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0" r:id="rId3"/>
    <p:sldId id="360" r:id="rId4"/>
    <p:sldId id="361" r:id="rId5"/>
    <p:sldId id="359" r:id="rId6"/>
    <p:sldId id="342" r:id="rId7"/>
    <p:sldId id="343" r:id="rId8"/>
    <p:sldId id="344" r:id="rId9"/>
    <p:sldId id="345" r:id="rId10"/>
    <p:sldId id="346" r:id="rId11"/>
    <p:sldId id="348" r:id="rId12"/>
    <p:sldId id="35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622A80C-4530-4321-9613-0DBDDEE5746A}">
          <p14:sldIdLst>
            <p14:sldId id="256"/>
            <p14:sldId id="340"/>
            <p14:sldId id="360"/>
            <p14:sldId id="361"/>
            <p14:sldId id="359"/>
            <p14:sldId id="342"/>
            <p14:sldId id="343"/>
            <p14:sldId id="344"/>
            <p14:sldId id="345"/>
            <p14:sldId id="346"/>
            <p14:sldId id="348"/>
            <p14:sldId id="35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89813" autoAdjust="0"/>
  </p:normalViewPr>
  <p:slideViewPr>
    <p:cSldViewPr snapToGrid="0">
      <p:cViewPr varScale="1">
        <p:scale>
          <a:sx n="103" d="100"/>
          <a:sy n="103" d="100"/>
        </p:scale>
        <p:origin x="10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3E8E-E109-4B91-A0EA-F150C29C6F71}" type="datetimeFigureOut">
              <a:rPr lang="zh-TW" altLang="en-US" smtClean="0"/>
              <a:t>07/05/2021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769EE-2B61-416E-A4D7-60DFEDAAA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5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1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52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S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SV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3C98-6763-4D3B-A092-0029835605DA}" type="datetimeFigureOut">
              <a:rPr lang="es-SV" smtClean="0"/>
              <a:t>5/7/2021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75C1-7F2A-4BF2-ABCC-7316A6391DFA}" type="slidenum">
              <a:rPr lang="es-SV" smtClean="0"/>
              <a:t>‹#›</a:t>
            </a:fld>
            <a:endParaRPr lang="es-SV"/>
          </a:p>
        </p:txBody>
      </p:sp>
      <p:cxnSp>
        <p:nvCxnSpPr>
          <p:cNvPr id="10" name="直線接點 10"/>
          <p:cNvCxnSpPr/>
          <p:nvPr userDrawn="1"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2457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3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3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2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8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3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9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223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59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B01B-0899-4DA7-A3D1-5B5B6F9B6AD6}" type="datetimeFigureOut">
              <a:rPr lang="pt-PT" smtClean="0"/>
              <a:t>05/07/2021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7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4.219.108.10/Ares/mars_staticfabric.o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4.219.108.10/Ares/AresIntroductionCartton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210.63.204.29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975" y="2896893"/>
            <a:ext cx="110744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Ares Demo and Quick </a:t>
            </a:r>
            <a:r>
              <a:rPr lang="en-US" altLang="zh-TW"/>
              <a:t>Start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E1087DE-C5AD-4715-99AB-BDA9B9C0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531"/>
            <a:ext cx="12192000" cy="2278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174B41-B8A3-44EF-BD01-4481916D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0817"/>
            <a:ext cx="12192000" cy="346341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894115" y="443313"/>
            <a:ext cx="99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After Added a device you can find our it try to connect in Available column.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8947" y="3582955"/>
            <a:ext cx="649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Please keep add other devices as you want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30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639288-43EB-4D35-8BBC-58B748CA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9" y="902370"/>
            <a:ext cx="9011908" cy="525853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507894" y="858416"/>
            <a:ext cx="2453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You can check the TOPO page to check the device link status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99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5AC6D6-DA4C-447F-B106-DB2E48A5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1119674"/>
            <a:ext cx="8726455" cy="521581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211355" y="606490"/>
            <a:ext cx="612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Using special icon to display more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75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0F9DF3-236E-4B87-82F3-4730D5FA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928"/>
            <a:ext cx="12192000" cy="352892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332653" y="774441"/>
            <a:ext cx="644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Provision Host segment for each host.</a:t>
            </a:r>
          </a:p>
          <a:p>
            <a:endParaRPr lang="zh-TW" altLang="en-US" dirty="0"/>
          </a:p>
        </p:txBody>
      </p:sp>
      <p:sp>
        <p:nvSpPr>
          <p:cNvPr id="3" name="向下箭號 2"/>
          <p:cNvSpPr/>
          <p:nvPr/>
        </p:nvSpPr>
        <p:spPr>
          <a:xfrm>
            <a:off x="2090058" y="2752530"/>
            <a:ext cx="298579" cy="55050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 flipH="1">
            <a:off x="793100" y="4450702"/>
            <a:ext cx="466531" cy="22393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41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F478C81-18E4-4DA3-87E7-0E63DA60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33" y="279830"/>
            <a:ext cx="6813899" cy="30241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6F7DF0-4992-4E84-8A87-702DF1E6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83" y="3429000"/>
            <a:ext cx="7482200" cy="325528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6571" y="681135"/>
            <a:ext cx="40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Provision the necessary host segment information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63069" y="2491273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Please use comma (,) to finish input port.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803852-A266-4A98-B233-983B79F6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781"/>
            <a:ext cx="12192000" cy="347071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07494" y="4357396"/>
            <a:ext cx="390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Check the result, and using Ping to verify the connectivity between two hosts.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12" y="4357396"/>
            <a:ext cx="545858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EBC033-A616-4686-BC9A-ADF86BD2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504"/>
            <a:ext cx="12192000" cy="354803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69168" y="1119674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Link page display each link was allocated which subnet</a:t>
            </a:r>
            <a:endParaRPr lang="zh-TW" altLang="en-US" dirty="0"/>
          </a:p>
        </p:txBody>
      </p:sp>
      <p:sp>
        <p:nvSpPr>
          <p:cNvPr id="3" name="向下箭號 2"/>
          <p:cNvSpPr/>
          <p:nvPr/>
        </p:nvSpPr>
        <p:spPr>
          <a:xfrm>
            <a:off x="2771192" y="2537927"/>
            <a:ext cx="186612" cy="34523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0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1C896E-05EA-4DCD-8392-BE15F9DF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273"/>
            <a:ext cx="12192000" cy="350249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24946" y="1054359"/>
            <a:ext cx="886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Provision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tunnel for two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hosts.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Create tenant on switches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Add host to tenant on which switch</a:t>
            </a:r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 flipH="1">
            <a:off x="802431" y="4282752"/>
            <a:ext cx="401217" cy="21460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 flipV="1">
            <a:off x="1399591" y="3069771"/>
            <a:ext cx="261258" cy="373224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6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CDAB39-3507-4C3D-8D8F-D2DC35E8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56" y="2042790"/>
            <a:ext cx="10097909" cy="323895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97756" y="1390262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Create tenant on switches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94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D7FA12-19DD-4F50-9249-5E7A9CCA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820"/>
            <a:ext cx="12192000" cy="346435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95943" y="1082351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hosts to tenant - 1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 flipH="1">
            <a:off x="2267339" y="2388636"/>
            <a:ext cx="559836" cy="23326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6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Requirement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Server </a:t>
            </a:r>
            <a:r>
              <a:rPr lang="en-US" altLang="zh-TW" dirty="0"/>
              <a:t>Which can run VM</a:t>
            </a:r>
          </a:p>
          <a:p>
            <a:pPr lvl="1"/>
            <a:r>
              <a:rPr lang="en-US" altLang="zh-TW" dirty="0" smtClean="0"/>
              <a:t>HW </a:t>
            </a:r>
            <a:r>
              <a:rPr lang="en-US" altLang="zh-TW" dirty="0"/>
              <a:t>spec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2"/>
            <a:r>
              <a:rPr lang="en-US" altLang="zh-TW" dirty="0"/>
              <a:t>At least 8G ram.</a:t>
            </a:r>
          </a:p>
          <a:p>
            <a:pPr lvl="2"/>
            <a:r>
              <a:rPr lang="en-US" altLang="zh-TW" dirty="0"/>
              <a:t>At least 8 core a CPU. </a:t>
            </a:r>
          </a:p>
          <a:p>
            <a:pPr lvl="2"/>
            <a:r>
              <a:rPr lang="en-US" altLang="zh-TW" dirty="0"/>
              <a:t>HD at leaf 20Gb</a:t>
            </a:r>
          </a:p>
          <a:p>
            <a:endParaRPr lang="en-US" altLang="zh-TW" dirty="0"/>
          </a:p>
          <a:p>
            <a:r>
              <a:rPr lang="en-US" altLang="zh-TW" dirty="0"/>
              <a:t>Get the VM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124.219.108.10/Ares/mars_staticfabric.ova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Useraccount</a:t>
            </a:r>
            <a:r>
              <a:rPr lang="en-US" altLang="zh-TW" dirty="0" smtClean="0"/>
              <a:t>/password:  mars/mars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30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2EF855-4DC2-4E8E-8A57-A89B6834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81" y="212288"/>
            <a:ext cx="8521595" cy="34214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25C1D2-36DD-49E7-8350-77421389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10" y="3633776"/>
            <a:ext cx="8094539" cy="322422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95943" y="1082351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hosts to tenant - 2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4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A96C4A-60F4-4FC2-B31B-1F4EC081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4268302"/>
            <a:ext cx="5134692" cy="23148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3ADBEB-71EF-4592-A908-8CDC9AED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242596"/>
            <a:ext cx="12192000" cy="395605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083558" y="4581331"/>
            <a:ext cx="576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hosts connectivity by ping another host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22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Ares SDN Controller short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49635" cy="4351338"/>
          </a:xfrm>
        </p:spPr>
        <p:txBody>
          <a:bodyPr/>
          <a:lstStyle/>
          <a:p>
            <a:r>
              <a:rPr lang="en-US" altLang="zh-TW" dirty="0" smtClean="0"/>
              <a:t>Base on Open Source, ONOS/ELK/Nginx.</a:t>
            </a:r>
          </a:p>
          <a:p>
            <a:r>
              <a:rPr lang="en-US" altLang="zh-TW" dirty="0" smtClean="0"/>
              <a:t>Support multi-protocol SB interface, </a:t>
            </a:r>
            <a:r>
              <a:rPr lang="en-US" altLang="zh-TW" dirty="0" err="1" smtClean="0"/>
              <a:t>RestAPI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Netconf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/SNMP.</a:t>
            </a:r>
          </a:p>
          <a:p>
            <a:r>
              <a:rPr lang="en-US" altLang="zh-TW" dirty="0" smtClean="0"/>
              <a:t>Support multi-topology auto deploy.</a:t>
            </a:r>
          </a:p>
          <a:p>
            <a:r>
              <a:rPr lang="en-US" altLang="zh-TW" dirty="0" smtClean="0"/>
              <a:t>Plug in/out APP for different scenario.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6389"/>
            <a:ext cx="2255575" cy="2553341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657599" y="3696529"/>
            <a:ext cx="3816221" cy="2615371"/>
            <a:chOff x="6714837" y="1117515"/>
            <a:chExt cx="4599709" cy="367474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6892" y="1117515"/>
              <a:ext cx="3687654" cy="367474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714837" y="1256145"/>
              <a:ext cx="2684152" cy="525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800" dirty="0"/>
                <a:t>RFC 7938</a:t>
              </a:r>
            </a:p>
            <a:p>
              <a:r>
                <a:rPr lang="en-US" altLang="zh-TW" sz="800" dirty="0"/>
                <a:t>Auto BGP provision</a:t>
              </a:r>
              <a:endParaRPr lang="zh-TW" altLang="en-US" sz="800" dirty="0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98" y="3846388"/>
            <a:ext cx="4041637" cy="24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using Ares SDN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Plug in/out APP Platform for user choosing suitable APP for their fabric.</a:t>
            </a:r>
          </a:p>
          <a:p>
            <a:pPr lvl="1"/>
            <a:r>
              <a:rPr lang="en-US" altLang="zh-TW" dirty="0" smtClean="0"/>
              <a:t>No touch provision fabric.</a:t>
            </a:r>
          </a:p>
          <a:p>
            <a:pPr lvl="1"/>
            <a:r>
              <a:rPr lang="en-US" altLang="zh-TW" dirty="0" smtClean="0"/>
              <a:t>User only take care the </a:t>
            </a:r>
            <a:r>
              <a:rPr lang="en-US" altLang="zh-TW" dirty="0" err="1" smtClean="0"/>
              <a:t>ToR</a:t>
            </a:r>
            <a:r>
              <a:rPr lang="en-US" altLang="zh-TW" dirty="0" smtClean="0"/>
              <a:t>/Leaf switch with server.</a:t>
            </a:r>
          </a:p>
          <a:p>
            <a:r>
              <a:rPr lang="en-US" altLang="zh-TW" dirty="0" smtClean="0"/>
              <a:t>Provide programmable API for user to using script control network.</a:t>
            </a:r>
          </a:p>
          <a:p>
            <a:r>
              <a:rPr lang="en-US" altLang="zh-TW" dirty="0" smtClean="0"/>
              <a:t>An open platform for user install their own APP.</a:t>
            </a:r>
          </a:p>
          <a:p>
            <a:r>
              <a:rPr lang="en-US" altLang="zh-TW" dirty="0" smtClean="0"/>
              <a:t>Blue print provision style for user to provision their network before switch really connect.</a:t>
            </a:r>
          </a:p>
          <a:p>
            <a:r>
              <a:rPr lang="en-US" altLang="zh-TW" dirty="0" smtClean="0"/>
              <a:t>Cooperate with VMware to provide auto adjust fabric.</a:t>
            </a:r>
          </a:p>
          <a:p>
            <a:r>
              <a:rPr lang="en-US" altLang="zh-TW" dirty="0" err="1" smtClean="0"/>
              <a:t>Rerf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AresIntroduction.pptx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4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Ares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Update this controller IP by using script “update_controller_ip.sh”</a:t>
            </a:r>
          </a:p>
          <a:p>
            <a:r>
              <a:rPr lang="en-US" altLang="zh-TW" dirty="0" smtClean="0"/>
              <a:t>2. Start controller by script “restart_mars.sh”</a:t>
            </a:r>
          </a:p>
          <a:p>
            <a:r>
              <a:rPr lang="en-US" altLang="zh-TW" dirty="0" smtClean="0"/>
              <a:t>3. After waiting some minutes according to VM CPU.</a:t>
            </a:r>
          </a:p>
          <a:p>
            <a:r>
              <a:rPr lang="en-US" altLang="zh-TW" dirty="0" smtClean="0"/>
              <a:t>4. Login from Web browser: https://&lt;controller_IP&gt;</a:t>
            </a:r>
          </a:p>
          <a:p>
            <a:r>
              <a:rPr lang="en-US" altLang="zh-TW" dirty="0" smtClean="0"/>
              <a:t>5. If mars can’t login, please check the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logs. It shall has </a:t>
            </a:r>
            <a:r>
              <a:rPr lang="en-US" altLang="zh-TW" dirty="0"/>
              <a:t>“End wait MARS boot</a:t>
            </a:r>
            <a:r>
              <a:rPr lang="en-US" altLang="zh-TW" dirty="0" smtClean="0"/>
              <a:t>”.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ocker</a:t>
            </a:r>
            <a:r>
              <a:rPr lang="en-US" altLang="zh-TW" dirty="0" smtClean="0"/>
              <a:t> </a:t>
            </a:r>
            <a:r>
              <a:rPr lang="en-US" altLang="zh-TW" smtClean="0"/>
              <a:t>logs mars</a:t>
            </a:r>
            <a:endParaRPr lang="en-US" altLang="zh-TW" dirty="0" smtClean="0"/>
          </a:p>
          <a:p>
            <a:r>
              <a:rPr lang="en-US" altLang="zh-TW" dirty="0" smtClean="0"/>
              <a:t>6. Mars is running by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. Each new mars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image has one day unlimited license.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7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into your </a:t>
            </a:r>
            <a:r>
              <a:rPr lang="en-US" altLang="zh-TW" dirty="0" smtClean="0"/>
              <a:t>Ares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NOTE: You can visit our demo site  </a:t>
            </a:r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210.63.204.29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/>
              <a:t>  </a:t>
            </a:r>
            <a:r>
              <a:rPr lang="en-US" altLang="zh-TW" sz="1600" dirty="0" err="1"/>
              <a:t>karaf</a:t>
            </a:r>
            <a:r>
              <a:rPr lang="en-US" altLang="zh-TW" sz="1600" dirty="0"/>
              <a:t>/</a:t>
            </a:r>
            <a:r>
              <a:rPr lang="en-US" altLang="zh-TW" sz="1600" dirty="0" err="1"/>
              <a:t>karaf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Login your Mars “ https://&lt;your server IP&gt; ,  default account/password is </a:t>
            </a:r>
            <a:r>
              <a:rPr lang="en-US" altLang="zh-TW" sz="1600" dirty="0" err="1"/>
              <a:t>karaf</a:t>
            </a:r>
            <a:r>
              <a:rPr lang="en-US" altLang="zh-TW" sz="1600" dirty="0"/>
              <a:t>/</a:t>
            </a:r>
            <a:r>
              <a:rPr lang="en-US" altLang="zh-TW" sz="1600" dirty="0" err="1"/>
              <a:t>karaf</a:t>
            </a:r>
            <a:endParaRPr lang="en-US" altLang="zh-TW" sz="16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A1E14D-B444-4D7C-8F5F-B5131B3C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74" y="2647454"/>
            <a:ext cx="5715764" cy="42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-</a:t>
            </a:r>
            <a:r>
              <a:rPr lang="zh-TW" altLang="en-US" dirty="0"/>
              <a:t> </a:t>
            </a:r>
            <a:r>
              <a:rPr lang="en-US" altLang="zh-TW" dirty="0"/>
              <a:t>Topology</a:t>
            </a:r>
            <a:endParaRPr lang="zh-TW" altLang="en-US" dirty="0"/>
          </a:p>
        </p:txBody>
      </p:sp>
      <p:sp>
        <p:nvSpPr>
          <p:cNvPr id="32" name="矩形 29">
            <a:extLst>
              <a:ext uri="{FF2B5EF4-FFF2-40B4-BE49-F238E27FC236}">
                <a16:creationId xmlns:a16="http://schemas.microsoft.com/office/drawing/2014/main" id="{C9C22820-CD6E-4895-869F-35B83AE55071}"/>
              </a:ext>
            </a:extLst>
          </p:cNvPr>
          <p:cNvSpPr/>
          <p:nvPr/>
        </p:nvSpPr>
        <p:spPr>
          <a:xfrm>
            <a:off x="2817650" y="2216428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xmlns="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Spine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0">
            <a:extLst>
              <a:ext uri="{FF2B5EF4-FFF2-40B4-BE49-F238E27FC236}">
                <a16:creationId xmlns:a16="http://schemas.microsoft.com/office/drawing/2014/main" id="{DC40306F-B3E0-43C3-ABBC-384DA33F0DC4}"/>
              </a:ext>
            </a:extLst>
          </p:cNvPr>
          <p:cNvSpPr/>
          <p:nvPr/>
        </p:nvSpPr>
        <p:spPr>
          <a:xfrm>
            <a:off x="2817650" y="3359407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xmlns="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Leaf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1">
            <a:extLst>
              <a:ext uri="{FF2B5EF4-FFF2-40B4-BE49-F238E27FC236}">
                <a16:creationId xmlns:a16="http://schemas.microsoft.com/office/drawing/2014/main" id="{156D37C5-DAB9-4F9F-9711-B00D6B512C17}"/>
              </a:ext>
            </a:extLst>
          </p:cNvPr>
          <p:cNvSpPr/>
          <p:nvPr/>
        </p:nvSpPr>
        <p:spPr>
          <a:xfrm>
            <a:off x="5225409" y="3359407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xmlns="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Leaf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接點 34">
            <a:extLst>
              <a:ext uri="{FF2B5EF4-FFF2-40B4-BE49-F238E27FC236}">
                <a16:creationId xmlns:a16="http://schemas.microsoft.com/office/drawing/2014/main" id="{73C49882-B793-48F3-8C58-889D4741BE7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3419590" y="2704668"/>
            <a:ext cx="0" cy="6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5">
            <a:extLst>
              <a:ext uri="{FF2B5EF4-FFF2-40B4-BE49-F238E27FC236}">
                <a16:creationId xmlns:a16="http://schemas.microsoft.com/office/drawing/2014/main" id="{653DA40F-A7CF-4BAC-A99B-2CA58CBDADEF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3419590" y="2704668"/>
            <a:ext cx="2407759" cy="6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6">
            <a:extLst>
              <a:ext uri="{FF2B5EF4-FFF2-40B4-BE49-F238E27FC236}">
                <a16:creationId xmlns:a16="http://schemas.microsoft.com/office/drawing/2014/main" id="{B6FEF53B-19E4-48B7-A60C-6905555F2168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419589" y="3847647"/>
            <a:ext cx="1" cy="83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7">
            <a:extLst>
              <a:ext uri="{FF2B5EF4-FFF2-40B4-BE49-F238E27FC236}">
                <a16:creationId xmlns:a16="http://schemas.microsoft.com/office/drawing/2014/main" id="{7641A90A-B0B0-4E4A-8D21-5DD52819113A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827349" y="3847647"/>
            <a:ext cx="1" cy="83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F0B6B561-23FD-4E26-95D0-BC25AD565A40}"/>
              </a:ext>
            </a:extLst>
          </p:cNvPr>
          <p:cNvSpPr txBox="1"/>
          <p:nvPr/>
        </p:nvSpPr>
        <p:spPr>
          <a:xfrm>
            <a:off x="2352161" y="4675114"/>
            <a:ext cx="287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VxLAN</a:t>
            </a:r>
            <a:r>
              <a:rPr lang="en-US" altLang="zh-TW" dirty="0"/>
              <a:t>: 192.168.10.193/24</a:t>
            </a:r>
          </a:p>
          <a:p>
            <a:r>
              <a:rPr lang="en-US" altLang="zh-TW" dirty="0"/>
              <a:t>Host IP: 192.168.100.101/26</a:t>
            </a:r>
            <a:endParaRPr lang="zh-TW" altLang="en-US" dirty="0"/>
          </a:p>
        </p:txBody>
      </p:sp>
      <p:sp>
        <p:nvSpPr>
          <p:cNvPr id="42" name="文字方塊 39">
            <a:extLst>
              <a:ext uri="{FF2B5EF4-FFF2-40B4-BE49-F238E27FC236}">
                <a16:creationId xmlns:a16="http://schemas.microsoft.com/office/drawing/2014/main" id="{556E5009-A612-4FE7-973C-46C73FE25AF3}"/>
              </a:ext>
            </a:extLst>
          </p:cNvPr>
          <p:cNvSpPr txBox="1"/>
          <p:nvPr/>
        </p:nvSpPr>
        <p:spPr>
          <a:xfrm>
            <a:off x="5265244" y="4685597"/>
            <a:ext cx="2860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VxLAN</a:t>
            </a:r>
            <a:r>
              <a:rPr lang="en-US" altLang="zh-TW" dirty="0"/>
              <a:t>: 192.168.10.195</a:t>
            </a:r>
          </a:p>
          <a:p>
            <a:r>
              <a:rPr lang="en-US" altLang="zh-TW" dirty="0"/>
              <a:t>Host IP: 192.168.200.201/26</a:t>
            </a:r>
            <a:endParaRPr lang="zh-TW" altLang="en-US" dirty="0"/>
          </a:p>
        </p:txBody>
      </p:sp>
      <p:sp>
        <p:nvSpPr>
          <p:cNvPr id="46" name="文字方塊 43">
            <a:extLst>
              <a:ext uri="{FF2B5EF4-FFF2-40B4-BE49-F238E27FC236}">
                <a16:creationId xmlns:a16="http://schemas.microsoft.com/office/drawing/2014/main" id="{9E79D88F-12C4-42D6-ADC6-0C5028A855EF}"/>
              </a:ext>
            </a:extLst>
          </p:cNvPr>
          <p:cNvSpPr txBox="1"/>
          <p:nvPr/>
        </p:nvSpPr>
        <p:spPr>
          <a:xfrm>
            <a:off x="3334676" y="3795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  <p:sp>
        <p:nvSpPr>
          <p:cNvPr id="48" name="文字方塊 45">
            <a:extLst>
              <a:ext uri="{FF2B5EF4-FFF2-40B4-BE49-F238E27FC236}">
                <a16:creationId xmlns:a16="http://schemas.microsoft.com/office/drawing/2014/main" id="{728F68F9-F7DD-4F57-928F-ECA235ABE521}"/>
              </a:ext>
            </a:extLst>
          </p:cNvPr>
          <p:cNvSpPr txBox="1"/>
          <p:nvPr/>
        </p:nvSpPr>
        <p:spPr>
          <a:xfrm>
            <a:off x="5727278" y="37881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  <p:sp>
        <p:nvSpPr>
          <p:cNvPr id="54" name="文字方塊 51">
            <a:extLst>
              <a:ext uri="{FF2B5EF4-FFF2-40B4-BE49-F238E27FC236}">
                <a16:creationId xmlns:a16="http://schemas.microsoft.com/office/drawing/2014/main" id="{88F099D0-1A18-4450-BF92-788807BA999D}"/>
              </a:ext>
            </a:extLst>
          </p:cNvPr>
          <p:cNvSpPr txBox="1"/>
          <p:nvPr/>
        </p:nvSpPr>
        <p:spPr>
          <a:xfrm>
            <a:off x="7263812" y="2058337"/>
            <a:ext cx="236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HW:</a:t>
            </a:r>
          </a:p>
          <a:p>
            <a:r>
              <a:rPr lang="en-US" altLang="zh-TW" dirty="0" smtClean="0"/>
              <a:t>Spine</a:t>
            </a:r>
            <a:r>
              <a:rPr lang="en-US" altLang="zh-TW" dirty="0"/>
              <a:t>: AS7712</a:t>
            </a:r>
          </a:p>
          <a:p>
            <a:r>
              <a:rPr lang="en-US" altLang="zh-TW" dirty="0"/>
              <a:t>Leaf:   AS5835</a:t>
            </a:r>
            <a:endParaRPr lang="zh-TW" altLang="en-US" dirty="0"/>
          </a:p>
        </p:txBody>
      </p:sp>
      <p:sp>
        <p:nvSpPr>
          <p:cNvPr id="29" name="矩形 29">
            <a:extLst>
              <a:ext uri="{FF2B5EF4-FFF2-40B4-BE49-F238E27FC236}">
                <a16:creationId xmlns:a16="http://schemas.microsoft.com/office/drawing/2014/main" id="{A70DB075-31AD-4C94-B3CB-240AA7187328}"/>
              </a:ext>
            </a:extLst>
          </p:cNvPr>
          <p:cNvSpPr/>
          <p:nvPr/>
        </p:nvSpPr>
        <p:spPr>
          <a:xfrm>
            <a:off x="5265244" y="2226891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xmlns="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Spine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接點 34">
            <a:extLst>
              <a:ext uri="{FF2B5EF4-FFF2-40B4-BE49-F238E27FC236}">
                <a16:creationId xmlns:a16="http://schemas.microsoft.com/office/drawing/2014/main" id="{771A8A6C-E5A5-4A2D-B32A-9C92768C298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419590" y="2727133"/>
            <a:ext cx="2455448" cy="63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35">
            <a:extLst>
              <a:ext uri="{FF2B5EF4-FFF2-40B4-BE49-F238E27FC236}">
                <a16:creationId xmlns:a16="http://schemas.microsoft.com/office/drawing/2014/main" id="{D5EF6B59-79EA-4C8E-94D5-DDE71BAB666E}"/>
              </a:ext>
            </a:extLst>
          </p:cNvPr>
          <p:cNvCxnSpPr>
            <a:cxnSpLocks/>
          </p:cNvCxnSpPr>
          <p:nvPr/>
        </p:nvCxnSpPr>
        <p:spPr>
          <a:xfrm>
            <a:off x="6096000" y="2722355"/>
            <a:ext cx="0" cy="62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BA9C65-0086-47A5-BD23-1013D04DE42A}"/>
              </a:ext>
            </a:extLst>
          </p:cNvPr>
          <p:cNvSpPr txBox="1"/>
          <p:nvPr/>
        </p:nvSpPr>
        <p:spPr>
          <a:xfrm>
            <a:off x="316523" y="1099038"/>
            <a:ext cx="349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 1: Underlay auto provision</a:t>
            </a:r>
          </a:p>
          <a:p>
            <a:r>
              <a:rPr lang="en-US" altLang="zh-TW" dirty="0"/>
              <a:t>Case 2: </a:t>
            </a:r>
            <a:r>
              <a:rPr lang="en-US" altLang="zh-TW" dirty="0" err="1"/>
              <a:t>VxLAN</a:t>
            </a:r>
            <a:r>
              <a:rPr lang="zh-TW" altLang="en-US" dirty="0"/>
              <a:t> </a:t>
            </a:r>
            <a:r>
              <a:rPr lang="en-US" altLang="zh-TW" dirty="0"/>
              <a:t>tunnel by EVPN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63812" y="2981667"/>
            <a:ext cx="4719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SW:</a:t>
            </a:r>
          </a:p>
          <a:p>
            <a:r>
              <a:rPr lang="zh-TW" altLang="en-US" dirty="0" smtClean="0"/>
              <a:t>Edgecore</a:t>
            </a:r>
            <a:r>
              <a:rPr lang="zh-TW" altLang="en-US" dirty="0"/>
              <a:t>-SONiC_20210505_054937_ec202006_205.bin</a:t>
            </a:r>
          </a:p>
        </p:txBody>
      </p:sp>
    </p:spTree>
    <p:extLst>
      <p:ext uri="{BB962C8B-B14F-4D97-AF65-F5344CB8AC3E}">
        <p14:creationId xmlns:p14="http://schemas.microsoft.com/office/powerpoint/2010/main" val="307483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BAD3D7B-5E5E-436B-871F-D7DB80C0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233"/>
            <a:ext cx="12192000" cy="3597534"/>
          </a:xfrm>
          <a:prstGeom prst="rect">
            <a:avLst/>
          </a:prstGeom>
        </p:spPr>
      </p:pic>
      <p:sp>
        <p:nvSpPr>
          <p:cNvPr id="2" name="向下箭號 1"/>
          <p:cNvSpPr/>
          <p:nvPr/>
        </p:nvSpPr>
        <p:spPr>
          <a:xfrm>
            <a:off x="11681927" y="1492899"/>
            <a:ext cx="251926" cy="4945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169160" y="776736"/>
            <a:ext cx="287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Add device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87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FAD8EC-1D59-4440-92F3-87723D06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2" y="1247755"/>
            <a:ext cx="7719580" cy="561024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378890" y="1408922"/>
            <a:ext cx="38131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Necessary Information: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Device Name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Using which protocol to management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Device MAC (mgmt. port)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Management Address: Device IP and management port.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OS: chose sonic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MFR: chose </a:t>
            </a:r>
            <a:r>
              <a:rPr lang="en-US" altLang="zh-TW" dirty="0" err="1" smtClean="0"/>
              <a:t>ecsonic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Type: Spine or leaf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329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ge_core_without_images.potx" id="{635ACF68-95C5-43EE-B372-BFA75AE20170}" vid="{9C6DE0B8-4922-457C-97FF-10AB4E8C03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Edge_core_without_images</Template>
  <TotalTime>2369</TotalTime>
  <Words>522</Words>
  <Application>Microsoft Office PowerPoint</Application>
  <PresentationFormat>寬螢幕</PresentationFormat>
  <Paragraphs>82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Tema do Office</vt:lpstr>
      <vt:lpstr>Ares Demo and Quick Start guide</vt:lpstr>
      <vt:lpstr>Server Requirement</vt:lpstr>
      <vt:lpstr>Ares SDN Controller short Introduction</vt:lpstr>
      <vt:lpstr>Why using Ares SDN Controller</vt:lpstr>
      <vt:lpstr>Start Ares</vt:lpstr>
      <vt:lpstr>Login into your Ares</vt:lpstr>
      <vt:lpstr>Demo - Topology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macauley_cheng 鄭振昌</cp:lastModifiedBy>
  <cp:revision>252</cp:revision>
  <dcterms:created xsi:type="dcterms:W3CDTF">2017-01-26T02:27:06Z</dcterms:created>
  <dcterms:modified xsi:type="dcterms:W3CDTF">2021-07-05T07:00:43Z</dcterms:modified>
</cp:coreProperties>
</file>