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FFB2-19E5-4F14-94E6-BE369E77CB93}" type="datetimeFigureOut">
              <a:rPr lang="zh-TW" altLang="en-US" smtClean="0"/>
              <a:t>05/17/2022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AFA-AB03-432C-87B6-20AEAB5D5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3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https://www.eacs.pro/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FAFA-AB03-432C-87B6-20AEAB5D5F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PBR (</a:t>
            </a:r>
            <a:r>
              <a:rPr lang="en-US" altLang="zh-TW" dirty="0" err="1" smtClean="0"/>
              <a:t>Plicy</a:t>
            </a:r>
            <a:r>
              <a:rPr lang="en-US" altLang="zh-TW" dirty="0" smtClean="0"/>
              <a:t> Based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Rouing</a:t>
            </a:r>
            <a:r>
              <a:rPr lang="en-US" altLang="zh-TW" baseline="0" dirty="0" smtClean="0"/>
              <a:t>) </a:t>
            </a:r>
            <a:r>
              <a:rPr lang="en-US" altLang="zh-TW" baseline="0" smtClean="0"/>
              <a:t>or only ACL</a:t>
            </a:r>
            <a:r>
              <a:rPr lang="zh-TW" altLang="en-US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FAFA-AB03-432C-87B6-20AEAB5D5F7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6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6257" y="1392321"/>
            <a:ext cx="785948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1349" y="4010951"/>
            <a:ext cx="8029303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4065" y="1274763"/>
            <a:ext cx="9203871" cy="4274392"/>
          </a:xfrm>
          <a:prstGeom prst="rect">
            <a:avLst/>
          </a:prstGeom>
          <a:noFill/>
          <a:ln>
            <a:solidFill>
              <a:srgbClr val="EB0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0" y="5549155"/>
            <a:ext cx="1494065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94065" y="5549155"/>
            <a:ext cx="0" cy="1308845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97936" y="0"/>
            <a:ext cx="0" cy="1274763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697936" y="1274763"/>
            <a:ext cx="1494064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10515600" cy="46125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1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6688" y="2155825"/>
            <a:ext cx="7159625" cy="663575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6338047" y="3212357"/>
            <a:ext cx="3528266" cy="22860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altLang="zh-TW" dirty="0" smtClean="0"/>
              <a:t>Click to edit text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77772" y="3015878"/>
            <a:ext cx="4688541" cy="0"/>
          </a:xfrm>
          <a:prstGeom prst="line">
            <a:avLst/>
          </a:prstGeom>
          <a:ln w="19050">
            <a:solidFill>
              <a:srgbClr val="EB0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4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0457" y="0"/>
            <a:ext cx="30915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7352212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6588" y="1668463"/>
            <a:ext cx="2320925" cy="45085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side note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8307" y="1031966"/>
            <a:ext cx="5663133" cy="5041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92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6215743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sz="half" idx="11"/>
          </p:nvPr>
        </p:nvSpPr>
        <p:spPr>
          <a:xfrm>
            <a:off x="838200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half" idx="12"/>
          </p:nvPr>
        </p:nvSpPr>
        <p:spPr>
          <a:xfrm>
            <a:off x="6215743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664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23353"/>
            <a:ext cx="5157787" cy="254416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023352"/>
            <a:ext cx="5157787" cy="254416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689281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1" name="文字版面配置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4689280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4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29118"/>
            <a:ext cx="5157787" cy="40605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76124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12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129118"/>
            <a:ext cx="5157787" cy="406054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1340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031529"/>
            <a:ext cx="12192000" cy="3949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10"/>
          </p:nvPr>
        </p:nvSpPr>
        <p:spPr>
          <a:xfrm>
            <a:off x="838200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6" name="圖片版面配置區 4"/>
          <p:cNvSpPr>
            <a:spLocks noGrp="1"/>
          </p:cNvSpPr>
          <p:nvPr>
            <p:ph type="pic" sz="quarter" idx="11"/>
          </p:nvPr>
        </p:nvSpPr>
        <p:spPr>
          <a:xfrm>
            <a:off x="3620608" y="1669269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7" name="圖片版面配置區 4"/>
          <p:cNvSpPr>
            <a:spLocks noGrp="1"/>
          </p:cNvSpPr>
          <p:nvPr>
            <p:ph type="pic" sz="quarter" idx="12"/>
          </p:nvPr>
        </p:nvSpPr>
        <p:spPr>
          <a:xfrm>
            <a:off x="6403016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4"/>
          <p:cNvSpPr>
            <a:spLocks noGrp="1"/>
          </p:cNvSpPr>
          <p:nvPr>
            <p:ph type="pic" sz="quarter" idx="13"/>
          </p:nvPr>
        </p:nvSpPr>
        <p:spPr>
          <a:xfrm>
            <a:off x="9185423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1" name="文字版面配置區 9"/>
          <p:cNvSpPr>
            <a:spLocks noGrp="1"/>
          </p:cNvSpPr>
          <p:nvPr>
            <p:ph type="body" sz="quarter" idx="15" hasCustomPrompt="1"/>
          </p:nvPr>
        </p:nvSpPr>
        <p:spPr>
          <a:xfrm>
            <a:off x="3620608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2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6403016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3" name="文字版面配置區 9"/>
          <p:cNvSpPr>
            <a:spLocks noGrp="1"/>
          </p:cNvSpPr>
          <p:nvPr>
            <p:ph type="body" sz="quarter" idx="17" hasCustomPrompt="1"/>
          </p:nvPr>
        </p:nvSpPr>
        <p:spPr>
          <a:xfrm>
            <a:off x="9185423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24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5" name="Google Shape;291;p42"/>
          <p:cNvCxnSpPr/>
          <p:nvPr/>
        </p:nvCxnSpPr>
        <p:spPr>
          <a:xfrm rot="10800000">
            <a:off x="2190859" y="3306485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92;p42"/>
          <p:cNvCxnSpPr/>
          <p:nvPr/>
        </p:nvCxnSpPr>
        <p:spPr>
          <a:xfrm rot="10800000">
            <a:off x="9911634" y="1428182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293;p42"/>
          <p:cNvGrpSpPr/>
          <p:nvPr/>
        </p:nvGrpSpPr>
        <p:grpSpPr>
          <a:xfrm>
            <a:off x="2184859" y="1268435"/>
            <a:ext cx="3870900" cy="758700"/>
            <a:chOff x="701200" y="533800"/>
            <a:chExt cx="3870900" cy="758700"/>
          </a:xfrm>
        </p:grpSpPr>
        <p:cxnSp>
          <p:nvCxnSpPr>
            <p:cNvPr id="18" name="Google Shape;294;p42"/>
            <p:cNvCxnSpPr/>
            <p:nvPr/>
          </p:nvCxnSpPr>
          <p:spPr>
            <a:xfrm>
              <a:off x="707200" y="54355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295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96;p42"/>
          <p:cNvGrpSpPr/>
          <p:nvPr/>
        </p:nvGrpSpPr>
        <p:grpSpPr>
          <a:xfrm flipH="1">
            <a:off x="6046734" y="4581485"/>
            <a:ext cx="3870900" cy="758700"/>
            <a:chOff x="701200" y="533800"/>
            <a:chExt cx="3870900" cy="758700"/>
          </a:xfrm>
        </p:grpSpPr>
        <p:cxnSp>
          <p:nvCxnSpPr>
            <p:cNvPr id="21" name="Google Shape;297;p42"/>
            <p:cNvCxnSpPr/>
            <p:nvPr/>
          </p:nvCxnSpPr>
          <p:spPr>
            <a:xfrm>
              <a:off x="707200" y="129250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98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文字版面配置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859882" y="1779395"/>
            <a:ext cx="6472237" cy="231298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1" hasCustomPrompt="1"/>
          </p:nvPr>
        </p:nvSpPr>
        <p:spPr>
          <a:xfrm>
            <a:off x="6835775" y="4124132"/>
            <a:ext cx="2497138" cy="349250"/>
          </a:xfrm>
        </p:spPr>
        <p:txBody>
          <a:bodyPr>
            <a:noAutofit/>
          </a:bodyPr>
          <a:lstStyle>
            <a:lvl1pPr marL="0" indent="0" algn="r">
              <a:buNone/>
              <a:defRPr sz="1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7533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 hasCustomPrompt="1"/>
          </p:nvPr>
        </p:nvSpPr>
        <p:spPr>
          <a:xfrm>
            <a:off x="332263" y="184233"/>
            <a:ext cx="2700399" cy="16926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91417" y="1376363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8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91416" y="1876847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9" name="文字版面配置區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91416" y="3167064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0" name="文字版面配置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91415" y="3667548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1" name="文字版面配置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891416" y="4925106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2" name="文字版面配置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91415" y="5425590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4965606" y="0"/>
            <a:ext cx="45719" cy="5131842"/>
          </a:xfrm>
          <a:prstGeom prst="rect">
            <a:avLst/>
          </a:prstGeom>
          <a:solidFill>
            <a:srgbClr val="EB0045"/>
          </a:solidFill>
          <a:ln>
            <a:solidFill>
              <a:srgbClr val="E60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076238" y="216569"/>
            <a:ext cx="441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+mn-lt"/>
                <a:cs typeface="Arial" panose="020B0604020202020204" pitchFamily="34" charset="0"/>
              </a:rPr>
              <a:t>TABLE OF </a:t>
            </a:r>
            <a:r>
              <a:rPr lang="en-US" altLang="zh-TW" sz="2800" b="1" dirty="0" smtClean="0">
                <a:solidFill>
                  <a:srgbClr val="E6003B"/>
                </a:solidFill>
                <a:latin typeface="+mn-lt"/>
                <a:cs typeface="Arial" panose="020B0604020202020204" pitchFamily="34" charset="0"/>
              </a:rPr>
              <a:t>CONTENTS</a:t>
            </a:r>
            <a:endParaRPr lang="zh-TW" altLang="en-US" sz="2800" b="1" dirty="0">
              <a:solidFill>
                <a:srgbClr val="E6003B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1" hasCustomPrompt="1"/>
          </p:nvPr>
        </p:nvSpPr>
        <p:spPr>
          <a:xfrm>
            <a:off x="5117506" y="90151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2" hasCustomPrompt="1"/>
          </p:nvPr>
        </p:nvSpPr>
        <p:spPr>
          <a:xfrm>
            <a:off x="5118438" y="132238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8800" y="90170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28" name="文字版面配置區 2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506" y="175764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29" name="文字版面配置區 24"/>
          <p:cNvSpPr>
            <a:spLocks noGrp="1"/>
          </p:cNvSpPr>
          <p:nvPr>
            <p:ph type="body" sz="quarter" idx="15" hasCustomPrompt="1"/>
          </p:nvPr>
        </p:nvSpPr>
        <p:spPr>
          <a:xfrm>
            <a:off x="5117972" y="217851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0" name="文字版面配置區 26"/>
          <p:cNvSpPr>
            <a:spLocks noGrp="1"/>
          </p:cNvSpPr>
          <p:nvPr>
            <p:ph type="body" sz="quarter" idx="16" hasCustomPrompt="1"/>
          </p:nvPr>
        </p:nvSpPr>
        <p:spPr>
          <a:xfrm>
            <a:off x="4208334" y="175783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34" name="文字版面配置區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17506" y="261377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35" name="文字版面配置區 24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72" y="303464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6" name="文字版面配置區 26"/>
          <p:cNvSpPr>
            <a:spLocks noGrp="1"/>
          </p:cNvSpPr>
          <p:nvPr>
            <p:ph type="body" sz="quarter" idx="19" hasCustomPrompt="1"/>
          </p:nvPr>
        </p:nvSpPr>
        <p:spPr>
          <a:xfrm>
            <a:off x="4208334" y="261396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37" name="文字版面配置區 21"/>
          <p:cNvSpPr>
            <a:spLocks noGrp="1"/>
          </p:cNvSpPr>
          <p:nvPr>
            <p:ph type="body" sz="quarter" idx="20" hasCustomPrompt="1"/>
          </p:nvPr>
        </p:nvSpPr>
        <p:spPr>
          <a:xfrm>
            <a:off x="5117506" y="346990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38" name="文字版面配置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117506" y="389077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9" name="文字版面配置區 26"/>
          <p:cNvSpPr>
            <a:spLocks noGrp="1"/>
          </p:cNvSpPr>
          <p:nvPr>
            <p:ph type="body" sz="quarter" idx="22" hasCustomPrompt="1"/>
          </p:nvPr>
        </p:nvSpPr>
        <p:spPr>
          <a:xfrm>
            <a:off x="4207868" y="347009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348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16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5859" y="0"/>
            <a:ext cx="568614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0" hasCustomPrompt="1"/>
          </p:nvPr>
        </p:nvSpPr>
        <p:spPr>
          <a:xfrm>
            <a:off x="5540875" y="994016"/>
            <a:ext cx="5924567" cy="5275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7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112"/>
          <a:stretch/>
        </p:blipFill>
        <p:spPr>
          <a:xfrm>
            <a:off x="-1" y="1371600"/>
            <a:ext cx="12192001" cy="2852057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9702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6292033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1789702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6292033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608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101181"/>
            <a:ext cx="12192001" cy="2756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929" y="2685128"/>
            <a:ext cx="427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54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TW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390174" y="4345877"/>
            <a:ext cx="5411653" cy="1079112"/>
            <a:chOff x="3510279" y="4345877"/>
            <a:chExt cx="5411653" cy="1079112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719543" y="5173853"/>
              <a:ext cx="255962" cy="207603"/>
            </a:xfrm>
            <a:custGeom>
              <a:avLst/>
              <a:gdLst>
                <a:gd name="T0" fmla="*/ 110 w 350"/>
                <a:gd name="T1" fmla="*/ 284 h 284"/>
                <a:gd name="T2" fmla="*/ 314 w 350"/>
                <a:gd name="T3" fmla="*/ 80 h 284"/>
                <a:gd name="T4" fmla="*/ 314 w 350"/>
                <a:gd name="T5" fmla="*/ 71 h 284"/>
                <a:gd name="T6" fmla="*/ 350 w 350"/>
                <a:gd name="T7" fmla="*/ 34 h 284"/>
                <a:gd name="T8" fmla="*/ 308 w 350"/>
                <a:gd name="T9" fmla="*/ 45 h 284"/>
                <a:gd name="T10" fmla="*/ 340 w 350"/>
                <a:gd name="T11" fmla="*/ 5 h 284"/>
                <a:gd name="T12" fmla="*/ 294 w 350"/>
                <a:gd name="T13" fmla="*/ 23 h 284"/>
                <a:gd name="T14" fmla="*/ 242 w 350"/>
                <a:gd name="T15" fmla="*/ 0 h 284"/>
                <a:gd name="T16" fmla="*/ 170 w 350"/>
                <a:gd name="T17" fmla="*/ 72 h 284"/>
                <a:gd name="T18" fmla="*/ 172 w 350"/>
                <a:gd name="T19" fmla="*/ 88 h 284"/>
                <a:gd name="T20" fmla="*/ 25 w 350"/>
                <a:gd name="T21" fmla="*/ 13 h 284"/>
                <a:gd name="T22" fmla="*/ 15 w 350"/>
                <a:gd name="T23" fmla="*/ 49 h 284"/>
                <a:gd name="T24" fmla="*/ 47 w 350"/>
                <a:gd name="T25" fmla="*/ 109 h 284"/>
                <a:gd name="T26" fmla="*/ 14 w 350"/>
                <a:gd name="T27" fmla="*/ 100 h 284"/>
                <a:gd name="T28" fmla="*/ 14 w 350"/>
                <a:gd name="T29" fmla="*/ 101 h 284"/>
                <a:gd name="T30" fmla="*/ 72 w 350"/>
                <a:gd name="T31" fmla="*/ 171 h 284"/>
                <a:gd name="T32" fmla="*/ 53 w 350"/>
                <a:gd name="T33" fmla="*/ 174 h 284"/>
                <a:gd name="T34" fmla="*/ 39 w 350"/>
                <a:gd name="T35" fmla="*/ 172 h 284"/>
                <a:gd name="T36" fmla="*/ 106 w 350"/>
                <a:gd name="T37" fmla="*/ 222 h 284"/>
                <a:gd name="T38" fmla="*/ 17 w 350"/>
                <a:gd name="T39" fmla="*/ 253 h 284"/>
                <a:gd name="T40" fmla="*/ 0 w 350"/>
                <a:gd name="T41" fmla="*/ 252 h 284"/>
                <a:gd name="T42" fmla="*/ 110 w 350"/>
                <a:gd name="T4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284">
                  <a:moveTo>
                    <a:pt x="110" y="284"/>
                  </a:moveTo>
                  <a:cubicBezTo>
                    <a:pt x="242" y="284"/>
                    <a:pt x="314" y="175"/>
                    <a:pt x="314" y="80"/>
                  </a:cubicBezTo>
                  <a:cubicBezTo>
                    <a:pt x="314" y="77"/>
                    <a:pt x="314" y="74"/>
                    <a:pt x="314" y="71"/>
                  </a:cubicBezTo>
                  <a:cubicBezTo>
                    <a:pt x="328" y="61"/>
                    <a:pt x="340" y="48"/>
                    <a:pt x="350" y="34"/>
                  </a:cubicBezTo>
                  <a:cubicBezTo>
                    <a:pt x="337" y="39"/>
                    <a:pt x="323" y="43"/>
                    <a:pt x="308" y="45"/>
                  </a:cubicBezTo>
                  <a:cubicBezTo>
                    <a:pt x="323" y="36"/>
                    <a:pt x="335" y="22"/>
                    <a:pt x="340" y="5"/>
                  </a:cubicBezTo>
                  <a:cubicBezTo>
                    <a:pt x="326" y="14"/>
                    <a:pt x="311" y="20"/>
                    <a:pt x="294" y="23"/>
                  </a:cubicBezTo>
                  <a:cubicBezTo>
                    <a:pt x="281" y="9"/>
                    <a:pt x="263" y="0"/>
                    <a:pt x="242" y="0"/>
                  </a:cubicBezTo>
                  <a:cubicBezTo>
                    <a:pt x="203" y="0"/>
                    <a:pt x="170" y="32"/>
                    <a:pt x="170" y="72"/>
                  </a:cubicBezTo>
                  <a:cubicBezTo>
                    <a:pt x="170" y="77"/>
                    <a:pt x="171" y="83"/>
                    <a:pt x="172" y="88"/>
                  </a:cubicBezTo>
                  <a:cubicBezTo>
                    <a:pt x="113" y="85"/>
                    <a:pt x="60" y="57"/>
                    <a:pt x="25" y="13"/>
                  </a:cubicBezTo>
                  <a:cubicBezTo>
                    <a:pt x="18" y="24"/>
                    <a:pt x="15" y="36"/>
                    <a:pt x="15" y="49"/>
                  </a:cubicBezTo>
                  <a:cubicBezTo>
                    <a:pt x="15" y="74"/>
                    <a:pt x="27" y="96"/>
                    <a:pt x="47" y="109"/>
                  </a:cubicBezTo>
                  <a:cubicBezTo>
                    <a:pt x="35" y="109"/>
                    <a:pt x="24" y="105"/>
                    <a:pt x="14" y="100"/>
                  </a:cubicBezTo>
                  <a:cubicBezTo>
                    <a:pt x="14" y="100"/>
                    <a:pt x="14" y="101"/>
                    <a:pt x="14" y="101"/>
                  </a:cubicBezTo>
                  <a:cubicBezTo>
                    <a:pt x="14" y="136"/>
                    <a:pt x="39" y="165"/>
                    <a:pt x="72" y="171"/>
                  </a:cubicBezTo>
                  <a:cubicBezTo>
                    <a:pt x="66" y="173"/>
                    <a:pt x="59" y="174"/>
                    <a:pt x="53" y="174"/>
                  </a:cubicBezTo>
                  <a:cubicBezTo>
                    <a:pt x="48" y="174"/>
                    <a:pt x="44" y="173"/>
                    <a:pt x="39" y="172"/>
                  </a:cubicBezTo>
                  <a:cubicBezTo>
                    <a:pt x="48" y="201"/>
                    <a:pt x="75" y="222"/>
                    <a:pt x="106" y="222"/>
                  </a:cubicBezTo>
                  <a:cubicBezTo>
                    <a:pt x="82" y="241"/>
                    <a:pt x="51" y="253"/>
                    <a:pt x="17" y="253"/>
                  </a:cubicBezTo>
                  <a:cubicBezTo>
                    <a:pt x="12" y="253"/>
                    <a:pt x="6" y="253"/>
                    <a:pt x="0" y="252"/>
                  </a:cubicBezTo>
                  <a:cubicBezTo>
                    <a:pt x="32" y="272"/>
                    <a:pt x="70" y="284"/>
                    <a:pt x="110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" name="Freeform 12"/>
            <p:cNvSpPr>
              <a:spLocks noEditPoints="1"/>
            </p:cNvSpPr>
            <p:nvPr userDrawn="1"/>
          </p:nvSpPr>
          <p:spPr bwMode="auto">
            <a:xfrm>
              <a:off x="6724416" y="4799518"/>
              <a:ext cx="246216" cy="172207"/>
            </a:xfrm>
            <a:custGeom>
              <a:avLst/>
              <a:gdLst>
                <a:gd name="T0" fmla="*/ 352 w 360"/>
                <a:gd name="T1" fmla="*/ 40 h 252"/>
                <a:gd name="T2" fmla="*/ 321 w 360"/>
                <a:gd name="T3" fmla="*/ 8 h 252"/>
                <a:gd name="T4" fmla="*/ 180 w 360"/>
                <a:gd name="T5" fmla="*/ 0 h 252"/>
                <a:gd name="T6" fmla="*/ 39 w 360"/>
                <a:gd name="T7" fmla="*/ 8 h 252"/>
                <a:gd name="T8" fmla="*/ 7 w 360"/>
                <a:gd name="T9" fmla="*/ 40 h 252"/>
                <a:gd name="T10" fmla="*/ 0 w 360"/>
                <a:gd name="T11" fmla="*/ 126 h 252"/>
                <a:gd name="T12" fmla="*/ 7 w 360"/>
                <a:gd name="T13" fmla="*/ 213 h 252"/>
                <a:gd name="T14" fmla="*/ 39 w 360"/>
                <a:gd name="T15" fmla="*/ 245 h 252"/>
                <a:gd name="T16" fmla="*/ 180 w 360"/>
                <a:gd name="T17" fmla="*/ 252 h 252"/>
                <a:gd name="T18" fmla="*/ 321 w 360"/>
                <a:gd name="T19" fmla="*/ 245 h 252"/>
                <a:gd name="T20" fmla="*/ 352 w 360"/>
                <a:gd name="T21" fmla="*/ 213 h 252"/>
                <a:gd name="T22" fmla="*/ 360 w 360"/>
                <a:gd name="T23" fmla="*/ 126 h 252"/>
                <a:gd name="T24" fmla="*/ 352 w 360"/>
                <a:gd name="T25" fmla="*/ 40 h 252"/>
                <a:gd name="T26" fmla="*/ 144 w 360"/>
                <a:gd name="T27" fmla="*/ 180 h 252"/>
                <a:gd name="T28" fmla="*/ 144 w 360"/>
                <a:gd name="T29" fmla="*/ 72 h 252"/>
                <a:gd name="T30" fmla="*/ 237 w 360"/>
                <a:gd name="T31" fmla="*/ 126 h 252"/>
                <a:gd name="T32" fmla="*/ 144 w 360"/>
                <a:gd name="T33" fmla="*/ 18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252">
                  <a:moveTo>
                    <a:pt x="352" y="40"/>
                  </a:moveTo>
                  <a:cubicBezTo>
                    <a:pt x="348" y="24"/>
                    <a:pt x="336" y="12"/>
                    <a:pt x="321" y="8"/>
                  </a:cubicBezTo>
                  <a:cubicBezTo>
                    <a:pt x="293" y="0"/>
                    <a:pt x="180" y="0"/>
                    <a:pt x="180" y="0"/>
                  </a:cubicBezTo>
                  <a:cubicBezTo>
                    <a:pt x="180" y="0"/>
                    <a:pt x="67" y="0"/>
                    <a:pt x="39" y="8"/>
                  </a:cubicBezTo>
                  <a:cubicBezTo>
                    <a:pt x="24" y="12"/>
                    <a:pt x="12" y="24"/>
                    <a:pt x="7" y="40"/>
                  </a:cubicBezTo>
                  <a:cubicBezTo>
                    <a:pt x="0" y="68"/>
                    <a:pt x="0" y="126"/>
                    <a:pt x="0" y="126"/>
                  </a:cubicBezTo>
                  <a:cubicBezTo>
                    <a:pt x="0" y="126"/>
                    <a:pt x="0" y="185"/>
                    <a:pt x="7" y="213"/>
                  </a:cubicBezTo>
                  <a:cubicBezTo>
                    <a:pt x="12" y="228"/>
                    <a:pt x="24" y="241"/>
                    <a:pt x="39" y="245"/>
                  </a:cubicBezTo>
                  <a:cubicBezTo>
                    <a:pt x="67" y="252"/>
                    <a:pt x="180" y="252"/>
                    <a:pt x="180" y="252"/>
                  </a:cubicBezTo>
                  <a:cubicBezTo>
                    <a:pt x="180" y="252"/>
                    <a:pt x="293" y="252"/>
                    <a:pt x="321" y="245"/>
                  </a:cubicBezTo>
                  <a:cubicBezTo>
                    <a:pt x="336" y="241"/>
                    <a:pt x="348" y="228"/>
                    <a:pt x="352" y="213"/>
                  </a:cubicBezTo>
                  <a:cubicBezTo>
                    <a:pt x="360" y="185"/>
                    <a:pt x="360" y="126"/>
                    <a:pt x="360" y="126"/>
                  </a:cubicBezTo>
                  <a:cubicBezTo>
                    <a:pt x="360" y="126"/>
                    <a:pt x="360" y="68"/>
                    <a:pt x="352" y="40"/>
                  </a:cubicBezTo>
                  <a:close/>
                  <a:moveTo>
                    <a:pt x="144" y="180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237" y="126"/>
                    <a:pt x="237" y="126"/>
                    <a:pt x="237" y="126"/>
                  </a:cubicBezTo>
                  <a:lnTo>
                    <a:pt x="14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42" name="群組 41"/>
            <p:cNvGrpSpPr/>
            <p:nvPr userDrawn="1"/>
          </p:nvGrpSpPr>
          <p:grpSpPr>
            <a:xfrm>
              <a:off x="3540282" y="5181657"/>
              <a:ext cx="191994" cy="191994"/>
              <a:chOff x="7897813" y="3011488"/>
              <a:chExt cx="1204913" cy="1201737"/>
            </a:xfrm>
          </p:grpSpPr>
          <p:sp>
            <p:nvSpPr>
              <p:cNvPr id="33" name="Freeform 14"/>
              <p:cNvSpPr>
                <a:spLocks/>
              </p:cNvSpPr>
              <p:nvPr userDrawn="1"/>
            </p:nvSpPr>
            <p:spPr bwMode="auto">
              <a:xfrm>
                <a:off x="8323263" y="3387725"/>
                <a:ext cx="779463" cy="825500"/>
              </a:xfrm>
              <a:custGeom>
                <a:avLst/>
                <a:gdLst>
                  <a:gd name="T0" fmla="*/ 64 w 207"/>
                  <a:gd name="T1" fmla="*/ 34 h 219"/>
                  <a:gd name="T2" fmla="*/ 77 w 207"/>
                  <a:gd name="T3" fmla="*/ 20 h 219"/>
                  <a:gd name="T4" fmla="*/ 127 w 207"/>
                  <a:gd name="T5" fmla="*/ 0 h 219"/>
                  <a:gd name="T6" fmla="*/ 158 w 207"/>
                  <a:gd name="T7" fmla="*/ 4 h 219"/>
                  <a:gd name="T8" fmla="*/ 201 w 207"/>
                  <a:gd name="T9" fmla="*/ 50 h 219"/>
                  <a:gd name="T10" fmla="*/ 207 w 207"/>
                  <a:gd name="T11" fmla="*/ 102 h 219"/>
                  <a:gd name="T12" fmla="*/ 207 w 207"/>
                  <a:gd name="T13" fmla="*/ 214 h 219"/>
                  <a:gd name="T14" fmla="*/ 203 w 207"/>
                  <a:gd name="T15" fmla="*/ 219 h 219"/>
                  <a:gd name="T16" fmla="*/ 145 w 207"/>
                  <a:gd name="T17" fmla="*/ 219 h 219"/>
                  <a:gd name="T18" fmla="*/ 141 w 207"/>
                  <a:gd name="T19" fmla="*/ 215 h 219"/>
                  <a:gd name="T20" fmla="*/ 141 w 207"/>
                  <a:gd name="T21" fmla="*/ 108 h 219"/>
                  <a:gd name="T22" fmla="*/ 138 w 207"/>
                  <a:gd name="T23" fmla="*/ 82 h 219"/>
                  <a:gd name="T24" fmla="*/ 105 w 207"/>
                  <a:gd name="T25" fmla="*/ 58 h 219"/>
                  <a:gd name="T26" fmla="*/ 68 w 207"/>
                  <a:gd name="T27" fmla="*/ 94 h 219"/>
                  <a:gd name="T28" fmla="*/ 67 w 207"/>
                  <a:gd name="T29" fmla="*/ 111 h 219"/>
                  <a:gd name="T30" fmla="*/ 67 w 207"/>
                  <a:gd name="T31" fmla="*/ 214 h 219"/>
                  <a:gd name="T32" fmla="*/ 62 w 207"/>
                  <a:gd name="T33" fmla="*/ 219 h 219"/>
                  <a:gd name="T34" fmla="*/ 4 w 207"/>
                  <a:gd name="T35" fmla="*/ 219 h 219"/>
                  <a:gd name="T36" fmla="*/ 0 w 207"/>
                  <a:gd name="T37" fmla="*/ 215 h 219"/>
                  <a:gd name="T38" fmla="*/ 0 w 207"/>
                  <a:gd name="T39" fmla="*/ 10 h 219"/>
                  <a:gd name="T40" fmla="*/ 5 w 207"/>
                  <a:gd name="T41" fmla="*/ 6 h 219"/>
                  <a:gd name="T42" fmla="*/ 60 w 207"/>
                  <a:gd name="T43" fmla="*/ 6 h 219"/>
                  <a:gd name="T44" fmla="*/ 64 w 207"/>
                  <a:gd name="T45" fmla="*/ 10 h 219"/>
                  <a:gd name="T46" fmla="*/ 64 w 207"/>
                  <a:gd name="T47" fmla="*/ 3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7" h="219">
                    <a:moveTo>
                      <a:pt x="64" y="34"/>
                    </a:moveTo>
                    <a:cubicBezTo>
                      <a:pt x="68" y="29"/>
                      <a:pt x="72" y="24"/>
                      <a:pt x="77" y="20"/>
                    </a:cubicBezTo>
                    <a:cubicBezTo>
                      <a:pt x="91" y="7"/>
                      <a:pt x="107" y="0"/>
                      <a:pt x="127" y="0"/>
                    </a:cubicBezTo>
                    <a:cubicBezTo>
                      <a:pt x="137" y="0"/>
                      <a:pt x="148" y="1"/>
                      <a:pt x="158" y="4"/>
                    </a:cubicBezTo>
                    <a:cubicBezTo>
                      <a:pt x="181" y="11"/>
                      <a:pt x="195" y="27"/>
                      <a:pt x="201" y="50"/>
                    </a:cubicBezTo>
                    <a:cubicBezTo>
                      <a:pt x="206" y="67"/>
                      <a:pt x="207" y="85"/>
                      <a:pt x="207" y="102"/>
                    </a:cubicBezTo>
                    <a:cubicBezTo>
                      <a:pt x="207" y="140"/>
                      <a:pt x="207" y="177"/>
                      <a:pt x="207" y="214"/>
                    </a:cubicBezTo>
                    <a:cubicBezTo>
                      <a:pt x="207" y="218"/>
                      <a:pt x="206" y="219"/>
                      <a:pt x="203" y="219"/>
                    </a:cubicBezTo>
                    <a:cubicBezTo>
                      <a:pt x="184" y="219"/>
                      <a:pt x="164" y="219"/>
                      <a:pt x="145" y="219"/>
                    </a:cubicBezTo>
                    <a:cubicBezTo>
                      <a:pt x="142" y="219"/>
                      <a:pt x="141" y="218"/>
                      <a:pt x="141" y="215"/>
                    </a:cubicBezTo>
                    <a:cubicBezTo>
                      <a:pt x="141" y="179"/>
                      <a:pt x="141" y="144"/>
                      <a:pt x="141" y="108"/>
                    </a:cubicBezTo>
                    <a:cubicBezTo>
                      <a:pt x="141" y="99"/>
                      <a:pt x="140" y="90"/>
                      <a:pt x="138" y="82"/>
                    </a:cubicBezTo>
                    <a:cubicBezTo>
                      <a:pt x="133" y="66"/>
                      <a:pt x="122" y="58"/>
                      <a:pt x="105" y="58"/>
                    </a:cubicBezTo>
                    <a:cubicBezTo>
                      <a:pt x="83" y="60"/>
                      <a:pt x="71" y="71"/>
                      <a:pt x="68" y="94"/>
                    </a:cubicBezTo>
                    <a:cubicBezTo>
                      <a:pt x="67" y="100"/>
                      <a:pt x="67" y="105"/>
                      <a:pt x="67" y="111"/>
                    </a:cubicBezTo>
                    <a:cubicBezTo>
                      <a:pt x="67" y="145"/>
                      <a:pt x="67" y="180"/>
                      <a:pt x="67" y="214"/>
                    </a:cubicBezTo>
                    <a:cubicBezTo>
                      <a:pt x="67" y="218"/>
                      <a:pt x="66" y="219"/>
                      <a:pt x="62" y="219"/>
                    </a:cubicBezTo>
                    <a:cubicBezTo>
                      <a:pt x="43" y="219"/>
                      <a:pt x="24" y="219"/>
                      <a:pt x="4" y="219"/>
                    </a:cubicBezTo>
                    <a:cubicBezTo>
                      <a:pt x="1" y="219"/>
                      <a:pt x="0" y="218"/>
                      <a:pt x="0" y="215"/>
                    </a:cubicBezTo>
                    <a:cubicBezTo>
                      <a:pt x="0" y="146"/>
                      <a:pt x="0" y="78"/>
                      <a:pt x="0" y="10"/>
                    </a:cubicBezTo>
                    <a:cubicBezTo>
                      <a:pt x="0" y="6"/>
                      <a:pt x="2" y="6"/>
                      <a:pt x="5" y="6"/>
                    </a:cubicBezTo>
                    <a:cubicBezTo>
                      <a:pt x="23" y="6"/>
                      <a:pt x="41" y="6"/>
                      <a:pt x="60" y="6"/>
                    </a:cubicBezTo>
                    <a:cubicBezTo>
                      <a:pt x="63" y="6"/>
                      <a:pt x="64" y="7"/>
                      <a:pt x="64" y="10"/>
                    </a:cubicBezTo>
                    <a:cubicBezTo>
                      <a:pt x="64" y="18"/>
                      <a:pt x="64" y="26"/>
                      <a:pt x="64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7916863" y="3409950"/>
                <a:ext cx="252413" cy="803275"/>
              </a:xfrm>
              <a:custGeom>
                <a:avLst/>
                <a:gdLst>
                  <a:gd name="T0" fmla="*/ 67 w 67"/>
                  <a:gd name="T1" fmla="*/ 107 h 213"/>
                  <a:gd name="T2" fmla="*/ 67 w 67"/>
                  <a:gd name="T3" fmla="*/ 208 h 213"/>
                  <a:gd name="T4" fmla="*/ 62 w 67"/>
                  <a:gd name="T5" fmla="*/ 213 h 213"/>
                  <a:gd name="T6" fmla="*/ 4 w 67"/>
                  <a:gd name="T7" fmla="*/ 213 h 213"/>
                  <a:gd name="T8" fmla="*/ 0 w 67"/>
                  <a:gd name="T9" fmla="*/ 209 h 213"/>
                  <a:gd name="T10" fmla="*/ 0 w 67"/>
                  <a:gd name="T11" fmla="*/ 3 h 213"/>
                  <a:gd name="T12" fmla="*/ 4 w 67"/>
                  <a:gd name="T13" fmla="*/ 0 h 213"/>
                  <a:gd name="T14" fmla="*/ 62 w 67"/>
                  <a:gd name="T15" fmla="*/ 0 h 213"/>
                  <a:gd name="T16" fmla="*/ 67 w 67"/>
                  <a:gd name="T17" fmla="*/ 4 h 213"/>
                  <a:gd name="T18" fmla="*/ 67 w 67"/>
                  <a:gd name="T19" fmla="*/ 10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13">
                    <a:moveTo>
                      <a:pt x="67" y="107"/>
                    </a:moveTo>
                    <a:cubicBezTo>
                      <a:pt x="67" y="140"/>
                      <a:pt x="67" y="174"/>
                      <a:pt x="67" y="208"/>
                    </a:cubicBezTo>
                    <a:cubicBezTo>
                      <a:pt x="67" y="212"/>
                      <a:pt x="66" y="213"/>
                      <a:pt x="62" y="213"/>
                    </a:cubicBezTo>
                    <a:cubicBezTo>
                      <a:pt x="43" y="213"/>
                      <a:pt x="24" y="213"/>
                      <a:pt x="4" y="213"/>
                    </a:cubicBezTo>
                    <a:cubicBezTo>
                      <a:pt x="1" y="213"/>
                      <a:pt x="0" y="212"/>
                      <a:pt x="0" y="209"/>
                    </a:cubicBezTo>
                    <a:cubicBezTo>
                      <a:pt x="0" y="140"/>
                      <a:pt x="0" y="72"/>
                      <a:pt x="0" y="3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24" y="0"/>
                      <a:pt x="43" y="0"/>
                      <a:pt x="62" y="0"/>
                    </a:cubicBezTo>
                    <a:cubicBezTo>
                      <a:pt x="66" y="0"/>
                      <a:pt x="67" y="1"/>
                      <a:pt x="67" y="4"/>
                    </a:cubicBezTo>
                    <a:cubicBezTo>
                      <a:pt x="67" y="38"/>
                      <a:pt x="67" y="72"/>
                      <a:pt x="67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5" name="Oval 16"/>
              <p:cNvSpPr>
                <a:spLocks noChangeArrowheads="1"/>
              </p:cNvSpPr>
              <p:nvPr userDrawn="1"/>
            </p:nvSpPr>
            <p:spPr bwMode="auto">
              <a:xfrm>
                <a:off x="7897813" y="3011488"/>
                <a:ext cx="288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37" name="Freeform 18"/>
            <p:cNvSpPr>
              <a:spLocks noEditPoints="1"/>
            </p:cNvSpPr>
            <p:nvPr userDrawn="1"/>
          </p:nvSpPr>
          <p:spPr bwMode="auto">
            <a:xfrm>
              <a:off x="3510279" y="4370876"/>
              <a:ext cx="252000" cy="252000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332 w 400"/>
                <a:gd name="T11" fmla="*/ 92 h 400"/>
                <a:gd name="T12" fmla="*/ 370 w 400"/>
                <a:gd name="T13" fmla="*/ 199 h 400"/>
                <a:gd name="T14" fmla="*/ 252 w 400"/>
                <a:gd name="T15" fmla="*/ 193 h 400"/>
                <a:gd name="T16" fmla="*/ 248 w 400"/>
                <a:gd name="T17" fmla="*/ 184 h 400"/>
                <a:gd name="T18" fmla="*/ 237 w 400"/>
                <a:gd name="T19" fmla="*/ 159 h 400"/>
                <a:gd name="T20" fmla="*/ 332 w 400"/>
                <a:gd name="T21" fmla="*/ 92 h 400"/>
                <a:gd name="T22" fmla="*/ 200 w 400"/>
                <a:gd name="T23" fmla="*/ 30 h 400"/>
                <a:gd name="T24" fmla="*/ 313 w 400"/>
                <a:gd name="T25" fmla="*/ 72 h 400"/>
                <a:gd name="T26" fmla="*/ 223 w 400"/>
                <a:gd name="T27" fmla="*/ 134 h 400"/>
                <a:gd name="T28" fmla="*/ 160 w 400"/>
                <a:gd name="T29" fmla="*/ 34 h 400"/>
                <a:gd name="T30" fmla="*/ 200 w 400"/>
                <a:gd name="T31" fmla="*/ 30 h 400"/>
                <a:gd name="T32" fmla="*/ 127 w 400"/>
                <a:gd name="T33" fmla="*/ 46 h 400"/>
                <a:gd name="T34" fmla="*/ 190 w 400"/>
                <a:gd name="T35" fmla="*/ 144 h 400"/>
                <a:gd name="T36" fmla="*/ 33 w 400"/>
                <a:gd name="T37" fmla="*/ 165 h 400"/>
                <a:gd name="T38" fmla="*/ 127 w 400"/>
                <a:gd name="T39" fmla="*/ 46 h 400"/>
                <a:gd name="T40" fmla="*/ 29 w 400"/>
                <a:gd name="T41" fmla="*/ 200 h 400"/>
                <a:gd name="T42" fmla="*/ 29 w 400"/>
                <a:gd name="T43" fmla="*/ 195 h 400"/>
                <a:gd name="T44" fmla="*/ 204 w 400"/>
                <a:gd name="T45" fmla="*/ 171 h 400"/>
                <a:gd name="T46" fmla="*/ 218 w 400"/>
                <a:gd name="T47" fmla="*/ 200 h 400"/>
                <a:gd name="T48" fmla="*/ 211 w 400"/>
                <a:gd name="T49" fmla="*/ 202 h 400"/>
                <a:gd name="T50" fmla="*/ 73 w 400"/>
                <a:gd name="T51" fmla="*/ 314 h 400"/>
                <a:gd name="T52" fmla="*/ 29 w 400"/>
                <a:gd name="T53" fmla="*/ 200 h 400"/>
                <a:gd name="T54" fmla="*/ 200 w 400"/>
                <a:gd name="T55" fmla="*/ 371 h 400"/>
                <a:gd name="T56" fmla="*/ 95 w 400"/>
                <a:gd name="T57" fmla="*/ 335 h 400"/>
                <a:gd name="T58" fmla="*/ 229 w 400"/>
                <a:gd name="T59" fmla="*/ 228 h 400"/>
                <a:gd name="T60" fmla="*/ 230 w 400"/>
                <a:gd name="T61" fmla="*/ 228 h 400"/>
                <a:gd name="T62" fmla="*/ 267 w 400"/>
                <a:gd name="T63" fmla="*/ 357 h 400"/>
                <a:gd name="T64" fmla="*/ 200 w 400"/>
                <a:gd name="T65" fmla="*/ 371 h 400"/>
                <a:gd name="T66" fmla="*/ 295 w 400"/>
                <a:gd name="T67" fmla="*/ 342 h 400"/>
                <a:gd name="T68" fmla="*/ 262 w 400"/>
                <a:gd name="T69" fmla="*/ 220 h 400"/>
                <a:gd name="T70" fmla="*/ 368 w 400"/>
                <a:gd name="T71" fmla="*/ 227 h 400"/>
                <a:gd name="T72" fmla="*/ 295 w 400"/>
                <a:gd name="T73" fmla="*/ 34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310"/>
                    <a:pt x="89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  <a:moveTo>
                    <a:pt x="332" y="92"/>
                  </a:moveTo>
                  <a:cubicBezTo>
                    <a:pt x="356" y="121"/>
                    <a:pt x="370" y="158"/>
                    <a:pt x="370" y="199"/>
                  </a:cubicBezTo>
                  <a:cubicBezTo>
                    <a:pt x="365" y="197"/>
                    <a:pt x="308" y="186"/>
                    <a:pt x="252" y="193"/>
                  </a:cubicBezTo>
                  <a:cubicBezTo>
                    <a:pt x="250" y="190"/>
                    <a:pt x="249" y="187"/>
                    <a:pt x="248" y="184"/>
                  </a:cubicBezTo>
                  <a:cubicBezTo>
                    <a:pt x="244" y="176"/>
                    <a:pt x="241" y="167"/>
                    <a:pt x="237" y="159"/>
                  </a:cubicBezTo>
                  <a:cubicBezTo>
                    <a:pt x="300" y="134"/>
                    <a:pt x="328" y="97"/>
                    <a:pt x="332" y="92"/>
                  </a:cubicBezTo>
                  <a:close/>
                  <a:moveTo>
                    <a:pt x="200" y="30"/>
                  </a:moveTo>
                  <a:cubicBezTo>
                    <a:pt x="243" y="30"/>
                    <a:pt x="283" y="46"/>
                    <a:pt x="313" y="72"/>
                  </a:cubicBezTo>
                  <a:cubicBezTo>
                    <a:pt x="310" y="77"/>
                    <a:pt x="284" y="111"/>
                    <a:pt x="223" y="134"/>
                  </a:cubicBezTo>
                  <a:cubicBezTo>
                    <a:pt x="195" y="83"/>
                    <a:pt x="164" y="41"/>
                    <a:pt x="160" y="34"/>
                  </a:cubicBezTo>
                  <a:cubicBezTo>
                    <a:pt x="172" y="31"/>
                    <a:pt x="186" y="30"/>
                    <a:pt x="200" y="30"/>
                  </a:cubicBezTo>
                  <a:close/>
                  <a:moveTo>
                    <a:pt x="127" y="46"/>
                  </a:moveTo>
                  <a:cubicBezTo>
                    <a:pt x="132" y="52"/>
                    <a:pt x="162" y="94"/>
                    <a:pt x="190" y="144"/>
                  </a:cubicBezTo>
                  <a:cubicBezTo>
                    <a:pt x="111" y="166"/>
                    <a:pt x="40" y="165"/>
                    <a:pt x="33" y="165"/>
                  </a:cubicBezTo>
                  <a:cubicBezTo>
                    <a:pt x="44" y="112"/>
                    <a:pt x="79" y="68"/>
                    <a:pt x="127" y="46"/>
                  </a:cubicBezTo>
                  <a:close/>
                  <a:moveTo>
                    <a:pt x="29" y="200"/>
                  </a:moveTo>
                  <a:cubicBezTo>
                    <a:pt x="29" y="199"/>
                    <a:pt x="29" y="197"/>
                    <a:pt x="29" y="195"/>
                  </a:cubicBezTo>
                  <a:cubicBezTo>
                    <a:pt x="36" y="195"/>
                    <a:pt x="119" y="196"/>
                    <a:pt x="204" y="171"/>
                  </a:cubicBezTo>
                  <a:cubicBezTo>
                    <a:pt x="209" y="180"/>
                    <a:pt x="214" y="190"/>
                    <a:pt x="218" y="200"/>
                  </a:cubicBezTo>
                  <a:cubicBezTo>
                    <a:pt x="216" y="200"/>
                    <a:pt x="214" y="201"/>
                    <a:pt x="211" y="202"/>
                  </a:cubicBezTo>
                  <a:cubicBezTo>
                    <a:pt x="123" y="230"/>
                    <a:pt x="77" y="308"/>
                    <a:pt x="73" y="314"/>
                  </a:cubicBezTo>
                  <a:cubicBezTo>
                    <a:pt x="46" y="284"/>
                    <a:pt x="29" y="244"/>
                    <a:pt x="29" y="200"/>
                  </a:cubicBezTo>
                  <a:close/>
                  <a:moveTo>
                    <a:pt x="200" y="371"/>
                  </a:moveTo>
                  <a:cubicBezTo>
                    <a:pt x="160" y="371"/>
                    <a:pt x="124" y="358"/>
                    <a:pt x="95" y="335"/>
                  </a:cubicBezTo>
                  <a:cubicBezTo>
                    <a:pt x="98" y="329"/>
                    <a:pt x="133" y="262"/>
                    <a:pt x="229" y="228"/>
                  </a:cubicBezTo>
                  <a:cubicBezTo>
                    <a:pt x="229" y="228"/>
                    <a:pt x="230" y="228"/>
                    <a:pt x="230" y="228"/>
                  </a:cubicBezTo>
                  <a:cubicBezTo>
                    <a:pt x="254" y="290"/>
                    <a:pt x="264" y="342"/>
                    <a:pt x="267" y="357"/>
                  </a:cubicBezTo>
                  <a:cubicBezTo>
                    <a:pt x="246" y="366"/>
                    <a:pt x="223" y="371"/>
                    <a:pt x="200" y="371"/>
                  </a:cubicBezTo>
                  <a:close/>
                  <a:moveTo>
                    <a:pt x="295" y="342"/>
                  </a:moveTo>
                  <a:cubicBezTo>
                    <a:pt x="293" y="331"/>
                    <a:pt x="284" y="281"/>
                    <a:pt x="262" y="220"/>
                  </a:cubicBezTo>
                  <a:cubicBezTo>
                    <a:pt x="315" y="212"/>
                    <a:pt x="362" y="225"/>
                    <a:pt x="368" y="227"/>
                  </a:cubicBezTo>
                  <a:cubicBezTo>
                    <a:pt x="361" y="275"/>
                    <a:pt x="333" y="316"/>
                    <a:pt x="295" y="3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19"/>
            <p:cNvSpPr>
              <a:spLocks/>
            </p:cNvSpPr>
            <p:nvPr userDrawn="1"/>
          </p:nvSpPr>
          <p:spPr bwMode="auto">
            <a:xfrm>
              <a:off x="3520903" y="4818720"/>
              <a:ext cx="230753" cy="230753"/>
            </a:xfrm>
            <a:custGeom>
              <a:avLst/>
              <a:gdLst>
                <a:gd name="T0" fmla="*/ 540 w 540"/>
                <a:gd name="T1" fmla="*/ 270 h 537"/>
                <a:gd name="T2" fmla="*/ 270 w 540"/>
                <a:gd name="T3" fmla="*/ 0 h 537"/>
                <a:gd name="T4" fmla="*/ 0 w 540"/>
                <a:gd name="T5" fmla="*/ 270 h 537"/>
                <a:gd name="T6" fmla="*/ 228 w 540"/>
                <a:gd name="T7" fmla="*/ 537 h 537"/>
                <a:gd name="T8" fmla="*/ 228 w 540"/>
                <a:gd name="T9" fmla="*/ 349 h 537"/>
                <a:gd name="T10" fmla="*/ 160 w 540"/>
                <a:gd name="T11" fmla="*/ 349 h 537"/>
                <a:gd name="T12" fmla="*/ 160 w 540"/>
                <a:gd name="T13" fmla="*/ 270 h 537"/>
                <a:gd name="T14" fmla="*/ 228 w 540"/>
                <a:gd name="T15" fmla="*/ 270 h 537"/>
                <a:gd name="T16" fmla="*/ 228 w 540"/>
                <a:gd name="T17" fmla="*/ 211 h 537"/>
                <a:gd name="T18" fmla="*/ 330 w 540"/>
                <a:gd name="T19" fmla="*/ 106 h 537"/>
                <a:gd name="T20" fmla="*/ 391 w 540"/>
                <a:gd name="T21" fmla="*/ 111 h 537"/>
                <a:gd name="T22" fmla="*/ 391 w 540"/>
                <a:gd name="T23" fmla="*/ 178 h 537"/>
                <a:gd name="T24" fmla="*/ 357 w 540"/>
                <a:gd name="T25" fmla="*/ 178 h 537"/>
                <a:gd name="T26" fmla="*/ 313 w 540"/>
                <a:gd name="T27" fmla="*/ 220 h 537"/>
                <a:gd name="T28" fmla="*/ 313 w 540"/>
                <a:gd name="T29" fmla="*/ 270 h 537"/>
                <a:gd name="T30" fmla="*/ 387 w 540"/>
                <a:gd name="T31" fmla="*/ 270 h 537"/>
                <a:gd name="T32" fmla="*/ 375 w 540"/>
                <a:gd name="T33" fmla="*/ 349 h 537"/>
                <a:gd name="T34" fmla="*/ 313 w 540"/>
                <a:gd name="T35" fmla="*/ 349 h 537"/>
                <a:gd name="T36" fmla="*/ 313 w 540"/>
                <a:gd name="T37" fmla="*/ 537 h 537"/>
                <a:gd name="T38" fmla="*/ 540 w 540"/>
                <a:gd name="T39" fmla="*/ 27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537">
                  <a:moveTo>
                    <a:pt x="540" y="270"/>
                  </a:moveTo>
                  <a:cubicBezTo>
                    <a:pt x="540" y="121"/>
                    <a:pt x="419" y="0"/>
                    <a:pt x="270" y="0"/>
                  </a:cubicBezTo>
                  <a:cubicBezTo>
                    <a:pt x="121" y="0"/>
                    <a:pt x="0" y="121"/>
                    <a:pt x="0" y="270"/>
                  </a:cubicBezTo>
                  <a:cubicBezTo>
                    <a:pt x="0" y="405"/>
                    <a:pt x="99" y="517"/>
                    <a:pt x="228" y="537"/>
                  </a:cubicBezTo>
                  <a:cubicBezTo>
                    <a:pt x="228" y="349"/>
                    <a:pt x="228" y="349"/>
                    <a:pt x="228" y="349"/>
                  </a:cubicBezTo>
                  <a:cubicBezTo>
                    <a:pt x="160" y="349"/>
                    <a:pt x="160" y="349"/>
                    <a:pt x="160" y="349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228" y="270"/>
                    <a:pt x="228" y="270"/>
                    <a:pt x="228" y="270"/>
                  </a:cubicBezTo>
                  <a:cubicBezTo>
                    <a:pt x="228" y="211"/>
                    <a:pt x="228" y="211"/>
                    <a:pt x="228" y="211"/>
                  </a:cubicBezTo>
                  <a:cubicBezTo>
                    <a:pt x="228" y="143"/>
                    <a:pt x="268" y="106"/>
                    <a:pt x="330" y="106"/>
                  </a:cubicBezTo>
                  <a:cubicBezTo>
                    <a:pt x="360" y="106"/>
                    <a:pt x="391" y="111"/>
                    <a:pt x="391" y="111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57" y="178"/>
                    <a:pt x="357" y="178"/>
                    <a:pt x="357" y="178"/>
                  </a:cubicBezTo>
                  <a:cubicBezTo>
                    <a:pt x="323" y="178"/>
                    <a:pt x="313" y="198"/>
                    <a:pt x="313" y="220"/>
                  </a:cubicBezTo>
                  <a:cubicBezTo>
                    <a:pt x="313" y="270"/>
                    <a:pt x="313" y="270"/>
                    <a:pt x="313" y="270"/>
                  </a:cubicBezTo>
                  <a:cubicBezTo>
                    <a:pt x="387" y="270"/>
                    <a:pt x="387" y="270"/>
                    <a:pt x="387" y="270"/>
                  </a:cubicBezTo>
                  <a:cubicBezTo>
                    <a:pt x="375" y="349"/>
                    <a:pt x="375" y="349"/>
                    <a:pt x="375" y="349"/>
                  </a:cubicBezTo>
                  <a:cubicBezTo>
                    <a:pt x="313" y="349"/>
                    <a:pt x="313" y="349"/>
                    <a:pt x="313" y="349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442" y="517"/>
                    <a:pt x="540" y="405"/>
                    <a:pt x="540" y="2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64" name="群組 63"/>
            <p:cNvGrpSpPr/>
            <p:nvPr userDrawn="1"/>
          </p:nvGrpSpPr>
          <p:grpSpPr>
            <a:xfrm>
              <a:off x="6729516" y="4415246"/>
              <a:ext cx="236017" cy="182144"/>
              <a:chOff x="6623051" y="2742342"/>
              <a:chExt cx="1752600" cy="1352550"/>
            </a:xfrm>
          </p:grpSpPr>
          <p:sp>
            <p:nvSpPr>
              <p:cNvPr id="62" name="Freeform 40"/>
              <p:cNvSpPr>
                <a:spLocks/>
              </p:cNvSpPr>
              <p:nvPr userDrawn="1"/>
            </p:nvSpPr>
            <p:spPr bwMode="auto">
              <a:xfrm>
                <a:off x="6751639" y="2742342"/>
                <a:ext cx="1500188" cy="774700"/>
              </a:xfrm>
              <a:custGeom>
                <a:avLst/>
                <a:gdLst>
                  <a:gd name="T0" fmla="*/ 0 w 457"/>
                  <a:gd name="T1" fmla="*/ 6 h 236"/>
                  <a:gd name="T2" fmla="*/ 186 w 457"/>
                  <a:gd name="T3" fmla="*/ 217 h 236"/>
                  <a:gd name="T4" fmla="*/ 228 w 457"/>
                  <a:gd name="T5" fmla="*/ 236 h 236"/>
                  <a:gd name="T6" fmla="*/ 270 w 457"/>
                  <a:gd name="T7" fmla="*/ 217 h 236"/>
                  <a:gd name="T8" fmla="*/ 452 w 457"/>
                  <a:gd name="T9" fmla="*/ 10 h 236"/>
                  <a:gd name="T10" fmla="*/ 457 w 457"/>
                  <a:gd name="T11" fmla="*/ 6 h 236"/>
                  <a:gd name="T12" fmla="*/ 432 w 457"/>
                  <a:gd name="T13" fmla="*/ 0 h 236"/>
                  <a:gd name="T14" fmla="*/ 24 w 457"/>
                  <a:gd name="T15" fmla="*/ 0 h 236"/>
                  <a:gd name="T16" fmla="*/ 0 w 457"/>
                  <a:gd name="T17" fmla="*/ 5 h 236"/>
                  <a:gd name="T18" fmla="*/ 0 w 457"/>
                  <a:gd name="T19" fmla="*/ 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7" h="236">
                    <a:moveTo>
                      <a:pt x="0" y="6"/>
                    </a:moveTo>
                    <a:cubicBezTo>
                      <a:pt x="186" y="217"/>
                      <a:pt x="186" y="217"/>
                      <a:pt x="186" y="217"/>
                    </a:cubicBezTo>
                    <a:cubicBezTo>
                      <a:pt x="197" y="229"/>
                      <a:pt x="212" y="236"/>
                      <a:pt x="228" y="236"/>
                    </a:cubicBezTo>
                    <a:cubicBezTo>
                      <a:pt x="244" y="236"/>
                      <a:pt x="259" y="229"/>
                      <a:pt x="270" y="217"/>
                    </a:cubicBezTo>
                    <a:cubicBezTo>
                      <a:pt x="452" y="10"/>
                      <a:pt x="452" y="10"/>
                      <a:pt x="452" y="10"/>
                    </a:cubicBezTo>
                    <a:cubicBezTo>
                      <a:pt x="454" y="8"/>
                      <a:pt x="455" y="7"/>
                      <a:pt x="457" y="6"/>
                    </a:cubicBezTo>
                    <a:cubicBezTo>
                      <a:pt x="449" y="2"/>
                      <a:pt x="441" y="0"/>
                      <a:pt x="4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7" y="2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63" name="Freeform 41"/>
              <p:cNvSpPr>
                <a:spLocks/>
              </p:cNvSpPr>
              <p:nvPr userDrawn="1"/>
            </p:nvSpPr>
            <p:spPr bwMode="auto">
              <a:xfrm>
                <a:off x="6623051" y="2840767"/>
                <a:ext cx="1752600" cy="1254125"/>
              </a:xfrm>
              <a:custGeom>
                <a:avLst/>
                <a:gdLst>
                  <a:gd name="T0" fmla="*/ 524 w 534"/>
                  <a:gd name="T1" fmla="*/ 0 h 382"/>
                  <a:gd name="T2" fmla="*/ 521 w 534"/>
                  <a:gd name="T3" fmla="*/ 6 h 382"/>
                  <a:gd name="T4" fmla="*/ 338 w 534"/>
                  <a:gd name="T5" fmla="*/ 213 h 382"/>
                  <a:gd name="T6" fmla="*/ 267 w 534"/>
                  <a:gd name="T7" fmla="*/ 245 h 382"/>
                  <a:gd name="T8" fmla="*/ 195 w 534"/>
                  <a:gd name="T9" fmla="*/ 213 h 382"/>
                  <a:gd name="T10" fmla="*/ 10 w 534"/>
                  <a:gd name="T11" fmla="*/ 2 h 382"/>
                  <a:gd name="T12" fmla="*/ 9 w 534"/>
                  <a:gd name="T13" fmla="*/ 1 h 382"/>
                  <a:gd name="T14" fmla="*/ 0 w 534"/>
                  <a:gd name="T15" fmla="*/ 33 h 382"/>
                  <a:gd name="T16" fmla="*/ 0 w 534"/>
                  <a:gd name="T17" fmla="*/ 319 h 382"/>
                  <a:gd name="T18" fmla="*/ 63 w 534"/>
                  <a:gd name="T19" fmla="*/ 382 h 382"/>
                  <a:gd name="T20" fmla="*/ 471 w 534"/>
                  <a:gd name="T21" fmla="*/ 382 h 382"/>
                  <a:gd name="T22" fmla="*/ 534 w 534"/>
                  <a:gd name="T23" fmla="*/ 319 h 382"/>
                  <a:gd name="T24" fmla="*/ 534 w 534"/>
                  <a:gd name="T25" fmla="*/ 33 h 382"/>
                  <a:gd name="T26" fmla="*/ 524 w 534"/>
                  <a:gd name="T27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4" h="382">
                    <a:moveTo>
                      <a:pt x="524" y="0"/>
                    </a:moveTo>
                    <a:cubicBezTo>
                      <a:pt x="523" y="2"/>
                      <a:pt x="522" y="4"/>
                      <a:pt x="521" y="6"/>
                    </a:cubicBezTo>
                    <a:cubicBezTo>
                      <a:pt x="338" y="213"/>
                      <a:pt x="338" y="213"/>
                      <a:pt x="338" y="213"/>
                    </a:cubicBezTo>
                    <a:cubicBezTo>
                      <a:pt x="320" y="233"/>
                      <a:pt x="294" y="245"/>
                      <a:pt x="267" y="245"/>
                    </a:cubicBezTo>
                    <a:cubicBezTo>
                      <a:pt x="240" y="245"/>
                      <a:pt x="213" y="233"/>
                      <a:pt x="195" y="2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3" y="10"/>
                      <a:pt x="0" y="21"/>
                      <a:pt x="0" y="3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53"/>
                      <a:pt x="28" y="382"/>
                      <a:pt x="63" y="382"/>
                    </a:cubicBezTo>
                    <a:cubicBezTo>
                      <a:pt x="471" y="382"/>
                      <a:pt x="471" y="382"/>
                      <a:pt x="471" y="382"/>
                    </a:cubicBezTo>
                    <a:cubicBezTo>
                      <a:pt x="506" y="382"/>
                      <a:pt x="534" y="353"/>
                      <a:pt x="534" y="319"/>
                    </a:cubicBezTo>
                    <a:cubicBezTo>
                      <a:pt x="534" y="33"/>
                      <a:pt x="534" y="33"/>
                      <a:pt x="534" y="33"/>
                    </a:cubicBezTo>
                    <a:cubicBezTo>
                      <a:pt x="534" y="21"/>
                      <a:pt x="530" y="10"/>
                      <a:pt x="5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5" name="文字方塊 64"/>
            <p:cNvSpPr txBox="1"/>
            <p:nvPr userDrawn="1"/>
          </p:nvSpPr>
          <p:spPr>
            <a:xfrm>
              <a:off x="3775341" y="4345877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www.edge-core.com</a:t>
              </a:r>
              <a:endParaRPr lang="zh-TW" altLang="en-US" sz="12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6" name="文字方塊 65"/>
            <p:cNvSpPr txBox="1"/>
            <p:nvPr userDrawn="1"/>
          </p:nvSpPr>
          <p:spPr>
            <a:xfrm>
              <a:off x="7014988" y="4358376"/>
              <a:ext cx="1815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sales@edge-core.com</a:t>
              </a:r>
              <a:endPara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字方塊 66"/>
            <p:cNvSpPr txBox="1"/>
            <p:nvPr userDrawn="1"/>
          </p:nvSpPr>
          <p:spPr>
            <a:xfrm>
              <a:off x="3775341" y="4777178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</a:t>
              </a: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7014988" y="5121691"/>
              <a:ext cx="1438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@</a:t>
              </a: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EdgecoreNetwork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Open Sans"/>
              </a:endParaRPr>
            </a:p>
          </p:txBody>
        </p:sp>
        <p:sp>
          <p:nvSpPr>
            <p:cNvPr id="69" name="文字方塊 68"/>
            <p:cNvSpPr txBox="1"/>
            <p:nvPr userDrawn="1"/>
          </p:nvSpPr>
          <p:spPr>
            <a:xfrm>
              <a:off x="3775341" y="5147990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 Corporation</a:t>
              </a: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7012162" y="4754070"/>
              <a:ext cx="190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EdgecoreNetworks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Marcom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16" y="288845"/>
            <a:ext cx="1534128" cy="438322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3186953" y="0"/>
            <a:ext cx="5818095" cy="5630091"/>
            <a:chOff x="3186953" y="0"/>
            <a:chExt cx="5818095" cy="5540829"/>
          </a:xfrm>
        </p:grpSpPr>
        <p:cxnSp>
          <p:nvCxnSpPr>
            <p:cNvPr id="25" name="直線接點 2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0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68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B3BC-FE1E-423F-9291-9F50166FC851}" type="datetimeFigureOut">
              <a:rPr lang="zh-TW" altLang="en-US" smtClean="0"/>
              <a:t>05/17/2022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B37-2FA6-4211-9CAD-8DF738F1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92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76ACAD-51E6-3D41-9931-DEFA69AC57CF}"/>
              </a:ext>
            </a:extLst>
          </p:cNvPr>
          <p:cNvSpPr/>
          <p:nvPr userDrawn="1"/>
        </p:nvSpPr>
        <p:spPr>
          <a:xfrm>
            <a:off x="0" y="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A03DBA3-AEF8-5B4C-B2BC-F07C1DCEE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588" y="1103313"/>
            <a:ext cx="11938000" cy="5189537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996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472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96" y="2438535"/>
            <a:ext cx="4662208" cy="177039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3764896" y="4530994"/>
            <a:ext cx="4662208" cy="55647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186953" y="0"/>
            <a:ext cx="5818095" cy="5540829"/>
            <a:chOff x="3186953" y="0"/>
            <a:chExt cx="5818095" cy="5540829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4823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-44823" y="1182461"/>
            <a:ext cx="4706470" cy="4891768"/>
            <a:chOff x="-44823" y="1182461"/>
            <a:chExt cx="4706470" cy="4891768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2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2094" y="0"/>
            <a:ext cx="865990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-6722" y="1182461"/>
            <a:ext cx="4706470" cy="4891768"/>
            <a:chOff x="-44823" y="1182461"/>
            <a:chExt cx="4706470" cy="4891768"/>
          </a:xfrm>
        </p:grpSpPr>
        <p:cxnSp>
          <p:nvCxnSpPr>
            <p:cNvPr id="8" name="直線接點 7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3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0" y="0"/>
            <a:ext cx="85119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11" name="直線接點 10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2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1989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12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9" name="直線接點 8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1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5;p31"/>
          <p:cNvSpPr/>
          <p:nvPr/>
        </p:nvSpPr>
        <p:spPr>
          <a:xfrm flipH="1">
            <a:off x="6548380" y="2581836"/>
            <a:ext cx="5482688" cy="346486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8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;p31"/>
          <p:cNvSpPr/>
          <p:nvPr/>
        </p:nvSpPr>
        <p:spPr>
          <a:xfrm flipH="1">
            <a:off x="0" y="889623"/>
            <a:ext cx="2871086" cy="2091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7;p31"/>
          <p:cNvSpPr/>
          <p:nvPr/>
        </p:nvSpPr>
        <p:spPr>
          <a:xfrm flipH="1">
            <a:off x="1318923" y="1802263"/>
            <a:ext cx="6773287" cy="3588752"/>
          </a:xfrm>
          <a:prstGeom prst="rect">
            <a:avLst/>
          </a:prstGeom>
          <a:noFill/>
          <a:ln w="15875" cap="flat" cmpd="sng">
            <a:solidFill>
              <a:srgbClr val="E600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6964425" y="2980693"/>
            <a:ext cx="3097213" cy="560387"/>
          </a:xfrm>
        </p:spPr>
        <p:txBody>
          <a:bodyPr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1085" y="1082039"/>
            <a:ext cx="3668329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191402" y="2980693"/>
            <a:ext cx="3668329" cy="285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86773" y="0"/>
            <a:ext cx="3668329" cy="258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10" hasCustomPrompt="1"/>
          </p:nvPr>
        </p:nvSpPr>
        <p:spPr>
          <a:xfrm>
            <a:off x="2965631" y="2581835"/>
            <a:ext cx="3470275" cy="2809180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 smtClean="0"/>
              <a:t>Click to edit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2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0" hasCustomPrompt="1"/>
          </p:nvPr>
        </p:nvSpPr>
        <p:spPr>
          <a:xfrm>
            <a:off x="6060140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0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>
                <a:sym typeface="Helvetica" charset="0"/>
              </a:rPr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6426"/>
            <a:ext cx="10515600" cy="4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sym typeface="Helvetica" charset="0"/>
              </a:rPr>
              <a:t>編輯母片文字樣式</a:t>
            </a:r>
          </a:p>
          <a:p>
            <a:pPr lvl="1"/>
            <a:r>
              <a:rPr lang="zh-TW" altLang="en-US" smtClean="0">
                <a:sym typeface="Helvetica" charset="0"/>
              </a:rPr>
              <a:t>第二層</a:t>
            </a:r>
          </a:p>
          <a:p>
            <a:pPr lvl="2"/>
            <a:r>
              <a:rPr lang="zh-TW" altLang="en-US" smtClean="0">
                <a:sym typeface="Helvetica" charset="0"/>
              </a:rPr>
              <a:t>第三層</a:t>
            </a:r>
          </a:p>
          <a:p>
            <a:pPr lvl="3"/>
            <a:r>
              <a:rPr lang="zh-TW" altLang="en-US" smtClean="0">
                <a:sym typeface="Helvetica" charset="0"/>
              </a:rPr>
              <a:t>第四層</a:t>
            </a:r>
          </a:p>
          <a:p>
            <a:pPr lvl="4"/>
            <a:r>
              <a:rPr lang="zh-TW" altLang="en-US" smtClean="0">
                <a:sym typeface="Helvetica" charset="0"/>
              </a:rPr>
              <a:t>第五層</a:t>
            </a:r>
            <a:endParaRPr lang="en-US" altLang="en-US" dirty="0">
              <a:sym typeface="Helvetic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18" y="6378389"/>
            <a:ext cx="1265229" cy="366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/>
              <a:t>www.edge-core.com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079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B004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26" Type="http://schemas.openxmlformats.org/officeDocument/2006/relationships/image" Target="../media/image16.png"/><Relationship Id="rId39" Type="http://schemas.openxmlformats.org/officeDocument/2006/relationships/image" Target="../media/image81.svg"/><Relationship Id="rId3" Type="http://schemas.openxmlformats.org/officeDocument/2006/relationships/image" Target="../media/image320.svg"/><Relationship Id="rId25" Type="http://schemas.openxmlformats.org/officeDocument/2006/relationships/image" Target="../media/image48.svg"/><Relationship Id="rId2" Type="http://schemas.openxmlformats.org/officeDocument/2006/relationships/image" Target="../media/image13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.svg"/><Relationship Id="rId11" Type="http://schemas.openxmlformats.org/officeDocument/2006/relationships/image" Target="../media/image15.png"/><Relationship Id="rId28" Type="http://schemas.openxmlformats.org/officeDocument/2006/relationships/image" Target="../media/image480.svg"/><Relationship Id="rId10" Type="http://schemas.openxmlformats.org/officeDocument/2006/relationships/image" Target="../media/image14.png"/><Relationship Id="rId9" Type="http://schemas.openxmlformats.org/officeDocument/2006/relationships/image" Target="../media/image10.png"/><Relationship Id="rId27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svg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11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8" Type="http://schemas.openxmlformats.org/officeDocument/2006/relationships/image" Target="../media/image38.svg"/><Relationship Id="rId3" Type="http://schemas.openxmlformats.org/officeDocument/2006/relationships/image" Target="../media/image321.svg"/><Relationship Id="rId12" Type="http://schemas.openxmlformats.org/officeDocument/2006/relationships/image" Target="../media/image4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15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Ares Applications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CyberX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Platform – Security E&lt;-&gt;W traffic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[done]</a:t>
            </a:r>
            <a:endParaRPr lang="zh-TW" altLang="en-US" sz="36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AF101AD-AB50-4E0B-AE79-AD3D927AA696}"/>
              </a:ext>
            </a:extLst>
          </p:cNvPr>
          <p:cNvGrpSpPr/>
          <p:nvPr/>
        </p:nvGrpSpPr>
        <p:grpSpPr>
          <a:xfrm>
            <a:off x="710737" y="1848302"/>
            <a:ext cx="10700191" cy="4023040"/>
            <a:chOff x="740142" y="2255210"/>
            <a:chExt cx="10709957" cy="40267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682C44E-93AA-4F92-9371-4AED5F6E4E83}"/>
                </a:ext>
              </a:extLst>
            </p:cNvPr>
            <p:cNvGrpSpPr/>
            <p:nvPr/>
          </p:nvGrpSpPr>
          <p:grpSpPr>
            <a:xfrm>
              <a:off x="2417869" y="3156755"/>
              <a:ext cx="1335590" cy="561165"/>
              <a:chOff x="1907384" y="2035971"/>
              <a:chExt cx="1571969" cy="561757"/>
            </a:xfrm>
          </p:grpSpPr>
          <p:sp>
            <p:nvSpPr>
              <p:cNvPr id="39" name="流程圖: 替代程序 38">
                <a:extLst>
                  <a:ext uri="{FF2B5EF4-FFF2-40B4-BE49-F238E27FC236}">
                    <a16:creationId xmlns:a16="http://schemas.microsoft.com/office/drawing/2014/main" id="{032CD0E4-A8FB-4397-8E7A-3072E21750B5}"/>
                  </a:ext>
                </a:extLst>
              </p:cNvPr>
              <p:cNvSpPr/>
              <p:nvPr/>
            </p:nvSpPr>
            <p:spPr>
              <a:xfrm>
                <a:off x="1907384" y="2035971"/>
                <a:ext cx="1571969" cy="561757"/>
              </a:xfrm>
              <a:prstGeom prst="flowChartAlternateProcess">
                <a:avLst/>
              </a:prstGeom>
              <a:solidFill>
                <a:srgbClr val="75FFD7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zh-TW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Arial"/>
                  </a:rPr>
                  <a:t>   </a:t>
                </a: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Arial"/>
                  </a:rPr>
                  <a:t>IOC</a:t>
                </a:r>
                <a:r>
                  <a:rPr kumimoji="0" lang="en-US" altLang="zh-TW" sz="1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Arial"/>
                  </a:rPr>
                  <a:t> Sentiment</a:t>
                </a:r>
                <a:endParaRPr kumimoji="0" lang="zh-TW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Arial"/>
                </a:endParaRPr>
              </a:p>
            </p:txBody>
          </p:sp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188021D7-2079-4077-849E-54E8FFB04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0250" y="2171701"/>
                <a:ext cx="314323" cy="31432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" name="雲朵形 6">
              <a:extLst>
                <a:ext uri="{FF2B5EF4-FFF2-40B4-BE49-F238E27FC236}">
                  <a16:creationId xmlns:a16="http://schemas.microsoft.com/office/drawing/2014/main" id="{2F87B3A0-BAAB-4CB6-BD87-2BAC422C1EFA}"/>
                </a:ext>
              </a:extLst>
            </p:cNvPr>
            <p:cNvSpPr/>
            <p:nvPr/>
          </p:nvSpPr>
          <p:spPr>
            <a:xfrm>
              <a:off x="824962" y="3100751"/>
              <a:ext cx="1325128" cy="656495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Arial"/>
                </a:rPr>
                <a:t>Firewall</a:t>
              </a:r>
              <a:endPara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Arial"/>
              </a:endParaRPr>
            </a:p>
          </p:txBody>
        </p:sp>
        <p:sp>
          <p:nvSpPr>
            <p:cNvPr id="8" name="雲朵形 7">
              <a:extLst>
                <a:ext uri="{FF2B5EF4-FFF2-40B4-BE49-F238E27FC236}">
                  <a16:creationId xmlns:a16="http://schemas.microsoft.com/office/drawing/2014/main" id="{ECB4594A-B9A2-4764-BF81-AC6E78F1F3EC}"/>
                </a:ext>
              </a:extLst>
            </p:cNvPr>
            <p:cNvSpPr/>
            <p:nvPr/>
          </p:nvSpPr>
          <p:spPr>
            <a:xfrm>
              <a:off x="740142" y="3949873"/>
              <a:ext cx="1933045" cy="743250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Arial"/>
                </a:rPr>
                <a:t>White/Black list</a:t>
              </a:r>
              <a:endPara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Arial"/>
              </a:endParaRPr>
            </a:p>
          </p:txBody>
        </p:sp>
        <p:sp>
          <p:nvSpPr>
            <p:cNvPr id="9" name="雲朵形 8">
              <a:extLst>
                <a:ext uri="{FF2B5EF4-FFF2-40B4-BE49-F238E27FC236}">
                  <a16:creationId xmlns:a16="http://schemas.microsoft.com/office/drawing/2014/main" id="{6C408293-7A0D-4452-89DE-81DDAE41F575}"/>
                </a:ext>
              </a:extLst>
            </p:cNvPr>
            <p:cNvSpPr/>
            <p:nvPr/>
          </p:nvSpPr>
          <p:spPr>
            <a:xfrm>
              <a:off x="2397427" y="2456079"/>
              <a:ext cx="1131033" cy="566106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Arial"/>
                </a:rPr>
                <a:t>APT</a:t>
              </a:r>
              <a:endPara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Arial"/>
              </a:endParaRPr>
            </a:p>
          </p:txBody>
        </p:sp>
        <p:sp>
          <p:nvSpPr>
            <p:cNvPr id="10" name="雲朵形 9">
              <a:extLst>
                <a:ext uri="{FF2B5EF4-FFF2-40B4-BE49-F238E27FC236}">
                  <a16:creationId xmlns:a16="http://schemas.microsoft.com/office/drawing/2014/main" id="{B7084D63-8943-4F4C-AAFC-DF3FE686EAC2}"/>
                </a:ext>
              </a:extLst>
            </p:cNvPr>
            <p:cNvSpPr/>
            <p:nvPr/>
          </p:nvSpPr>
          <p:spPr>
            <a:xfrm>
              <a:off x="3050272" y="3949873"/>
              <a:ext cx="1096829" cy="644713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Arial"/>
                </a:rPr>
                <a:t>EDR</a:t>
              </a:r>
              <a:endPara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Arial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440E2BA-E2B4-46D3-94A4-C64B19367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686" y="2815027"/>
              <a:ext cx="2273488" cy="12279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761141E-E0DF-41A4-A2D1-B56107A2C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"/>
            <a:stretch/>
          </p:blipFill>
          <p:spPr>
            <a:xfrm>
              <a:off x="6647555" y="4898412"/>
              <a:ext cx="1194393" cy="1383513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文字方塊 49">
              <a:extLst>
                <a:ext uri="{FF2B5EF4-FFF2-40B4-BE49-F238E27FC236}">
                  <a16:creationId xmlns:a16="http://schemas.microsoft.com/office/drawing/2014/main" id="{C3D0E3F3-A451-4E13-B733-C1C9BA568875}"/>
                </a:ext>
              </a:extLst>
            </p:cNvPr>
            <p:cNvSpPr txBox="1"/>
            <p:nvPr/>
          </p:nvSpPr>
          <p:spPr>
            <a:xfrm>
              <a:off x="5334263" y="4713832"/>
              <a:ext cx="659757" cy="3696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LOG</a:t>
              </a:r>
              <a:endPara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14" name="文字方塊 50">
              <a:extLst>
                <a:ext uri="{FF2B5EF4-FFF2-40B4-BE49-F238E27FC236}">
                  <a16:creationId xmlns:a16="http://schemas.microsoft.com/office/drawing/2014/main" id="{E06BE8DF-5ED3-4868-BF0C-A0679F62016D}"/>
                </a:ext>
              </a:extLst>
            </p:cNvPr>
            <p:cNvSpPr txBox="1"/>
            <p:nvPr/>
          </p:nvSpPr>
          <p:spPr>
            <a:xfrm>
              <a:off x="8118308" y="4898413"/>
              <a:ext cx="1790905" cy="3696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zh-TW" kern="0" dirty="0" smtClean="0">
                  <a:solidFill>
                    <a:srgbClr val="001F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Switch control</a:t>
              </a:r>
              <a:endPara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4CC5C1A-3793-4CD4-98FE-17F43F3DE687}"/>
                </a:ext>
              </a:extLst>
            </p:cNvPr>
            <p:cNvCxnSpPr>
              <a:cxnSpLocks/>
              <a:stCxn id="24" idx="4"/>
              <a:endCxn id="30" idx="1"/>
            </p:cNvCxnSpPr>
            <p:nvPr/>
          </p:nvCxnSpPr>
          <p:spPr>
            <a:xfrm>
              <a:off x="9487786" y="3683917"/>
              <a:ext cx="1274810" cy="916613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E27E16F-C40C-4307-9295-2FDAC2F6C83E}"/>
                </a:ext>
              </a:extLst>
            </p:cNvPr>
            <p:cNvCxnSpPr>
              <a:cxnSpLocks/>
              <a:stCxn id="24" idx="5"/>
              <a:endCxn id="36" idx="1"/>
            </p:cNvCxnSpPr>
            <p:nvPr/>
          </p:nvCxnSpPr>
          <p:spPr>
            <a:xfrm flipV="1">
              <a:off x="9542770" y="3529625"/>
              <a:ext cx="1219826" cy="131517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575BEE7-6353-4877-806D-4F2B262F180E}"/>
                </a:ext>
              </a:extLst>
            </p:cNvPr>
            <p:cNvCxnSpPr>
              <a:cxnSpLocks/>
              <a:stCxn id="24" idx="7"/>
              <a:endCxn id="33" idx="1"/>
            </p:cNvCxnSpPr>
            <p:nvPr/>
          </p:nvCxnSpPr>
          <p:spPr>
            <a:xfrm flipV="1">
              <a:off x="9542770" y="2458719"/>
              <a:ext cx="1219826" cy="1092454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6FE1038-5DC2-4CBC-9ED7-C4F45922DF16}"/>
                </a:ext>
              </a:extLst>
            </p:cNvPr>
            <p:cNvCxnSpPr>
              <a:cxnSpLocks/>
              <a:stCxn id="39" idx="3"/>
              <a:endCxn id="11" idx="1"/>
            </p:cNvCxnSpPr>
            <p:nvPr/>
          </p:nvCxnSpPr>
          <p:spPr>
            <a:xfrm flipV="1">
              <a:off x="3753458" y="3428999"/>
              <a:ext cx="956227" cy="8339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71056C9-B1E3-4354-8F1D-C552AA11CC79}"/>
                </a:ext>
              </a:extLst>
            </p:cNvPr>
            <p:cNvCxnSpPr>
              <a:cxnSpLocks/>
              <a:stCxn id="11" idx="2"/>
              <a:endCxn id="12" idx="1"/>
            </p:cNvCxnSpPr>
            <p:nvPr/>
          </p:nvCxnSpPr>
          <p:spPr>
            <a:xfrm>
              <a:off x="5846430" y="4042972"/>
              <a:ext cx="801125" cy="1547197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7B384916-5DFF-4D75-A2BA-6C878A990CD3}"/>
                </a:ext>
              </a:extLst>
            </p:cNvPr>
            <p:cNvCxnSpPr>
              <a:cxnSpLocks/>
              <a:stCxn id="12" idx="3"/>
              <a:endCxn id="29" idx="2"/>
            </p:cNvCxnSpPr>
            <p:nvPr/>
          </p:nvCxnSpPr>
          <p:spPr>
            <a:xfrm flipV="1">
              <a:off x="7841947" y="3888495"/>
              <a:ext cx="1013321" cy="1701674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606566C-C674-4651-8C20-67C5C595F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4135" y="4113125"/>
              <a:ext cx="750346" cy="1383513"/>
            </a:xfrm>
            <a:prstGeom prst="straightConnector1">
              <a:avLst/>
            </a:prstGeom>
            <a:noFill/>
            <a:ln w="25400" cap="flat" cmpd="sng" algn="ctr">
              <a:solidFill>
                <a:srgbClr val="001F35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22" name="文字方塊 58">
              <a:extLst>
                <a:ext uri="{FF2B5EF4-FFF2-40B4-BE49-F238E27FC236}">
                  <a16:creationId xmlns:a16="http://schemas.microsoft.com/office/drawing/2014/main" id="{F3517240-A415-4E0F-89C7-FE2C39DA1D5F}"/>
                </a:ext>
              </a:extLst>
            </p:cNvPr>
            <p:cNvSpPr txBox="1"/>
            <p:nvPr/>
          </p:nvSpPr>
          <p:spPr>
            <a:xfrm>
              <a:off x="6232513" y="4349560"/>
              <a:ext cx="768860" cy="3696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Rules</a:t>
              </a:r>
              <a:endPara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23" name="文字方塊 59">
              <a:extLst>
                <a:ext uri="{FF2B5EF4-FFF2-40B4-BE49-F238E27FC236}">
                  <a16:creationId xmlns:a16="http://schemas.microsoft.com/office/drawing/2014/main" id="{C48E178E-0310-4E96-840B-71D389294E83}"/>
                </a:ext>
              </a:extLst>
            </p:cNvPr>
            <p:cNvSpPr txBox="1"/>
            <p:nvPr/>
          </p:nvSpPr>
          <p:spPr>
            <a:xfrm>
              <a:off x="5294462" y="2455391"/>
              <a:ext cx="1024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b="0" i="0" u="none" strike="noStrike" kern="0" cap="none" spc="0" normalizeH="0" baseline="0" noProof="0" dirty="0">
                  <a:ln>
                    <a:noFill/>
                  </a:ln>
                  <a:solidFill>
                    <a:srgbClr val="001F3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Cyber X</a:t>
              </a: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88A1AEC-2E75-41E3-B163-1F97D9078192}"/>
                </a:ext>
              </a:extLst>
            </p:cNvPr>
            <p:cNvSpPr/>
            <p:nvPr/>
          </p:nvSpPr>
          <p:spPr>
            <a:xfrm>
              <a:off x="9410026" y="3528398"/>
              <a:ext cx="155519" cy="155519"/>
            </a:xfrm>
            <a:prstGeom prst="ellipse">
              <a:avLst/>
            </a:prstGeom>
            <a:solidFill>
              <a:srgbClr val="001F35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5" name="禁止標誌 24">
              <a:extLst>
                <a:ext uri="{FF2B5EF4-FFF2-40B4-BE49-F238E27FC236}">
                  <a16:creationId xmlns:a16="http://schemas.microsoft.com/office/drawing/2014/main" id="{42774EF0-3114-40F7-AF50-0E7277B1FC66}"/>
                </a:ext>
              </a:extLst>
            </p:cNvPr>
            <p:cNvSpPr/>
            <p:nvPr/>
          </p:nvSpPr>
          <p:spPr>
            <a:xfrm>
              <a:off x="9913361" y="2695479"/>
              <a:ext cx="586963" cy="521811"/>
            </a:xfrm>
            <a:prstGeom prst="noSmoking">
              <a:avLst>
                <a:gd name="adj" fmla="val 14858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srgbClr val="001F3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Arial"/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6B42A7D-2BB6-42EE-B4CA-DCDE36239A70}"/>
                </a:ext>
              </a:extLst>
            </p:cNvPr>
            <p:cNvGrpSpPr/>
            <p:nvPr/>
          </p:nvGrpSpPr>
          <p:grpSpPr>
            <a:xfrm>
              <a:off x="10762596" y="3326116"/>
              <a:ext cx="687503" cy="767256"/>
              <a:chOff x="5198167" y="1440001"/>
              <a:chExt cx="628464" cy="701369"/>
            </a:xfrm>
          </p:grpSpPr>
          <p:sp>
            <p:nvSpPr>
              <p:cNvPr id="36" name="圓角矩形 35">
                <a:extLst>
                  <a:ext uri="{FF2B5EF4-FFF2-40B4-BE49-F238E27FC236}">
                    <a16:creationId xmlns:a16="http://schemas.microsoft.com/office/drawing/2014/main" id="{2A6572AD-84C9-4391-B5D7-B858AE0A63A4}"/>
                  </a:ext>
                </a:extLst>
              </p:cNvPr>
              <p:cNvSpPr/>
              <p:nvPr/>
            </p:nvSpPr>
            <p:spPr>
              <a:xfrm>
                <a:off x="5198167" y="1440001"/>
                <a:ext cx="628463" cy="372065"/>
              </a:xfrm>
              <a:prstGeom prst="roundRect">
                <a:avLst>
                  <a:gd name="adj" fmla="val 3501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 sz="2400"/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7A78AF4-7DEC-4817-BC2A-ED47050EEF47}"/>
                  </a:ext>
                </a:extLst>
              </p:cNvPr>
              <p:cNvCxnSpPr/>
              <p:nvPr/>
            </p:nvCxnSpPr>
            <p:spPr>
              <a:xfrm>
                <a:off x="5198168" y="1859766"/>
                <a:ext cx="62846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BD7CDA2-9333-4C90-BEED-54B80EE03395}"/>
                  </a:ext>
                </a:extLst>
              </p:cNvPr>
              <p:cNvSpPr/>
              <p:nvPr/>
            </p:nvSpPr>
            <p:spPr>
              <a:xfrm>
                <a:off x="5265585" y="1859766"/>
                <a:ext cx="519500" cy="28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400" b="1" dirty="0" smtClean="0">
                    <a:solidFill>
                      <a:srgbClr val="0070C0"/>
                    </a:solidFill>
                  </a:rPr>
                  <a:t>IO/IT</a:t>
                </a:r>
                <a:endParaRPr lang="zh-TW" altLang="en-US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493EAD96-2F5A-4222-B2C0-A07C0205FE04}"/>
                </a:ext>
              </a:extLst>
            </p:cNvPr>
            <p:cNvGrpSpPr/>
            <p:nvPr/>
          </p:nvGrpSpPr>
          <p:grpSpPr>
            <a:xfrm>
              <a:off x="10762596" y="2255210"/>
              <a:ext cx="687503" cy="767256"/>
              <a:chOff x="5198167" y="1440001"/>
              <a:chExt cx="628464" cy="701369"/>
            </a:xfrm>
          </p:grpSpPr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8B158D49-8B7F-441A-82FC-47A1B0BC24D4}"/>
                  </a:ext>
                </a:extLst>
              </p:cNvPr>
              <p:cNvSpPr/>
              <p:nvPr/>
            </p:nvSpPr>
            <p:spPr>
              <a:xfrm>
                <a:off x="5198167" y="1440001"/>
                <a:ext cx="628463" cy="372065"/>
              </a:xfrm>
              <a:prstGeom prst="roundRect">
                <a:avLst>
                  <a:gd name="adj" fmla="val 3501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 sz="2400"/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EB3E4E7D-E4B8-4BB5-9F3D-DF518C1ABAF0}"/>
                  </a:ext>
                </a:extLst>
              </p:cNvPr>
              <p:cNvCxnSpPr/>
              <p:nvPr/>
            </p:nvCxnSpPr>
            <p:spPr>
              <a:xfrm>
                <a:off x="5198168" y="1859766"/>
                <a:ext cx="62846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69793-76FA-49AE-BCE8-AB9B609D3976}"/>
                  </a:ext>
                </a:extLst>
              </p:cNvPr>
              <p:cNvSpPr/>
              <p:nvPr/>
            </p:nvSpPr>
            <p:spPr>
              <a:xfrm>
                <a:off x="5265585" y="1859766"/>
                <a:ext cx="519500" cy="28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400" b="1" dirty="0" smtClean="0">
                    <a:solidFill>
                      <a:srgbClr val="0070C0"/>
                    </a:solidFill>
                  </a:rPr>
                  <a:t>IO/IT</a:t>
                </a:r>
                <a:endParaRPr lang="zh-TW" altLang="en-US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6F22ACA-E4B8-4E64-A1F1-F06B3D1C6977}"/>
                </a:ext>
              </a:extLst>
            </p:cNvPr>
            <p:cNvGrpSpPr/>
            <p:nvPr/>
          </p:nvGrpSpPr>
          <p:grpSpPr>
            <a:xfrm>
              <a:off x="10762596" y="4397021"/>
              <a:ext cx="687503" cy="767256"/>
              <a:chOff x="5198167" y="1440001"/>
              <a:chExt cx="628464" cy="701369"/>
            </a:xfrm>
          </p:grpSpPr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BE43C164-FF09-4AA6-B9D1-49B69EE25260}"/>
                  </a:ext>
                </a:extLst>
              </p:cNvPr>
              <p:cNvSpPr/>
              <p:nvPr/>
            </p:nvSpPr>
            <p:spPr>
              <a:xfrm>
                <a:off x="5198167" y="1440001"/>
                <a:ext cx="628463" cy="372065"/>
              </a:xfrm>
              <a:prstGeom prst="roundRect">
                <a:avLst>
                  <a:gd name="adj" fmla="val 3501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 sz="2400"/>
              </a:p>
            </p:txBody>
          </p: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5F72CE23-093D-4703-863C-DAA8BE326E18}"/>
                  </a:ext>
                </a:extLst>
              </p:cNvPr>
              <p:cNvCxnSpPr/>
              <p:nvPr/>
            </p:nvCxnSpPr>
            <p:spPr>
              <a:xfrm>
                <a:off x="5198168" y="1859766"/>
                <a:ext cx="62846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7F79811-667A-452D-A1E9-3DAEC5C01E47}"/>
                  </a:ext>
                </a:extLst>
              </p:cNvPr>
              <p:cNvSpPr/>
              <p:nvPr/>
            </p:nvSpPr>
            <p:spPr>
              <a:xfrm>
                <a:off x="5265585" y="1859766"/>
                <a:ext cx="519500" cy="28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400" b="1" dirty="0" smtClean="0">
                    <a:solidFill>
                      <a:srgbClr val="0070C0"/>
                    </a:solidFill>
                  </a:rPr>
                  <a:t>IO/IT</a:t>
                </a:r>
                <a:endParaRPr lang="zh-TW" alt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EB4495DD-F321-4E49-934D-8945BCF6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4955" y="3321609"/>
              <a:ext cx="1620626" cy="56688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3973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Smart </a:t>
            </a:r>
            <a:r>
              <a:rPr lang="en-US" altLang="zh-TW" dirty="0" smtClean="0"/>
              <a:t>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When detect a link bandwidth over threshold or link has problem, auto change to another line.</a:t>
            </a:r>
          </a:p>
          <a:p>
            <a:r>
              <a:rPr lang="en-US" altLang="zh-TW" dirty="0" smtClean="0"/>
              <a:t>2. When link bandwidth over threshold, redirect some traffic to other link</a:t>
            </a:r>
            <a:endParaRPr lang="zh-TW" altLang="en-US" dirty="0"/>
          </a:p>
          <a:p>
            <a:r>
              <a:rPr lang="en-US" altLang="zh-TW" dirty="0" smtClean="0"/>
              <a:t>3. Different IP subnet/ IP/ content can use different up link.</a:t>
            </a:r>
            <a:endParaRPr lang="zh-TW" altLang="en-US" dirty="0"/>
          </a:p>
          <a:p>
            <a:r>
              <a:rPr lang="en-US" altLang="zh-TW" dirty="0" smtClean="0"/>
              <a:t>4. Third-party tools like DPI can auto programing device using which up link.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9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橢圓 81"/>
          <p:cNvSpPr/>
          <p:nvPr/>
        </p:nvSpPr>
        <p:spPr>
          <a:xfrm>
            <a:off x="1720489" y="2488616"/>
            <a:ext cx="3353320" cy="1327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 Gateway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3825093" y="3867008"/>
            <a:ext cx="454411" cy="438223"/>
            <a:chOff x="10464800" y="3854159"/>
            <a:chExt cx="540041" cy="54004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2575361" y="2698526"/>
            <a:ext cx="408613" cy="320492"/>
            <a:chOff x="4693593" y="3724819"/>
            <a:chExt cx="371466" cy="291356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3691235" y="2693661"/>
            <a:ext cx="408613" cy="320492"/>
            <a:chOff x="4693593" y="3724819"/>
            <a:chExt cx="371466" cy="291356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2384066" y="3351744"/>
            <a:ext cx="408613" cy="320492"/>
            <a:chOff x="4693593" y="3724819"/>
            <a:chExt cx="371466" cy="291356"/>
          </a:xfrm>
        </p:grpSpPr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9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3171003" y="3369644"/>
            <a:ext cx="408613" cy="320492"/>
            <a:chOff x="4693593" y="3724819"/>
            <a:chExt cx="371466" cy="29135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5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4038886" y="3351744"/>
            <a:ext cx="408613" cy="320492"/>
            <a:chOff x="4693593" y="3724819"/>
            <a:chExt cx="371466" cy="291356"/>
          </a:xfrm>
        </p:grpSpPr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8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3012272" y="3879843"/>
            <a:ext cx="434717" cy="412175"/>
            <a:chOff x="10464800" y="3854159"/>
            <a:chExt cx="540041" cy="540041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3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4541565" y="3867008"/>
            <a:ext cx="487614" cy="474385"/>
            <a:chOff x="10464800" y="3854159"/>
            <a:chExt cx="540041" cy="54004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6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cxnSp>
        <p:nvCxnSpPr>
          <p:cNvPr id="38" name="直線接點 37"/>
          <p:cNvCxnSpPr>
            <a:stCxn id="25" idx="2"/>
            <a:endCxn id="6" idx="0"/>
          </p:cNvCxnSpPr>
          <p:nvPr/>
        </p:nvCxnSpPr>
        <p:spPr>
          <a:xfrm>
            <a:off x="3375309" y="3690136"/>
            <a:ext cx="676990" cy="1768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3" idx="0"/>
          </p:cNvCxnSpPr>
          <p:nvPr/>
        </p:nvCxnSpPr>
        <p:spPr>
          <a:xfrm flipH="1">
            <a:off x="3229629" y="3690136"/>
            <a:ext cx="145680" cy="2165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844598" y="4264819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A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25892" y="4229844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B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514282" y="4305231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C</a:t>
            </a:r>
            <a:endParaRPr lang="zh-TW" altLang="en-US" dirty="0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C761141E-E0DF-41A4-A2D1-B56107A2CB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"/>
          <a:stretch/>
        </p:blipFill>
        <p:spPr>
          <a:xfrm>
            <a:off x="473367" y="2716894"/>
            <a:ext cx="1193304" cy="1382250"/>
          </a:xfrm>
          <a:prstGeom prst="rect">
            <a:avLst/>
          </a:prstGeom>
          <a:ln>
            <a:noFill/>
          </a:ln>
        </p:spPr>
      </p:pic>
      <p:sp>
        <p:nvSpPr>
          <p:cNvPr id="56" name="文字方塊 55"/>
          <p:cNvSpPr txBox="1"/>
          <p:nvPr/>
        </p:nvSpPr>
        <p:spPr>
          <a:xfrm>
            <a:off x="251318" y="5509673"/>
            <a:ext cx="5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Traffic can according to different reason to different ISP.  For example, bill, target, </a:t>
            </a:r>
            <a:r>
              <a:rPr lang="en-US" altLang="zh-TW" dirty="0" err="1" smtClean="0"/>
              <a:t>QoS</a:t>
            </a:r>
            <a:r>
              <a:rPr lang="en-US" altLang="zh-TW" dirty="0" smtClean="0"/>
              <a:t>, …. 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7331881" y="3640436"/>
            <a:ext cx="3353320" cy="1590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7195121" y="2452020"/>
            <a:ext cx="583688" cy="561913"/>
            <a:chOff x="10464800" y="3854159"/>
            <a:chExt cx="540041" cy="540041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44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8775531" y="3518311"/>
            <a:ext cx="408613" cy="320492"/>
            <a:chOff x="4693593" y="3724819"/>
            <a:chExt cx="371466" cy="291356"/>
          </a:xfrm>
        </p:grpSpPr>
        <p:sp>
          <p:nvSpPr>
            <p:cNvPr id="67" name="圓角矩形 66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8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8139745" y="4142565"/>
            <a:ext cx="408613" cy="320492"/>
            <a:chOff x="4693593" y="3724819"/>
            <a:chExt cx="371466" cy="291356"/>
          </a:xfrm>
        </p:grpSpPr>
        <p:sp>
          <p:nvSpPr>
            <p:cNvPr id="65" name="圓角矩形 64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6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9393923" y="4142565"/>
            <a:ext cx="408613" cy="320492"/>
            <a:chOff x="4693593" y="3724819"/>
            <a:chExt cx="371466" cy="291356"/>
          </a:xfrm>
        </p:grpSpPr>
        <p:sp>
          <p:nvSpPr>
            <p:cNvPr id="63" name="圓角矩形 62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4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7661630" y="4602143"/>
            <a:ext cx="408613" cy="320492"/>
            <a:chOff x="4693593" y="3724819"/>
            <a:chExt cx="371466" cy="291356"/>
          </a:xfrm>
        </p:grpSpPr>
        <p:sp>
          <p:nvSpPr>
            <p:cNvPr id="61" name="圓角矩形 60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2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8804235" y="4602696"/>
            <a:ext cx="408613" cy="320492"/>
            <a:chOff x="4693593" y="3724819"/>
            <a:chExt cx="371466" cy="291356"/>
          </a:xfrm>
        </p:grpSpPr>
        <p:sp>
          <p:nvSpPr>
            <p:cNvPr id="59" name="圓角矩形 58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0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9946840" y="4602143"/>
            <a:ext cx="408613" cy="320492"/>
            <a:chOff x="4693593" y="3724819"/>
            <a:chExt cx="371466" cy="291356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8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8718270" y="2397120"/>
            <a:ext cx="583688" cy="561913"/>
            <a:chOff x="10464800" y="3854159"/>
            <a:chExt cx="540041" cy="540041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1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EA1A017-A639-5846-84F8-181A6D802569}"/>
              </a:ext>
            </a:extLst>
          </p:cNvPr>
          <p:cNvGrpSpPr/>
          <p:nvPr/>
        </p:nvGrpSpPr>
        <p:grpSpPr>
          <a:xfrm>
            <a:off x="10314853" y="2468028"/>
            <a:ext cx="583688" cy="561913"/>
            <a:chOff x="10464800" y="3854159"/>
            <a:chExt cx="540041" cy="54004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11390902-D37A-684F-862A-7F9E1D177728}"/>
                </a:ext>
              </a:extLst>
            </p:cNvPr>
            <p:cNvSpPr/>
            <p:nvPr/>
          </p:nvSpPr>
          <p:spPr>
            <a:xfrm>
              <a:off x="10464800" y="3854159"/>
              <a:ext cx="540041" cy="5400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4" name="圖形 9" descr="隨機播放 以實心填滿">
              <a:extLst>
                <a:ext uri="{FF2B5EF4-FFF2-40B4-BE49-F238E27FC236}">
                  <a16:creationId xmlns:a16="http://schemas.microsoft.com/office/drawing/2014/main" id="{4601E9FE-87C5-7643-BE0E-D0D3189E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500203" y="3889331"/>
              <a:ext cx="469232" cy="469232"/>
            </a:xfrm>
            <a:prstGeom prst="rect">
              <a:avLst/>
            </a:prstGeom>
          </p:spPr>
        </p:pic>
      </p:grpSp>
      <p:cxnSp>
        <p:nvCxnSpPr>
          <p:cNvPr id="75" name="直線接點 74"/>
          <p:cNvCxnSpPr>
            <a:stCxn id="43" idx="4"/>
            <a:endCxn id="67" idx="1"/>
          </p:cNvCxnSpPr>
          <p:nvPr/>
        </p:nvCxnSpPr>
        <p:spPr>
          <a:xfrm>
            <a:off x="7486965" y="3013933"/>
            <a:ext cx="1288566" cy="664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0" idx="4"/>
            <a:endCxn id="68" idx="0"/>
          </p:cNvCxnSpPr>
          <p:nvPr/>
        </p:nvCxnSpPr>
        <p:spPr>
          <a:xfrm flipH="1">
            <a:off x="8979837" y="2959033"/>
            <a:ext cx="30277" cy="55927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3" idx="4"/>
          </p:cNvCxnSpPr>
          <p:nvPr/>
        </p:nvCxnSpPr>
        <p:spPr>
          <a:xfrm flipH="1">
            <a:off x="9212848" y="3029941"/>
            <a:ext cx="1393849" cy="5734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136493" y="2178736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A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8659007" y="2127663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B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0324711" y="2178736"/>
            <a:ext cx="6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ISP C</a:t>
            </a:r>
            <a:endParaRPr lang="zh-TW" altLang="en-US" dirty="0"/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C761141E-E0DF-41A4-A2D1-B56107A2CB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"/>
          <a:stretch/>
        </p:blipFill>
        <p:spPr>
          <a:xfrm>
            <a:off x="7493652" y="3389360"/>
            <a:ext cx="499331" cy="578394"/>
          </a:xfrm>
          <a:prstGeom prst="rect">
            <a:avLst/>
          </a:prstGeom>
          <a:ln>
            <a:noFill/>
          </a:ln>
        </p:spPr>
      </p:pic>
      <p:cxnSp>
        <p:nvCxnSpPr>
          <p:cNvPr id="4" name="直線單箭頭接點 3"/>
          <p:cNvCxnSpPr>
            <a:stCxn id="81" idx="3"/>
          </p:cNvCxnSpPr>
          <p:nvPr/>
        </p:nvCxnSpPr>
        <p:spPr>
          <a:xfrm>
            <a:off x="7992983" y="3678557"/>
            <a:ext cx="666024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8" idx="2"/>
            <a:endCxn id="35" idx="0"/>
          </p:cNvCxnSpPr>
          <p:nvPr/>
        </p:nvCxnSpPr>
        <p:spPr>
          <a:xfrm>
            <a:off x="4243192" y="3672236"/>
            <a:ext cx="542180" cy="1947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072413" y="3661317"/>
            <a:ext cx="493543" cy="4907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</a:t>
            </a:r>
            <a:r>
              <a:rPr lang="en-US" altLang="zh-TW" dirty="0" smtClean="0"/>
              <a:t>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28588" y="1837592"/>
            <a:ext cx="11938000" cy="44552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 According to different flows put into different service chain to check flows which saving the security device resource.</a:t>
            </a:r>
          </a:p>
          <a:p>
            <a:r>
              <a:rPr lang="en-US" altLang="zh-TW" dirty="0" smtClean="0"/>
              <a:t>2. easily to bypass some flows without modify any security device configuration.</a:t>
            </a:r>
          </a:p>
          <a:p>
            <a:r>
              <a:rPr lang="en-US" altLang="zh-TW" dirty="0" smtClean="0"/>
              <a:t>3. Using different service chain to load balance security check device resource.</a:t>
            </a:r>
          </a:p>
          <a:p>
            <a:r>
              <a:rPr lang="en-US" altLang="zh-TW" dirty="0" smtClean="0"/>
              <a:t>4. Easily to eliminate the security device fail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07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1755" y="800966"/>
            <a:ext cx="10343650" cy="5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Chain L2/L3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792101" y="1737360"/>
            <a:ext cx="2006746" cy="2727761"/>
            <a:chOff x="837532" y="2187139"/>
            <a:chExt cx="2006746" cy="2727761"/>
          </a:xfrm>
        </p:grpSpPr>
        <p:pic>
          <p:nvPicPr>
            <p:cNvPr id="4" name="圖形 283">
              <a:extLst>
                <a:ext uri="{FF2B5EF4-FFF2-40B4-BE49-F238E27FC236}">
                  <a16:creationId xmlns:a16="http://schemas.microsoft.com/office/drawing/2014/main" id="{133F1CE6-6929-0B45-935E-89EF61EB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83581" y="2187139"/>
              <a:ext cx="617029" cy="678733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C15843F-F359-8B43-801B-B0AEE36F8B90}"/>
                </a:ext>
              </a:extLst>
            </p:cNvPr>
            <p:cNvGrpSpPr/>
            <p:nvPr/>
          </p:nvGrpSpPr>
          <p:grpSpPr>
            <a:xfrm>
              <a:off x="837532" y="3562945"/>
              <a:ext cx="709126" cy="484590"/>
              <a:chOff x="4693593" y="3724819"/>
              <a:chExt cx="371466" cy="291356"/>
            </a:xfrm>
          </p:grpSpPr>
          <p:sp>
            <p:nvSpPr>
              <p:cNvPr id="7" name="圓角矩形 6">
                <a:extLst>
                  <a:ext uri="{FF2B5EF4-FFF2-40B4-BE49-F238E27FC236}">
                    <a16:creationId xmlns:a16="http://schemas.microsoft.com/office/drawing/2014/main" id="{E594C33A-08DA-244A-B929-03F0137D4CE4}"/>
                  </a:ext>
                </a:extLst>
              </p:cNvPr>
              <p:cNvSpPr/>
              <p:nvPr/>
            </p:nvSpPr>
            <p:spPr>
              <a:xfrm>
                <a:off x="4693593" y="3724819"/>
                <a:ext cx="371466" cy="29135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flat">
                <a:solidFill>
                  <a:srgbClr val="00B0F0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8" name="圖形 26" descr="隨機播放 以實心填滿">
                <a:extLst>
                  <a:ext uri="{FF2B5EF4-FFF2-40B4-BE49-F238E27FC236}">
                    <a16:creationId xmlns:a16="http://schemas.microsoft.com/office/drawing/2014/main" id="{139E760F-0095-7E45-BA53-F45A44321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746891" y="3724819"/>
                <a:ext cx="264869" cy="291356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0FCED1E-06B3-844C-A038-A19A1557D41B}"/>
                </a:ext>
              </a:extLst>
            </p:cNvPr>
            <p:cNvGrpSpPr/>
            <p:nvPr/>
          </p:nvGrpSpPr>
          <p:grpSpPr>
            <a:xfrm>
              <a:off x="2315043" y="2865872"/>
              <a:ext cx="472688" cy="472688"/>
              <a:chOff x="6657853" y="3626707"/>
              <a:chExt cx="322852" cy="322852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949E6EE-D284-4D45-9254-766B676EE49E}"/>
                  </a:ext>
                </a:extLst>
              </p:cNvPr>
              <p:cNvSpPr/>
              <p:nvPr/>
            </p:nvSpPr>
            <p:spPr>
              <a:xfrm>
                <a:off x="6657853" y="3626707"/>
                <a:ext cx="322852" cy="32285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13" name="圖形 272">
                <a:extLst>
                  <a:ext uri="{FF2B5EF4-FFF2-40B4-BE49-F238E27FC236}">
                    <a16:creationId xmlns:a16="http://schemas.microsoft.com/office/drawing/2014/main" id="{68094128-57B8-BA49-A976-8D97E1CD1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723710" y="3692943"/>
                <a:ext cx="193878" cy="193877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DD3AA3E-9A0B-C24E-A873-D5DCE7CEAA5C}"/>
                </a:ext>
              </a:extLst>
            </p:cNvPr>
            <p:cNvGrpSpPr/>
            <p:nvPr/>
          </p:nvGrpSpPr>
          <p:grpSpPr>
            <a:xfrm>
              <a:off x="2265664" y="3494676"/>
              <a:ext cx="571447" cy="571447"/>
              <a:chOff x="8341202" y="2824186"/>
              <a:chExt cx="914400" cy="914400"/>
            </a:xfrm>
          </p:grpSpPr>
          <p:pic>
            <p:nvPicPr>
              <p:cNvPr id="15" name="圖形 191" descr="平板電腦 外框">
                <a:extLst>
                  <a:ext uri="{FF2B5EF4-FFF2-40B4-BE49-F238E27FC236}">
                    <a16:creationId xmlns:a16="http://schemas.microsoft.com/office/drawing/2014/main" id="{264AC1EC-E8F3-E14E-AA00-C207A3426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xmlns:lc="http://schemas.openxmlformats.org/drawingml/2006/lockedCanvas" r:embed="rId25"/>
                  </a:ext>
                </a:extLst>
              </a:blip>
              <a:stretch>
                <a:fillRect/>
              </a:stretch>
            </p:blipFill>
            <p:spPr>
              <a:xfrm>
                <a:off x="8341202" y="2824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圖形 192" descr="語音 以實心填滿">
                <a:extLst>
                  <a:ext uri="{FF2B5EF4-FFF2-40B4-BE49-F238E27FC236}">
                    <a16:creationId xmlns:a16="http://schemas.microsoft.com/office/drawing/2014/main" id="{A26F5BFB-81C1-CB48-BFC3-BACB4ADAD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xmlns="" xmlns:lc="http://schemas.openxmlformats.org/drawingml/2006/lockedCanvas" r:embed="rId27"/>
                  </a:ext>
                </a:extLst>
              </a:blip>
              <a:stretch>
                <a:fillRect/>
              </a:stretch>
            </p:blipFill>
            <p:spPr>
              <a:xfrm>
                <a:off x="8525986" y="3010434"/>
                <a:ext cx="567771" cy="567771"/>
              </a:xfrm>
              <a:prstGeom prst="rect">
                <a:avLst/>
              </a:prstGeom>
            </p:spPr>
          </p:pic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2106F5E-02C0-3942-8E35-0E2BDFAACF76}"/>
                </a:ext>
              </a:extLst>
            </p:cNvPr>
            <p:cNvGrpSpPr/>
            <p:nvPr/>
          </p:nvGrpSpPr>
          <p:grpSpPr>
            <a:xfrm>
              <a:off x="2272831" y="4066123"/>
              <a:ext cx="571447" cy="571447"/>
              <a:chOff x="5248530" y="5417757"/>
              <a:chExt cx="571447" cy="571447"/>
            </a:xfrm>
          </p:grpSpPr>
          <p:pic>
            <p:nvPicPr>
              <p:cNvPr id="18" name="圖形 283" descr="平板電腦 外框">
                <a:extLst>
                  <a:ext uri="{FF2B5EF4-FFF2-40B4-BE49-F238E27FC236}">
                    <a16:creationId xmlns:a16="http://schemas.microsoft.com/office/drawing/2014/main" id="{CF9590A5-1A59-C64B-8315-E632A5CFE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xmlns:lc="http://schemas.openxmlformats.org/drawingml/2006/lockedCanvas" r:embed="rId28"/>
                  </a:ext>
                </a:extLst>
              </a:blip>
              <a:stretch>
                <a:fillRect/>
              </a:stretch>
            </p:blipFill>
            <p:spPr>
              <a:xfrm>
                <a:off x="5248530" y="5417757"/>
                <a:ext cx="571447" cy="571447"/>
              </a:xfrm>
              <a:prstGeom prst="rect">
                <a:avLst/>
              </a:prstGeom>
            </p:spPr>
          </p:pic>
          <p:pic>
            <p:nvPicPr>
              <p:cNvPr id="19" name="圖形 284" descr="放大鏡下的昆蟲 以實心填滿">
                <a:extLst>
                  <a:ext uri="{FF2B5EF4-FFF2-40B4-BE49-F238E27FC236}">
                    <a16:creationId xmlns:a16="http://schemas.microsoft.com/office/drawing/2014/main" id="{904851A1-CD56-C740-8B4C-8D37FC49A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xmlns="" xmlns:lc="http://schemas.openxmlformats.org/drawingml/2006/lockedCanvas" r:embed="rId39"/>
                  </a:ext>
                </a:extLst>
              </a:blip>
              <a:stretch>
                <a:fillRect/>
              </a:stretch>
            </p:blipFill>
            <p:spPr>
              <a:xfrm>
                <a:off x="5410829" y="5573873"/>
                <a:ext cx="264869" cy="264869"/>
              </a:xfrm>
              <a:prstGeom prst="rect">
                <a:avLst/>
              </a:prstGeom>
            </p:spPr>
          </p:pic>
        </p:grpSp>
        <p:cxnSp>
          <p:nvCxnSpPr>
            <p:cNvPr id="21" name="直線接點 20"/>
            <p:cNvCxnSpPr>
              <a:stCxn id="4" idx="2"/>
              <a:endCxn id="8" idx="0"/>
            </p:cNvCxnSpPr>
            <p:nvPr/>
          </p:nvCxnSpPr>
          <p:spPr>
            <a:xfrm flipH="1">
              <a:off x="1192095" y="2865872"/>
              <a:ext cx="1" cy="69707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8" idx="2"/>
            </p:cNvCxnSpPr>
            <p:nvPr/>
          </p:nvCxnSpPr>
          <p:spPr>
            <a:xfrm flipH="1">
              <a:off x="1192094" y="4047535"/>
              <a:ext cx="1" cy="86736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546658" y="4066123"/>
              <a:ext cx="607456" cy="34761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endCxn id="15" idx="1"/>
            </p:cNvCxnSpPr>
            <p:nvPr/>
          </p:nvCxnSpPr>
          <p:spPr>
            <a:xfrm flipV="1">
              <a:off x="1670537" y="3780400"/>
              <a:ext cx="595127" cy="808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V="1">
              <a:off x="1648404" y="3246704"/>
              <a:ext cx="617260" cy="31624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1621086" y="4742762"/>
            <a:ext cx="342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Case 1: According to different policy using different chain.</a:t>
            </a:r>
            <a:endParaRPr lang="zh-TW" altLang="en-US" dirty="0"/>
          </a:p>
        </p:txBody>
      </p:sp>
      <p:pic>
        <p:nvPicPr>
          <p:cNvPr id="33" name="圖形 283">
            <a:extLst>
              <a:ext uri="{FF2B5EF4-FFF2-40B4-BE49-F238E27FC236}">
                <a16:creationId xmlns:a16="http://schemas.microsoft.com/office/drawing/2014/main" id="{133F1CE6-6929-0B45-935E-89EF61EBC1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53758" y="1797410"/>
            <a:ext cx="617029" cy="678733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8C15843F-F359-8B43-801B-B0AEE36F8B90}"/>
              </a:ext>
            </a:extLst>
          </p:cNvPr>
          <p:cNvGrpSpPr/>
          <p:nvPr/>
        </p:nvGrpSpPr>
        <p:grpSpPr>
          <a:xfrm>
            <a:off x="6507709" y="3173216"/>
            <a:ext cx="709126" cy="484590"/>
            <a:chOff x="4693593" y="3724819"/>
            <a:chExt cx="371466" cy="291356"/>
          </a:xfrm>
        </p:grpSpPr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E594C33A-08DA-244A-B929-03F0137D4CE4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0" name="圖形 26" descr="隨機播放 以實心填滿">
              <a:extLst>
                <a:ext uri="{FF2B5EF4-FFF2-40B4-BE49-F238E27FC236}">
                  <a16:creationId xmlns:a16="http://schemas.microsoft.com/office/drawing/2014/main" id="{139E760F-0095-7E45-BA53-F45A443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6891" y="3724819"/>
              <a:ext cx="264869" cy="291356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0FCED1E-06B3-844C-A038-A19A1557D41B}"/>
              </a:ext>
            </a:extLst>
          </p:cNvPr>
          <p:cNvGrpSpPr/>
          <p:nvPr/>
        </p:nvGrpSpPr>
        <p:grpSpPr>
          <a:xfrm>
            <a:off x="7985220" y="2476143"/>
            <a:ext cx="472688" cy="472688"/>
            <a:chOff x="6657853" y="3626707"/>
            <a:chExt cx="322852" cy="322852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949E6EE-D284-4D45-9254-766B676EE49E}"/>
                </a:ext>
              </a:extLst>
            </p:cNvPr>
            <p:cNvSpPr/>
            <p:nvPr/>
          </p:nvSpPr>
          <p:spPr>
            <a:xfrm>
              <a:off x="6657853" y="3626707"/>
              <a:ext cx="322852" cy="32285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8" name="圖形 272">
              <a:extLst>
                <a:ext uri="{FF2B5EF4-FFF2-40B4-BE49-F238E27FC236}">
                  <a16:creationId xmlns:a16="http://schemas.microsoft.com/office/drawing/2014/main" id="{68094128-57B8-BA49-A976-8D97E1CD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23710" y="3692943"/>
              <a:ext cx="193878" cy="193877"/>
            </a:xfrm>
            <a:prstGeom prst="rect">
              <a:avLst/>
            </a:prstGeom>
          </p:spPr>
        </p:pic>
      </p:grpSp>
      <p:cxnSp>
        <p:nvCxnSpPr>
          <p:cNvPr id="38" name="直線接點 37"/>
          <p:cNvCxnSpPr>
            <a:stCxn id="33" idx="2"/>
            <a:endCxn id="50" idx="0"/>
          </p:cNvCxnSpPr>
          <p:nvPr/>
        </p:nvCxnSpPr>
        <p:spPr>
          <a:xfrm flipH="1">
            <a:off x="6862272" y="2476143"/>
            <a:ext cx="1" cy="69707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50" idx="2"/>
          </p:cNvCxnSpPr>
          <p:nvPr/>
        </p:nvCxnSpPr>
        <p:spPr>
          <a:xfrm flipH="1">
            <a:off x="6862271" y="3657806"/>
            <a:ext cx="1" cy="86736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7216835" y="3676394"/>
            <a:ext cx="607456" cy="3476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endCxn id="45" idx="1"/>
          </p:cNvCxnSpPr>
          <p:nvPr/>
        </p:nvCxnSpPr>
        <p:spPr>
          <a:xfrm flipV="1">
            <a:off x="7340714" y="3390671"/>
            <a:ext cx="595127" cy="808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318581" y="2856975"/>
            <a:ext cx="617260" cy="31624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0FCED1E-06B3-844C-A038-A19A1557D41B}"/>
              </a:ext>
            </a:extLst>
          </p:cNvPr>
          <p:cNvGrpSpPr/>
          <p:nvPr/>
        </p:nvGrpSpPr>
        <p:grpSpPr>
          <a:xfrm>
            <a:off x="7985220" y="3142301"/>
            <a:ext cx="472688" cy="472688"/>
            <a:chOff x="6657853" y="3626707"/>
            <a:chExt cx="322852" cy="322852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949E6EE-D284-4D45-9254-766B676EE49E}"/>
                </a:ext>
              </a:extLst>
            </p:cNvPr>
            <p:cNvSpPr/>
            <p:nvPr/>
          </p:nvSpPr>
          <p:spPr>
            <a:xfrm>
              <a:off x="6657853" y="3626707"/>
              <a:ext cx="322852" cy="32285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3" name="圖形 272">
              <a:extLst>
                <a:ext uri="{FF2B5EF4-FFF2-40B4-BE49-F238E27FC236}">
                  <a16:creationId xmlns:a16="http://schemas.microsoft.com/office/drawing/2014/main" id="{68094128-57B8-BA49-A976-8D97E1CD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23710" y="3692943"/>
              <a:ext cx="193878" cy="193877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0FCED1E-06B3-844C-A038-A19A1557D41B}"/>
              </a:ext>
            </a:extLst>
          </p:cNvPr>
          <p:cNvGrpSpPr/>
          <p:nvPr/>
        </p:nvGrpSpPr>
        <p:grpSpPr>
          <a:xfrm>
            <a:off x="7985220" y="3787666"/>
            <a:ext cx="472688" cy="472688"/>
            <a:chOff x="6657853" y="3626707"/>
            <a:chExt cx="322852" cy="322852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E949E6EE-D284-4D45-9254-766B676EE49E}"/>
                </a:ext>
              </a:extLst>
            </p:cNvPr>
            <p:cNvSpPr/>
            <p:nvPr/>
          </p:nvSpPr>
          <p:spPr>
            <a:xfrm>
              <a:off x="6657853" y="3626707"/>
              <a:ext cx="322852" cy="32285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6" name="圖形 272">
              <a:extLst>
                <a:ext uri="{FF2B5EF4-FFF2-40B4-BE49-F238E27FC236}">
                  <a16:creationId xmlns:a16="http://schemas.microsoft.com/office/drawing/2014/main" id="{68094128-57B8-BA49-A976-8D97E1CD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23710" y="3692943"/>
              <a:ext cx="193878" cy="193877"/>
            </a:xfrm>
            <a:prstGeom prst="rect">
              <a:avLst/>
            </a:prstGeom>
          </p:spPr>
        </p:pic>
      </p:grpSp>
      <p:sp>
        <p:nvSpPr>
          <p:cNvPr id="57" name="文字方塊 56"/>
          <p:cNvSpPr txBox="1"/>
          <p:nvPr/>
        </p:nvSpPr>
        <p:spPr>
          <a:xfrm>
            <a:off x="6507709" y="4747846"/>
            <a:ext cx="35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Case2: LB on same NFVs to enlarge bandwidth capacity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8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EcCloud</a:t>
            </a:r>
            <a:r>
              <a:rPr lang="en-US" altLang="zh-TW" dirty="0" smtClean="0"/>
              <a:t> Integration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(Under developing)</a:t>
            </a:r>
            <a:endParaRPr lang="zh-TW" altLang="en-US" dirty="0"/>
          </a:p>
        </p:txBody>
      </p:sp>
      <p:pic>
        <p:nvPicPr>
          <p:cNvPr id="4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8788" y="3732741"/>
            <a:ext cx="385522" cy="38552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C5AD7E7E-FC5E-CC45-835A-2998029CA85E}"/>
              </a:ext>
            </a:extLst>
          </p:cNvPr>
          <p:cNvGrpSpPr/>
          <p:nvPr/>
        </p:nvGrpSpPr>
        <p:grpSpPr>
          <a:xfrm>
            <a:off x="3387474" y="3254965"/>
            <a:ext cx="1105397" cy="320492"/>
            <a:chOff x="4693593" y="3724819"/>
            <a:chExt cx="371466" cy="291356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66451" y="3724819"/>
              <a:ext cx="264869" cy="291356"/>
            </a:xfrm>
            <a:prstGeom prst="rect">
              <a:avLst/>
            </a:prstGeom>
          </p:spPr>
        </p:pic>
      </p:grpSp>
      <p:pic>
        <p:nvPicPr>
          <p:cNvPr id="8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4" y="3732741"/>
            <a:ext cx="385522" cy="385522"/>
          </a:xfrm>
          <a:prstGeom prst="rect">
            <a:avLst/>
          </a:prstGeom>
        </p:spPr>
      </p:pic>
      <p:pic>
        <p:nvPicPr>
          <p:cNvPr id="9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9711" y="3740194"/>
            <a:ext cx="385522" cy="385522"/>
          </a:xfrm>
          <a:prstGeom prst="rect">
            <a:avLst/>
          </a:prstGeom>
        </p:spPr>
      </p:pic>
      <p:pic>
        <p:nvPicPr>
          <p:cNvPr id="10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195" y="3725288"/>
            <a:ext cx="385522" cy="38552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C5AD7E7E-FC5E-CC45-835A-2998029CA85E}"/>
              </a:ext>
            </a:extLst>
          </p:cNvPr>
          <p:cNvGrpSpPr/>
          <p:nvPr/>
        </p:nvGrpSpPr>
        <p:grpSpPr>
          <a:xfrm>
            <a:off x="5359881" y="3247512"/>
            <a:ext cx="1105397" cy="320492"/>
            <a:chOff x="4693593" y="3724819"/>
            <a:chExt cx="371466" cy="291356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4693593" y="3724819"/>
              <a:ext cx="371466" cy="29135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66451" y="3724819"/>
              <a:ext cx="264869" cy="291356"/>
            </a:xfrm>
            <a:prstGeom prst="rect">
              <a:avLst/>
            </a:prstGeom>
          </p:spPr>
        </p:pic>
      </p:grpSp>
      <p:pic>
        <p:nvPicPr>
          <p:cNvPr id="14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8861" y="3725288"/>
            <a:ext cx="385522" cy="385522"/>
          </a:xfrm>
          <a:prstGeom prst="rect">
            <a:avLst/>
          </a:prstGeom>
        </p:spPr>
      </p:pic>
      <p:pic>
        <p:nvPicPr>
          <p:cNvPr id="15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2118" y="3732741"/>
            <a:ext cx="385522" cy="38552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06669" y="4545623"/>
            <a:ext cx="1100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ecCloud</a:t>
            </a:r>
            <a:r>
              <a:rPr lang="en-US" altLang="zh-TW" dirty="0" smtClean="0"/>
              <a:t> display global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equipment, </a:t>
            </a:r>
          </a:p>
          <a:p>
            <a:r>
              <a:rPr lang="en-US" altLang="zh-TW" dirty="0" smtClean="0"/>
              <a:t>Ares display local site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equipment and physical switch connectivity.</a:t>
            </a:r>
          </a:p>
          <a:p>
            <a:endParaRPr lang="zh-TW" altLang="en-US" dirty="0"/>
          </a:p>
        </p:txBody>
      </p:sp>
      <p:cxnSp>
        <p:nvCxnSpPr>
          <p:cNvPr id="18" name="直線接點 17"/>
          <p:cNvCxnSpPr>
            <a:endCxn id="4" idx="0"/>
          </p:cNvCxnSpPr>
          <p:nvPr/>
        </p:nvCxnSpPr>
        <p:spPr>
          <a:xfrm flipH="1">
            <a:off x="3511549" y="3575457"/>
            <a:ext cx="92734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7" idx="2"/>
            <a:endCxn id="8" idx="0"/>
          </p:cNvCxnSpPr>
          <p:nvPr/>
        </p:nvCxnSpPr>
        <p:spPr>
          <a:xfrm flipH="1">
            <a:off x="3959215" y="3575457"/>
            <a:ext cx="39163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9" idx="0"/>
          </p:cNvCxnSpPr>
          <p:nvPr/>
        </p:nvCxnSpPr>
        <p:spPr>
          <a:xfrm>
            <a:off x="4310245" y="3575457"/>
            <a:ext cx="82227" cy="1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0" idx="0"/>
          </p:cNvCxnSpPr>
          <p:nvPr/>
        </p:nvCxnSpPr>
        <p:spPr>
          <a:xfrm flipH="1">
            <a:off x="5483956" y="3604246"/>
            <a:ext cx="47735" cy="1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2"/>
            <a:endCxn id="14" idx="0"/>
          </p:cNvCxnSpPr>
          <p:nvPr/>
        </p:nvCxnSpPr>
        <p:spPr>
          <a:xfrm flipH="1">
            <a:off x="5931622" y="3568004"/>
            <a:ext cx="39163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0"/>
          </p:cNvCxnSpPr>
          <p:nvPr/>
        </p:nvCxnSpPr>
        <p:spPr>
          <a:xfrm>
            <a:off x="6277708" y="3575457"/>
            <a:ext cx="87171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Retail store management </a:t>
            </a:r>
            <a:endParaRPr lang="zh-TW" altLang="en-US" dirty="0"/>
          </a:p>
        </p:txBody>
      </p:sp>
      <p:pic>
        <p:nvPicPr>
          <p:cNvPr id="20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04376" y="4164621"/>
            <a:ext cx="385522" cy="385522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991979" y="2319117"/>
            <a:ext cx="882427" cy="970671"/>
            <a:chOff x="1548004" y="2168183"/>
            <a:chExt cx="882427" cy="970671"/>
          </a:xfrm>
        </p:grpSpPr>
        <p:pic>
          <p:nvPicPr>
            <p:cNvPr id="10" name="圖形 283">
              <a:extLst>
                <a:ext uri="{FF2B5EF4-FFF2-40B4-BE49-F238E27FC236}">
                  <a16:creationId xmlns:a16="http://schemas.microsoft.com/office/drawing/2014/main" id="{133F1CE6-6929-0B45-935E-89EF61EB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548004" y="2168183"/>
              <a:ext cx="882427" cy="97067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61141E-E0DF-41A4-A2D1-B56107A2C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"/>
            <a:stretch/>
          </p:blipFill>
          <p:spPr>
            <a:xfrm>
              <a:off x="1712107" y="2455011"/>
              <a:ext cx="394330" cy="45676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文字方塊 12"/>
          <p:cNvSpPr txBox="1"/>
          <p:nvPr/>
        </p:nvSpPr>
        <p:spPr>
          <a:xfrm>
            <a:off x="2303584" y="2154115"/>
            <a:ext cx="69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Ares in cloud manage many retail store network.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692857" y="4018083"/>
            <a:ext cx="494762" cy="84911"/>
            <a:chOff x="1342831" y="4809391"/>
            <a:chExt cx="494762" cy="84911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809391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809391"/>
              <a:ext cx="352784" cy="84911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1692857" y="3871545"/>
            <a:ext cx="494762" cy="84911"/>
            <a:chOff x="1342831" y="4662853"/>
            <a:chExt cx="494762" cy="84911"/>
          </a:xfrm>
        </p:grpSpPr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662853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9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662853"/>
              <a:ext cx="352784" cy="84911"/>
            </a:xfrm>
            <a:prstGeom prst="rect">
              <a:avLst/>
            </a:prstGeom>
          </p:spPr>
        </p:pic>
      </p:grpSp>
      <p:pic>
        <p:nvPicPr>
          <p:cNvPr id="21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5658" y="4186726"/>
            <a:ext cx="385522" cy="385522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3427872" y="4018083"/>
            <a:ext cx="494762" cy="84911"/>
            <a:chOff x="1342831" y="4809391"/>
            <a:chExt cx="494762" cy="84911"/>
          </a:xfrm>
        </p:grpSpPr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809391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809391"/>
              <a:ext cx="352784" cy="84911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3427872" y="3871545"/>
            <a:ext cx="494762" cy="84911"/>
            <a:chOff x="1342831" y="4662853"/>
            <a:chExt cx="494762" cy="84911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662853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9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662853"/>
              <a:ext cx="352784" cy="84911"/>
            </a:xfrm>
            <a:prstGeom prst="rect">
              <a:avLst/>
            </a:prstGeom>
          </p:spPr>
        </p:pic>
      </p:grpSp>
      <p:pic>
        <p:nvPicPr>
          <p:cNvPr id="30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9391" y="4164621"/>
            <a:ext cx="385522" cy="385522"/>
          </a:xfrm>
          <a:prstGeom prst="rect">
            <a:avLst/>
          </a:prstGeom>
        </p:spPr>
      </p:pic>
      <p:pic>
        <p:nvPicPr>
          <p:cNvPr id="31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0673" y="4186726"/>
            <a:ext cx="385522" cy="385522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5162887" y="4018083"/>
            <a:ext cx="494762" cy="84911"/>
            <a:chOff x="1342831" y="4809391"/>
            <a:chExt cx="494762" cy="84911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809391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4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809391"/>
              <a:ext cx="352784" cy="84911"/>
            </a:xfrm>
            <a:prstGeom prst="rect">
              <a:avLst/>
            </a:prstGeom>
          </p:spPr>
        </p:pic>
      </p:grpSp>
      <p:grpSp>
        <p:nvGrpSpPr>
          <p:cNvPr id="35" name="群組 34"/>
          <p:cNvGrpSpPr/>
          <p:nvPr/>
        </p:nvGrpSpPr>
        <p:grpSpPr>
          <a:xfrm>
            <a:off x="5162887" y="3871545"/>
            <a:ext cx="494762" cy="84911"/>
            <a:chOff x="1342831" y="4662853"/>
            <a:chExt cx="494762" cy="84911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662853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7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662853"/>
              <a:ext cx="352784" cy="84911"/>
            </a:xfrm>
            <a:prstGeom prst="rect">
              <a:avLst/>
            </a:prstGeom>
          </p:spPr>
        </p:pic>
      </p:grpSp>
      <p:pic>
        <p:nvPicPr>
          <p:cNvPr id="38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74406" y="4164621"/>
            <a:ext cx="385522" cy="385522"/>
          </a:xfrm>
          <a:prstGeom prst="rect">
            <a:avLst/>
          </a:prstGeom>
        </p:spPr>
      </p:pic>
      <p:pic>
        <p:nvPicPr>
          <p:cNvPr id="39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95688" y="4186726"/>
            <a:ext cx="385522" cy="385522"/>
          </a:xfrm>
          <a:prstGeom prst="rect">
            <a:avLst/>
          </a:prstGeom>
        </p:spPr>
      </p:pic>
      <p:grpSp>
        <p:nvGrpSpPr>
          <p:cNvPr id="40" name="群組 39"/>
          <p:cNvGrpSpPr/>
          <p:nvPr/>
        </p:nvGrpSpPr>
        <p:grpSpPr>
          <a:xfrm>
            <a:off x="7250686" y="3956456"/>
            <a:ext cx="494762" cy="84911"/>
            <a:chOff x="1342831" y="4809391"/>
            <a:chExt cx="494762" cy="84911"/>
          </a:xfrm>
        </p:grpSpPr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809391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42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809391"/>
              <a:ext cx="352784" cy="84911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7250686" y="3809918"/>
            <a:ext cx="494762" cy="84911"/>
            <a:chOff x="1342831" y="4662853"/>
            <a:chExt cx="494762" cy="84911"/>
          </a:xfrm>
        </p:grpSpPr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5706E945-AFF0-8346-B849-96B50B73572B}"/>
                </a:ext>
              </a:extLst>
            </p:cNvPr>
            <p:cNvSpPr/>
            <p:nvPr/>
          </p:nvSpPr>
          <p:spPr>
            <a:xfrm>
              <a:off x="1342831" y="4662853"/>
              <a:ext cx="494762" cy="8491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flat">
              <a:solidFill>
                <a:srgbClr val="00B0F0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45" name="圖形 144" descr="隨機播放 以實心填滿">
              <a:extLst>
                <a:ext uri="{FF2B5EF4-FFF2-40B4-BE49-F238E27FC236}">
                  <a16:creationId xmlns:a16="http://schemas.microsoft.com/office/drawing/2014/main" id="{A8CB6B14-3479-0F4B-A7DB-76BC31E8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872" y="4662853"/>
              <a:ext cx="352784" cy="84911"/>
            </a:xfrm>
            <a:prstGeom prst="rect">
              <a:avLst/>
            </a:prstGeom>
          </p:spPr>
        </p:pic>
      </p:grpSp>
      <p:pic>
        <p:nvPicPr>
          <p:cNvPr id="46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2205" y="4102994"/>
            <a:ext cx="385522" cy="385522"/>
          </a:xfrm>
          <a:prstGeom prst="rect">
            <a:avLst/>
          </a:prstGeom>
        </p:spPr>
      </p:pic>
      <p:pic>
        <p:nvPicPr>
          <p:cNvPr id="47" name="圖形 166" descr="無線路由器 以實心填滿">
            <a:extLst>
              <a:ext uri="{FF2B5EF4-FFF2-40B4-BE49-F238E27FC236}">
                <a16:creationId xmlns:a16="http://schemas.microsoft.com/office/drawing/2014/main" id="{71940CE8-E4E4-2F47-BDEA-F199ACA9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83487" y="4125099"/>
            <a:ext cx="385522" cy="3855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94325" y="2154115"/>
            <a:ext cx="362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NOTE: with </a:t>
            </a:r>
            <a:r>
              <a:rPr lang="en-US" altLang="zh-TW" dirty="0" err="1" smtClean="0"/>
              <a:t>ecCloud</a:t>
            </a:r>
            <a:r>
              <a:rPr lang="en-US" altLang="zh-TW" dirty="0" smtClean="0"/>
              <a:t>, but </a:t>
            </a:r>
            <a:r>
              <a:rPr lang="en-US" altLang="zh-TW" dirty="0" err="1" smtClean="0"/>
              <a:t>ecCloud</a:t>
            </a:r>
            <a:r>
              <a:rPr lang="en-US" altLang="zh-TW" dirty="0" smtClean="0"/>
              <a:t> can do it by itself except switch is not supported by </a:t>
            </a:r>
            <a:r>
              <a:rPr lang="en-US" altLang="zh-TW" dirty="0" err="1" smtClean="0"/>
              <a:t>ecCloud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4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dgecore PowerPoint Template_2022">
  <a:themeElements>
    <a:clrScheme name="自訂 1">
      <a:dk1>
        <a:srgbClr val="FFFFFF"/>
      </a:dk1>
      <a:lt1>
        <a:srgbClr val="000000"/>
      </a:lt1>
      <a:dk2>
        <a:srgbClr val="F2F2F2"/>
      </a:dk2>
      <a:lt2>
        <a:srgbClr val="3F3F3F"/>
      </a:lt2>
      <a:accent1>
        <a:srgbClr val="D9D9D9"/>
      </a:accent1>
      <a:accent2>
        <a:srgbClr val="EB0045"/>
      </a:accent2>
      <a:accent3>
        <a:srgbClr val="B5B5B6"/>
      </a:accent3>
      <a:accent4>
        <a:srgbClr val="262626"/>
      </a:accent4>
      <a:accent5>
        <a:srgbClr val="444D68"/>
      </a:accent5>
      <a:accent6>
        <a:srgbClr val="C00000"/>
      </a:accent6>
      <a:hlink>
        <a:srgbClr val="EB0045"/>
      </a:hlink>
      <a:folHlink>
        <a:srgbClr val="B5B5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Edgecore PowerPoint Template_2022</Template>
  <TotalTime>401</TotalTime>
  <Words>285</Words>
  <Application>Microsoft Office PowerPoint</Application>
  <PresentationFormat>寬螢幕</PresentationFormat>
  <Paragraphs>45</Paragraphs>
  <Slides>9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YaHei</vt:lpstr>
      <vt:lpstr>微軟正黑體</vt:lpstr>
      <vt:lpstr>新細明體</vt:lpstr>
      <vt:lpstr>Arial</vt:lpstr>
      <vt:lpstr>Calibri</vt:lpstr>
      <vt:lpstr>Calibri Light</vt:lpstr>
      <vt:lpstr>Helvetica</vt:lpstr>
      <vt:lpstr>Open Sans</vt:lpstr>
      <vt:lpstr>Edgecore PowerPoint Template_2022</vt:lpstr>
      <vt:lpstr>Ares Applications</vt:lpstr>
      <vt:lpstr>CyberX Platform – Security E&lt;-&gt;W traffic [done]</vt:lpstr>
      <vt:lpstr>Smart Gateway</vt:lpstr>
      <vt:lpstr>Smart Gateway</vt:lpstr>
      <vt:lpstr>Service Chain</vt:lpstr>
      <vt:lpstr>PowerPoint 簡報</vt:lpstr>
      <vt:lpstr>Service Chain L2/L3</vt:lpstr>
      <vt:lpstr>EcCloud Integration (Under developing)</vt:lpstr>
      <vt:lpstr>Retail store management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Ares Applications</dc:title>
  <dc:creator>macauley_cheng 鄭振昌</dc:creator>
  <cp:lastModifiedBy>macauley_cheng 鄭振昌</cp:lastModifiedBy>
  <cp:revision>38</cp:revision>
  <dcterms:created xsi:type="dcterms:W3CDTF">2021-10-04T02:58:47Z</dcterms:created>
  <dcterms:modified xsi:type="dcterms:W3CDTF">2022-05-17T01:56:15Z</dcterms:modified>
</cp:coreProperties>
</file>