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6" r:id="rId3"/>
    <p:sldId id="267" r:id="rId5"/>
    <p:sldId id="257" r:id="rId6"/>
    <p:sldId id="269" r:id="rId7"/>
    <p:sldId id="270" r:id="rId8"/>
    <p:sldId id="271" r:id="rId9"/>
    <p:sldId id="294" r:id="rId10"/>
    <p:sldId id="272" r:id="rId11"/>
    <p:sldId id="290" r:id="rId12"/>
    <p:sldId id="291" r:id="rId13"/>
    <p:sldId id="273" r:id="rId14"/>
    <p:sldId id="274" r:id="rId15"/>
    <p:sldId id="259" r:id="rId16"/>
    <p:sldId id="261" r:id="rId17"/>
    <p:sldId id="263" r:id="rId18"/>
    <p:sldId id="275" r:id="rId19"/>
    <p:sldId id="276" r:id="rId20"/>
    <p:sldId id="278" r:id="rId21"/>
    <p:sldId id="279" r:id="rId22"/>
    <p:sldId id="281" r:id="rId23"/>
    <p:sldId id="280" r:id="rId24"/>
    <p:sldId id="282" r:id="rId25"/>
    <p:sldId id="283" r:id="rId26"/>
    <p:sldId id="265" r:id="rId27"/>
    <p:sldId id="316" r:id="rId28"/>
    <p:sldId id="292"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0FA66B-5B04-4EF0-B78E-F7361233A53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3F0EA-0198-4029-93F1-CB06C403EB2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2C3D0D43-A47E-478A-82A9-1BBD51B3E5B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2C3D0D43-A47E-478A-82A9-1BBD51B3E5B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2C3D0D43-A47E-478A-82A9-1BBD51B3E5B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2C3D0D43-A47E-478A-82A9-1BBD51B3E5B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2C3D0D43-A47E-478A-82A9-1BBD51B3E5B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2C3D0D43-A47E-478A-82A9-1BBD51B3E5B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7F0137-858E-4C8B-9D9B-FDA86316A9A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F7F0137-858E-4C8B-9D9B-FDA86316A9A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F7F0137-858E-4C8B-9D9B-FDA86316A9A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F7F0137-858E-4C8B-9D9B-FDA86316A9A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F7F0137-858E-4C8B-9D9B-FDA86316A9A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F7F0137-858E-4C8B-9D9B-FDA86316A9A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F7F0137-858E-4C8B-9D9B-FDA86316A9A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F0137-858E-4C8B-9D9B-FDA86316A9A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F0137-858E-4C8B-9D9B-FDA86316A9A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F7F0137-858E-4C8B-9D9B-FDA86316A9A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F7F0137-858E-4C8B-9D9B-FDA86316A9A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8E7C0-5E72-41BB-B983-DBED824E20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F0137-858E-4C8B-9D9B-FDA86316A9A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8E7C0-5E72-41BB-B983-DBED824E20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8001000" cy="2133599"/>
          </a:xfrm>
        </p:spPr>
        <p:txBody>
          <a:bodyPr>
            <a:normAutofit/>
          </a:bodyPr>
          <a:lstStyle/>
          <a:p>
            <a:r>
              <a:rPr lang="en-US" sz="3600" dirty="0" smtClean="0"/>
              <a:t>MATERI KULIAH</a:t>
            </a:r>
            <a:endParaRPr lang="en-US" sz="3600" dirty="0"/>
          </a:p>
        </p:txBody>
      </p:sp>
      <p:sp>
        <p:nvSpPr>
          <p:cNvPr id="3" name="Subtitle 2"/>
          <p:cNvSpPr>
            <a:spLocks noGrp="1"/>
          </p:cNvSpPr>
          <p:nvPr>
            <p:ph type="subTitle" idx="1"/>
          </p:nvPr>
        </p:nvSpPr>
        <p:spPr>
          <a:xfrm>
            <a:off x="685800" y="2971800"/>
            <a:ext cx="7696200" cy="2667000"/>
          </a:xfrm>
        </p:spPr>
        <p:txBody>
          <a:bodyPr>
            <a:normAutofit/>
          </a:bodyPr>
          <a:lstStyle/>
          <a:p>
            <a:pPr algn="l"/>
            <a:r>
              <a:rPr lang="en-US" b="1" dirty="0" smtClean="0"/>
              <a:t>Mata </a:t>
            </a:r>
            <a:r>
              <a:rPr lang="en-US" b="1" dirty="0" err="1" smtClean="0"/>
              <a:t>Kuliah</a:t>
            </a:r>
            <a:r>
              <a:rPr lang="en-US" b="1" dirty="0" smtClean="0"/>
              <a:t>	 : </a:t>
            </a:r>
            <a:r>
              <a:rPr lang="en-US" b="1" dirty="0" err="1" smtClean="0"/>
              <a:t>Bahasa</a:t>
            </a:r>
            <a:r>
              <a:rPr lang="en-US" b="1" dirty="0" smtClean="0"/>
              <a:t> Indonesia</a:t>
            </a:r>
            <a:br>
              <a:rPr lang="en-US" b="1" dirty="0" smtClean="0"/>
            </a:br>
            <a:r>
              <a:rPr lang="en-US" b="1" dirty="0" err="1" smtClean="0"/>
              <a:t>Bobot</a:t>
            </a:r>
            <a:r>
              <a:rPr lang="en-US" b="1" dirty="0"/>
              <a:t> </a:t>
            </a:r>
            <a:r>
              <a:rPr lang="en-US" b="1" dirty="0" smtClean="0"/>
              <a:t>SKS 		 : 2 </a:t>
            </a:r>
            <a:br>
              <a:rPr lang="en-US" b="1" dirty="0" smtClean="0"/>
            </a:br>
            <a:r>
              <a:rPr lang="en-US" b="1" dirty="0" err="1" smtClean="0"/>
              <a:t>Dosen</a:t>
            </a:r>
            <a:r>
              <a:rPr lang="en-US" b="1" dirty="0" smtClean="0"/>
              <a:t> 	            : Drs. A. W. </a:t>
            </a:r>
            <a:r>
              <a:rPr lang="en-US" b="1" dirty="0" err="1" smtClean="0"/>
              <a:t>Topo</a:t>
            </a:r>
            <a:r>
              <a:rPr lang="en-US" b="1" dirty="0" smtClean="0"/>
              <a:t> </a:t>
            </a:r>
            <a:r>
              <a:rPr lang="en-US" b="1" dirty="0" err="1" smtClean="0"/>
              <a:t>Aji</a:t>
            </a:r>
            <a:r>
              <a:rPr lang="en-US" b="1" dirty="0" smtClean="0"/>
              <a:t>, </a:t>
            </a:r>
            <a:r>
              <a:rPr lang="en-US" b="1" dirty="0" err="1" smtClean="0"/>
              <a:t>M.Pd</a:t>
            </a:r>
            <a:br>
              <a:rPr lang="en-US" b="1" dirty="0" smtClean="0"/>
            </a:b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68960"/>
          </a:xfrm>
        </p:spPr>
        <p:txBody>
          <a:bodyPr>
            <a:normAutofit fontScale="90000"/>
          </a:bodyPr>
          <a:p>
            <a:r>
              <a:rPr lang="en-US" sz="2400"/>
              <a:t>BAB  II</a:t>
            </a:r>
            <a:br>
              <a:rPr lang="en-US" sz="2400"/>
            </a:br>
            <a:r>
              <a:rPr lang="en-US" sz="2400"/>
              <a:t>TINJAUAN PUSTAKA</a:t>
            </a:r>
            <a:endParaRPr lang="en-US" sz="2400"/>
          </a:p>
        </p:txBody>
      </p:sp>
      <p:sp>
        <p:nvSpPr>
          <p:cNvPr id="3" name="Content Placeholder 2"/>
          <p:cNvSpPr>
            <a:spLocks noGrp="1"/>
          </p:cNvSpPr>
          <p:nvPr>
            <p:ph idx="1"/>
          </p:nvPr>
        </p:nvSpPr>
        <p:spPr>
          <a:xfrm>
            <a:off x="457200" y="1131570"/>
            <a:ext cx="8229600" cy="4994910"/>
          </a:xfrm>
        </p:spPr>
        <p:txBody>
          <a:bodyPr/>
          <a:p>
            <a:pPr marL="0" indent="0">
              <a:buNone/>
            </a:pPr>
            <a:r>
              <a:rPr lang="en-US" sz="2400"/>
              <a:t>(Bagian ini berisi paparan teori yang akan digunakan sebagai pisau analisis dalam pembahasan masalah. Teori dikutip, baik secara langsung maupun tidak langsung, dari referensi yang relevan untuk membahas masalah.)</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PARAGRAF</a:t>
            </a:r>
            <a:endParaRPr lang="en-US" sz="2800" dirty="0"/>
          </a:p>
        </p:txBody>
      </p:sp>
      <p:sp>
        <p:nvSpPr>
          <p:cNvPr id="3" name="Content Placeholder 2"/>
          <p:cNvSpPr>
            <a:spLocks noGrp="1"/>
          </p:cNvSpPr>
          <p:nvPr>
            <p:ph idx="1"/>
          </p:nvPr>
        </p:nvSpPr>
        <p:spPr>
          <a:xfrm>
            <a:off x="457200" y="1066800"/>
            <a:ext cx="8229600" cy="5568950"/>
          </a:xfrm>
        </p:spPr>
        <p:txBody>
          <a:bodyPr>
            <a:normAutofit fontScale="92500" lnSpcReduction="10000"/>
          </a:bodyPr>
          <a:lstStyle/>
          <a:p>
            <a:pPr marL="457200" indent="-457200">
              <a:buAutoNum type="arabicPeriod"/>
            </a:pPr>
            <a:r>
              <a:rPr lang="en-US" sz="2400" dirty="0" err="1" smtClean="0">
                <a:solidFill>
                  <a:srgbClr val="FF0000"/>
                </a:solidFill>
              </a:rPr>
              <a:t>Takuk</a:t>
            </a:r>
            <a:r>
              <a:rPr lang="en-US" sz="2400" dirty="0" smtClean="0">
                <a:solidFill>
                  <a:srgbClr val="FF0000"/>
                </a:solidFill>
              </a:rPr>
              <a:t> (</a:t>
            </a:r>
            <a:r>
              <a:rPr lang="en-US" sz="2400" i="1" dirty="0" smtClean="0">
                <a:solidFill>
                  <a:srgbClr val="FF0000"/>
                </a:solidFill>
              </a:rPr>
              <a:t>indented style</a:t>
            </a:r>
            <a:r>
              <a:rPr lang="en-US" sz="2400" dirty="0" smtClean="0">
                <a:solidFill>
                  <a:srgbClr val="FF0000"/>
                </a:solidFill>
              </a:rPr>
              <a:t>)</a:t>
            </a:r>
            <a:endParaRPr lang="en-US" sz="2400" dirty="0" smtClean="0">
              <a:solidFill>
                <a:srgbClr val="FF0000"/>
              </a:solidFill>
            </a:endParaRPr>
          </a:p>
          <a:p>
            <a:pPr marL="457200" indent="-457200">
              <a:buNone/>
            </a:pPr>
            <a:r>
              <a:rPr lang="en-US" sz="2400" dirty="0"/>
              <a:t>	</a:t>
            </a:r>
            <a:r>
              <a:rPr lang="en-US" sz="2400" dirty="0" smtClean="0"/>
              <a:t>	 </a:t>
            </a:r>
            <a:r>
              <a:rPr lang="en-US" sz="2400" dirty="0" err="1" smtClean="0"/>
              <a:t>Setahun</a:t>
            </a:r>
            <a:r>
              <a:rPr lang="en-US" sz="2400" dirty="0" smtClean="0"/>
              <a:t> </a:t>
            </a:r>
            <a:r>
              <a:rPr lang="en-US" sz="2400" dirty="0" err="1" smtClean="0"/>
              <a:t>lalu</a:t>
            </a:r>
            <a:r>
              <a:rPr lang="en-US" sz="2400" dirty="0" smtClean="0"/>
              <a:t> </a:t>
            </a:r>
            <a:r>
              <a:rPr lang="en-US" sz="2400" dirty="0" err="1" smtClean="0"/>
              <a:t>harga</a:t>
            </a:r>
            <a:r>
              <a:rPr lang="en-US" sz="2400" dirty="0" smtClean="0"/>
              <a:t> </a:t>
            </a:r>
            <a:r>
              <a:rPr lang="en-US" sz="2400" dirty="0" err="1" smtClean="0"/>
              <a:t>beras</a:t>
            </a:r>
            <a:r>
              <a:rPr lang="en-US" sz="2400" dirty="0" smtClean="0"/>
              <a:t> Rp2.500,00/kg, </a:t>
            </a:r>
            <a:r>
              <a:rPr lang="en-US" sz="2400" dirty="0" err="1" smtClean="0"/>
              <a:t>kini</a:t>
            </a:r>
            <a:r>
              <a:rPr lang="en-US" sz="2400" dirty="0" smtClean="0"/>
              <a:t> </a:t>
            </a:r>
            <a:r>
              <a:rPr lang="en-US" sz="2400" dirty="0" err="1" smtClean="0"/>
              <a:t>menjadi</a:t>
            </a:r>
            <a:r>
              <a:rPr lang="en-US" sz="2400" dirty="0" smtClean="0"/>
              <a:t> Rp3.000,00/kg. </a:t>
            </a:r>
            <a:r>
              <a:rPr lang="en-US" sz="2400" dirty="0" err="1" smtClean="0"/>
              <a:t>Gula</a:t>
            </a:r>
            <a:r>
              <a:rPr lang="en-US" sz="2400" dirty="0" smtClean="0"/>
              <a:t> </a:t>
            </a:r>
            <a:r>
              <a:rPr lang="en-US" sz="2400" dirty="0" err="1" smtClean="0"/>
              <a:t>pasir</a:t>
            </a:r>
            <a:r>
              <a:rPr lang="en-US" sz="2400" dirty="0" smtClean="0"/>
              <a:t> </a:t>
            </a:r>
            <a:r>
              <a:rPr lang="en-US" sz="2400" dirty="0" err="1" smtClean="0"/>
              <a:t>semula</a:t>
            </a:r>
            <a:r>
              <a:rPr lang="en-US" sz="2400" dirty="0" smtClean="0"/>
              <a:t> </a:t>
            </a:r>
            <a:r>
              <a:rPr lang="en-US" sz="2400" dirty="0" err="1" smtClean="0"/>
              <a:t>seharga</a:t>
            </a:r>
            <a:r>
              <a:rPr lang="en-US" sz="2400" dirty="0" smtClean="0"/>
              <a:t> Rp3.000,00/kg, </a:t>
            </a:r>
            <a:r>
              <a:rPr lang="en-US" sz="2400" dirty="0" err="1" smtClean="0"/>
              <a:t>kini</a:t>
            </a:r>
            <a:r>
              <a:rPr lang="en-US" sz="2400" dirty="0" smtClean="0"/>
              <a:t> </a:t>
            </a:r>
            <a:r>
              <a:rPr lang="en-US" sz="2400" dirty="0" err="1" smtClean="0"/>
              <a:t>menjadi</a:t>
            </a:r>
            <a:r>
              <a:rPr lang="en-US" sz="2400" dirty="0" smtClean="0"/>
              <a:t> Rp3.500,00/kg. </a:t>
            </a:r>
            <a:r>
              <a:rPr lang="en-US" sz="2400" dirty="0" err="1" smtClean="0"/>
              <a:t>Minyak</a:t>
            </a:r>
            <a:r>
              <a:rPr lang="en-US" sz="2400" dirty="0" smtClean="0"/>
              <a:t> </a:t>
            </a:r>
            <a:r>
              <a:rPr lang="en-US" sz="2400" dirty="0" err="1" smtClean="0"/>
              <a:t>goreng</a:t>
            </a:r>
            <a:r>
              <a:rPr lang="en-US" sz="2400" dirty="0" smtClean="0"/>
              <a:t> </a:t>
            </a:r>
            <a:r>
              <a:rPr lang="en-US" sz="2400" dirty="0" err="1" smtClean="0"/>
              <a:t>dulu</a:t>
            </a:r>
            <a:r>
              <a:rPr lang="en-US" sz="2400" dirty="0" smtClean="0"/>
              <a:t> Rp2.000,00/liter,  </a:t>
            </a:r>
            <a:r>
              <a:rPr lang="en-US" sz="2400" dirty="0" err="1" smtClean="0"/>
              <a:t>kini</a:t>
            </a:r>
            <a:r>
              <a:rPr lang="en-US" sz="2400" dirty="0" smtClean="0"/>
              <a:t> </a:t>
            </a:r>
            <a:r>
              <a:rPr lang="en-US" sz="2400" dirty="0" err="1" smtClean="0"/>
              <a:t>naik</a:t>
            </a:r>
            <a:r>
              <a:rPr lang="en-US" sz="2400" dirty="0" smtClean="0"/>
              <a:t> </a:t>
            </a:r>
            <a:r>
              <a:rPr lang="en-US" sz="2400" dirty="0" err="1" smtClean="0"/>
              <a:t>menjadi</a:t>
            </a:r>
            <a:r>
              <a:rPr lang="en-US" sz="2400" dirty="0" smtClean="0"/>
              <a:t> Rp2.500,00/liter. </a:t>
            </a:r>
            <a:r>
              <a:rPr lang="en-US" sz="2400" dirty="0" err="1" smtClean="0"/>
              <a:t>Demikian</a:t>
            </a:r>
            <a:r>
              <a:rPr lang="en-US" sz="2400" dirty="0" smtClean="0"/>
              <a:t> </a:t>
            </a:r>
            <a:r>
              <a:rPr lang="en-US" sz="2400" dirty="0" err="1" smtClean="0"/>
              <a:t>juga</a:t>
            </a:r>
            <a:r>
              <a:rPr lang="en-US" sz="2400" dirty="0" smtClean="0"/>
              <a:t> </a:t>
            </a:r>
            <a:r>
              <a:rPr lang="en-US" sz="2400" dirty="0" err="1" smtClean="0"/>
              <a:t>harga</a:t>
            </a:r>
            <a:r>
              <a:rPr lang="en-US" sz="2400" dirty="0" smtClean="0"/>
              <a:t> </a:t>
            </a:r>
            <a:r>
              <a:rPr lang="en-US" sz="2400" dirty="0" err="1" smtClean="0"/>
              <a:t>bahan-bahan</a:t>
            </a:r>
            <a:r>
              <a:rPr lang="en-US" sz="2400" dirty="0" smtClean="0"/>
              <a:t> </a:t>
            </a:r>
            <a:r>
              <a:rPr lang="en-US" sz="2400" dirty="0" err="1" smtClean="0"/>
              <a:t>kebutuhan</a:t>
            </a:r>
            <a:r>
              <a:rPr lang="en-US" sz="2400" dirty="0" smtClean="0"/>
              <a:t> </a:t>
            </a:r>
            <a:r>
              <a:rPr lang="en-US" sz="2400" dirty="0" err="1" smtClean="0"/>
              <a:t>pokok</a:t>
            </a:r>
            <a:r>
              <a:rPr lang="en-US" sz="2400" dirty="0" smtClean="0"/>
              <a:t> </a:t>
            </a:r>
            <a:r>
              <a:rPr lang="en-US" sz="2400" dirty="0" err="1" smtClean="0"/>
              <a:t>lainnya</a:t>
            </a:r>
            <a:r>
              <a:rPr lang="en-US" sz="2400" dirty="0" smtClean="0"/>
              <a:t>, </a:t>
            </a:r>
            <a:r>
              <a:rPr lang="en-US" sz="2400" dirty="0" err="1" smtClean="0"/>
              <a:t>naik</a:t>
            </a:r>
            <a:r>
              <a:rPr lang="en-US" sz="2400" dirty="0" smtClean="0"/>
              <a:t> 20% </a:t>
            </a:r>
            <a:r>
              <a:rPr lang="en-US" sz="2400" dirty="0" err="1" smtClean="0"/>
              <a:t>hingga</a:t>
            </a:r>
            <a:r>
              <a:rPr lang="en-US" sz="2400" dirty="0" smtClean="0"/>
              <a:t> 40%. </a:t>
            </a:r>
            <a:r>
              <a:rPr lang="en-US" sz="2400" dirty="0" err="1" smtClean="0"/>
              <a:t>Harga</a:t>
            </a:r>
            <a:r>
              <a:rPr lang="en-US" sz="2400" dirty="0" smtClean="0"/>
              <a:t> </a:t>
            </a:r>
            <a:r>
              <a:rPr lang="en-US" sz="2400" dirty="0" err="1" smtClean="0"/>
              <a:t>barang-barang</a:t>
            </a:r>
            <a:r>
              <a:rPr lang="en-US" sz="2400" dirty="0" smtClean="0"/>
              <a:t> </a:t>
            </a:r>
            <a:r>
              <a:rPr lang="en-US" sz="2400" dirty="0" err="1" smtClean="0"/>
              <a:t>kebutuhan</a:t>
            </a:r>
            <a:r>
              <a:rPr lang="en-US" sz="2400" dirty="0" smtClean="0"/>
              <a:t> </a:t>
            </a:r>
            <a:r>
              <a:rPr lang="en-US" sz="2400" dirty="0" err="1" smtClean="0"/>
              <a:t>pokok</a:t>
            </a:r>
            <a:r>
              <a:rPr lang="en-US" sz="2400" dirty="0" smtClean="0"/>
              <a:t> </a:t>
            </a:r>
            <a:r>
              <a:rPr lang="en-US" sz="2400" dirty="0" err="1" smtClean="0"/>
              <a:t>naik</a:t>
            </a:r>
            <a:r>
              <a:rPr lang="en-US" sz="2400" dirty="0" smtClean="0"/>
              <a:t> </a:t>
            </a:r>
            <a:r>
              <a:rPr lang="en-US" sz="2400" dirty="0" err="1" smtClean="0"/>
              <a:t>karena</a:t>
            </a:r>
            <a:r>
              <a:rPr lang="en-US" sz="2400" dirty="0" smtClean="0"/>
              <a:t> </a:t>
            </a:r>
            <a:r>
              <a:rPr lang="en-US" sz="2400" dirty="0" err="1" smtClean="0"/>
              <a:t>terjadi</a:t>
            </a:r>
            <a:r>
              <a:rPr lang="en-US" sz="2400" dirty="0" smtClean="0"/>
              <a:t> </a:t>
            </a:r>
            <a:r>
              <a:rPr lang="en-US" sz="2400" dirty="0" err="1" smtClean="0"/>
              <a:t>krisis</a:t>
            </a:r>
            <a:r>
              <a:rPr lang="en-US" sz="2400" dirty="0" smtClean="0"/>
              <a:t> </a:t>
            </a:r>
            <a:r>
              <a:rPr lang="en-US" sz="2400" dirty="0" err="1" smtClean="0"/>
              <a:t>ekonomi</a:t>
            </a:r>
            <a:r>
              <a:rPr lang="en-US" sz="2400" dirty="0" smtClean="0"/>
              <a:t> </a:t>
            </a:r>
            <a:r>
              <a:rPr lang="en-US" sz="2400" dirty="0" err="1" smtClean="0"/>
              <a:t>di</a:t>
            </a:r>
            <a:r>
              <a:rPr lang="en-US" sz="2400" dirty="0" smtClean="0"/>
              <a:t> </a:t>
            </a:r>
            <a:r>
              <a:rPr lang="en-US" sz="2400" dirty="0" err="1" smtClean="0"/>
              <a:t>negeri</a:t>
            </a:r>
            <a:r>
              <a:rPr lang="en-US" sz="2400" dirty="0" smtClean="0"/>
              <a:t> </a:t>
            </a:r>
            <a:r>
              <a:rPr lang="en-US" sz="2400" dirty="0" err="1" smtClean="0"/>
              <a:t>ini</a:t>
            </a:r>
            <a:r>
              <a:rPr lang="en-US" sz="2400" dirty="0" smtClean="0"/>
              <a:t>.</a:t>
            </a:r>
            <a:endParaRPr lang="en-US" sz="2400" dirty="0" smtClean="0"/>
          </a:p>
          <a:p>
            <a:pPr marL="457200" indent="-457200">
              <a:buNone/>
            </a:pPr>
            <a:endParaRPr lang="en-US" sz="2400" dirty="0" smtClean="0"/>
          </a:p>
          <a:p>
            <a:pPr marL="457200" indent="-457200">
              <a:buNone/>
            </a:pPr>
            <a:r>
              <a:rPr lang="en-US" sz="2400" dirty="0" smtClean="0">
                <a:solidFill>
                  <a:srgbClr val="FF0000"/>
                </a:solidFill>
              </a:rPr>
              <a:t>2. </a:t>
            </a:r>
            <a:r>
              <a:rPr lang="en-US" sz="2400" dirty="0" err="1" smtClean="0">
                <a:solidFill>
                  <a:srgbClr val="FF0000"/>
                </a:solidFill>
              </a:rPr>
              <a:t>Lurus</a:t>
            </a:r>
            <a:r>
              <a:rPr lang="en-US" sz="2400" dirty="0" smtClean="0">
                <a:solidFill>
                  <a:srgbClr val="FF0000"/>
                </a:solidFill>
              </a:rPr>
              <a:t> (</a:t>
            </a:r>
            <a:r>
              <a:rPr lang="en-US" sz="2400" i="1" dirty="0" smtClean="0">
                <a:solidFill>
                  <a:srgbClr val="FF0000"/>
                </a:solidFill>
              </a:rPr>
              <a:t>block style</a:t>
            </a:r>
            <a:r>
              <a:rPr lang="en-US" sz="2400" dirty="0" smtClean="0">
                <a:solidFill>
                  <a:srgbClr val="FF0000"/>
                </a:solidFill>
              </a:rPr>
              <a:t>)</a:t>
            </a:r>
            <a:endParaRPr lang="en-US" sz="2400" dirty="0" smtClean="0">
              <a:solidFill>
                <a:srgbClr val="FF0000"/>
              </a:solidFill>
            </a:endParaRPr>
          </a:p>
          <a:p>
            <a:pPr marL="457200" indent="-457200">
              <a:buNone/>
            </a:pPr>
            <a:r>
              <a:rPr lang="en-US" sz="2400" dirty="0" smtClean="0"/>
              <a:t>	</a:t>
            </a:r>
            <a:r>
              <a:rPr lang="en-US" sz="2400" dirty="0" err="1" smtClean="0"/>
              <a:t>Setahun</a:t>
            </a:r>
            <a:r>
              <a:rPr lang="en-US" sz="2400" dirty="0" smtClean="0"/>
              <a:t> </a:t>
            </a:r>
            <a:r>
              <a:rPr lang="en-US" sz="2400" dirty="0" err="1" smtClean="0"/>
              <a:t>lalu</a:t>
            </a:r>
            <a:r>
              <a:rPr lang="en-US" sz="2400" dirty="0" smtClean="0"/>
              <a:t> </a:t>
            </a:r>
            <a:r>
              <a:rPr lang="en-US" sz="2400" dirty="0" err="1" smtClean="0"/>
              <a:t>harga</a:t>
            </a:r>
            <a:r>
              <a:rPr lang="en-US" sz="2400" dirty="0" smtClean="0"/>
              <a:t> </a:t>
            </a:r>
            <a:r>
              <a:rPr lang="en-US" sz="2400" dirty="0" err="1" smtClean="0"/>
              <a:t>beras</a:t>
            </a:r>
            <a:r>
              <a:rPr lang="en-US" sz="2400" dirty="0" smtClean="0"/>
              <a:t> Rp2.500,00/kg, </a:t>
            </a:r>
            <a:r>
              <a:rPr lang="en-US" sz="2400" dirty="0" err="1" smtClean="0"/>
              <a:t>kini</a:t>
            </a:r>
            <a:r>
              <a:rPr lang="en-US" sz="2400" dirty="0" smtClean="0"/>
              <a:t> </a:t>
            </a:r>
            <a:r>
              <a:rPr lang="en-US" sz="2400" dirty="0" err="1" smtClean="0"/>
              <a:t>menjadi</a:t>
            </a:r>
            <a:r>
              <a:rPr lang="en-US" sz="2400" dirty="0" smtClean="0"/>
              <a:t> Rp3.000,00/kg. </a:t>
            </a:r>
            <a:r>
              <a:rPr lang="en-US" sz="2400" dirty="0" err="1" smtClean="0"/>
              <a:t>Gula</a:t>
            </a:r>
            <a:r>
              <a:rPr lang="en-US" sz="2400" dirty="0" smtClean="0"/>
              <a:t> </a:t>
            </a:r>
            <a:r>
              <a:rPr lang="en-US" sz="2400" dirty="0" err="1" smtClean="0"/>
              <a:t>pasir</a:t>
            </a:r>
            <a:r>
              <a:rPr lang="en-US" sz="2400" dirty="0" smtClean="0"/>
              <a:t> </a:t>
            </a:r>
            <a:r>
              <a:rPr lang="en-US" sz="2400" dirty="0" err="1" smtClean="0"/>
              <a:t>semula</a:t>
            </a:r>
            <a:r>
              <a:rPr lang="en-US" sz="2400" dirty="0" smtClean="0"/>
              <a:t> </a:t>
            </a:r>
            <a:r>
              <a:rPr lang="en-US" sz="2400" dirty="0" err="1" smtClean="0"/>
              <a:t>seharga</a:t>
            </a:r>
            <a:r>
              <a:rPr lang="en-US" sz="2400" dirty="0" smtClean="0"/>
              <a:t> Rp3.000,00/kg, </a:t>
            </a:r>
            <a:r>
              <a:rPr lang="en-US" sz="2400" dirty="0" err="1" smtClean="0"/>
              <a:t>kini</a:t>
            </a:r>
            <a:r>
              <a:rPr lang="en-US" sz="2400" dirty="0" smtClean="0"/>
              <a:t> </a:t>
            </a:r>
            <a:r>
              <a:rPr lang="en-US" sz="2400" dirty="0" err="1" smtClean="0"/>
              <a:t>menjadi</a:t>
            </a:r>
            <a:r>
              <a:rPr lang="en-US" sz="2400" dirty="0" smtClean="0"/>
              <a:t> Rp3.500,00/kg. </a:t>
            </a:r>
            <a:r>
              <a:rPr lang="en-US" sz="2400" dirty="0" err="1" smtClean="0"/>
              <a:t>Minyak</a:t>
            </a:r>
            <a:r>
              <a:rPr lang="en-US" sz="2400" dirty="0" smtClean="0"/>
              <a:t> </a:t>
            </a:r>
            <a:r>
              <a:rPr lang="en-US" sz="2400" dirty="0" err="1" smtClean="0"/>
              <a:t>goreng</a:t>
            </a:r>
            <a:r>
              <a:rPr lang="en-US" sz="2400" dirty="0" smtClean="0"/>
              <a:t> </a:t>
            </a:r>
            <a:r>
              <a:rPr lang="en-US" sz="2400" dirty="0" err="1" smtClean="0"/>
              <a:t>dulu</a:t>
            </a:r>
            <a:r>
              <a:rPr lang="en-US" sz="2400" dirty="0" smtClean="0"/>
              <a:t> Rp2.000,00/liter,  </a:t>
            </a:r>
            <a:r>
              <a:rPr lang="en-US" sz="2400" dirty="0" err="1" smtClean="0"/>
              <a:t>kini</a:t>
            </a:r>
            <a:r>
              <a:rPr lang="en-US" sz="2400" dirty="0" smtClean="0"/>
              <a:t> </a:t>
            </a:r>
            <a:r>
              <a:rPr lang="en-US" sz="2400" dirty="0" err="1" smtClean="0"/>
              <a:t>naik</a:t>
            </a:r>
            <a:r>
              <a:rPr lang="en-US" sz="2400" dirty="0" smtClean="0"/>
              <a:t> </a:t>
            </a:r>
            <a:r>
              <a:rPr lang="en-US" sz="2400" dirty="0" err="1" smtClean="0"/>
              <a:t>menjadi</a:t>
            </a:r>
            <a:r>
              <a:rPr lang="en-US" sz="2400" dirty="0" smtClean="0"/>
              <a:t> Rp2.500,00/liter. </a:t>
            </a:r>
            <a:r>
              <a:rPr lang="en-US" sz="2400" dirty="0" err="1" smtClean="0"/>
              <a:t>Demikian</a:t>
            </a:r>
            <a:r>
              <a:rPr lang="en-US" sz="2400" dirty="0" smtClean="0"/>
              <a:t> </a:t>
            </a:r>
            <a:r>
              <a:rPr lang="en-US" sz="2400" dirty="0" err="1" smtClean="0"/>
              <a:t>juga</a:t>
            </a:r>
            <a:r>
              <a:rPr lang="en-US" sz="2400" dirty="0" smtClean="0"/>
              <a:t> </a:t>
            </a:r>
            <a:r>
              <a:rPr lang="en-US" sz="2400" dirty="0" err="1" smtClean="0"/>
              <a:t>harga</a:t>
            </a:r>
            <a:r>
              <a:rPr lang="en-US" sz="2400" dirty="0" smtClean="0"/>
              <a:t> </a:t>
            </a:r>
            <a:r>
              <a:rPr lang="en-US" sz="2400" dirty="0" err="1" smtClean="0"/>
              <a:t>bahan-bahan</a:t>
            </a:r>
            <a:r>
              <a:rPr lang="en-US" sz="2400" dirty="0" smtClean="0"/>
              <a:t> </a:t>
            </a:r>
            <a:r>
              <a:rPr lang="en-US" sz="2400" dirty="0" err="1" smtClean="0"/>
              <a:t>kebutuhan</a:t>
            </a:r>
            <a:r>
              <a:rPr lang="en-US" sz="2400" dirty="0" smtClean="0"/>
              <a:t> </a:t>
            </a:r>
            <a:r>
              <a:rPr lang="en-US" sz="2400" dirty="0" err="1" smtClean="0"/>
              <a:t>pokok</a:t>
            </a:r>
            <a:r>
              <a:rPr lang="en-US" sz="2400" dirty="0" smtClean="0"/>
              <a:t> </a:t>
            </a:r>
            <a:r>
              <a:rPr lang="en-US" sz="2400" dirty="0" err="1" smtClean="0"/>
              <a:t>lainnya</a:t>
            </a:r>
            <a:r>
              <a:rPr lang="en-US" sz="2400" dirty="0" smtClean="0"/>
              <a:t>, </a:t>
            </a:r>
            <a:r>
              <a:rPr lang="en-US" sz="2400" dirty="0" err="1" smtClean="0"/>
              <a:t>naik</a:t>
            </a:r>
            <a:r>
              <a:rPr lang="en-US" sz="2400" dirty="0" smtClean="0"/>
              <a:t> 20% </a:t>
            </a:r>
            <a:r>
              <a:rPr lang="en-US" sz="2400" dirty="0" err="1" smtClean="0"/>
              <a:t>hingga</a:t>
            </a:r>
            <a:r>
              <a:rPr lang="en-US" sz="2400" dirty="0" smtClean="0"/>
              <a:t> 40%. </a:t>
            </a:r>
            <a:r>
              <a:rPr lang="en-US" sz="2400" dirty="0" err="1" smtClean="0"/>
              <a:t>Harga</a:t>
            </a:r>
            <a:r>
              <a:rPr lang="en-US" sz="2400" dirty="0" smtClean="0"/>
              <a:t> </a:t>
            </a:r>
            <a:r>
              <a:rPr lang="en-US" sz="2400" dirty="0" err="1" smtClean="0"/>
              <a:t>barang-barang</a:t>
            </a:r>
            <a:r>
              <a:rPr lang="en-US" sz="2400" dirty="0" smtClean="0"/>
              <a:t> </a:t>
            </a:r>
            <a:r>
              <a:rPr lang="en-US" sz="2400" dirty="0" err="1" smtClean="0"/>
              <a:t>kebutuhan</a:t>
            </a:r>
            <a:r>
              <a:rPr lang="en-US" sz="2400" dirty="0" smtClean="0"/>
              <a:t> </a:t>
            </a:r>
            <a:r>
              <a:rPr lang="en-US" sz="2400" dirty="0" err="1" smtClean="0"/>
              <a:t>pokok</a:t>
            </a:r>
            <a:r>
              <a:rPr lang="en-US" sz="2400" dirty="0" smtClean="0"/>
              <a:t> </a:t>
            </a:r>
            <a:r>
              <a:rPr lang="en-US" sz="2400" dirty="0" err="1" smtClean="0"/>
              <a:t>naik</a:t>
            </a:r>
            <a:r>
              <a:rPr lang="en-US" sz="2400" dirty="0" smtClean="0"/>
              <a:t> </a:t>
            </a:r>
            <a:r>
              <a:rPr lang="en-US" sz="2400" dirty="0" err="1" smtClean="0"/>
              <a:t>karena</a:t>
            </a:r>
            <a:r>
              <a:rPr lang="en-US" sz="2400" dirty="0" smtClean="0"/>
              <a:t> </a:t>
            </a:r>
            <a:r>
              <a:rPr lang="en-US" sz="2400" dirty="0" err="1" smtClean="0"/>
              <a:t>terjadi</a:t>
            </a:r>
            <a:r>
              <a:rPr lang="en-US" sz="2400" dirty="0" smtClean="0"/>
              <a:t> </a:t>
            </a:r>
            <a:r>
              <a:rPr lang="en-US" sz="2400" dirty="0" err="1" smtClean="0"/>
              <a:t>krisis</a:t>
            </a:r>
            <a:r>
              <a:rPr lang="en-US" sz="2400" dirty="0" smtClean="0"/>
              <a:t> </a:t>
            </a:r>
            <a:r>
              <a:rPr lang="en-US" sz="2400" dirty="0" err="1" smtClean="0"/>
              <a:t>ekonomi</a:t>
            </a:r>
            <a:r>
              <a:rPr lang="en-US" sz="2400" dirty="0" smtClean="0"/>
              <a:t> </a:t>
            </a:r>
            <a:r>
              <a:rPr lang="en-US" sz="2400" dirty="0" err="1" smtClean="0"/>
              <a:t>di</a:t>
            </a:r>
            <a:r>
              <a:rPr lang="en-US" sz="2400" dirty="0" smtClean="0"/>
              <a:t> </a:t>
            </a:r>
            <a:r>
              <a:rPr lang="en-US" sz="2400" dirty="0" err="1" smtClean="0"/>
              <a:t>negeri</a:t>
            </a:r>
            <a:r>
              <a:rPr lang="en-US" sz="2400" dirty="0" smtClean="0"/>
              <a:t> </a:t>
            </a:r>
            <a:r>
              <a:rPr lang="en-US" sz="2400" dirty="0" err="1" smtClean="0"/>
              <a:t>ini</a:t>
            </a:r>
            <a:r>
              <a:rPr lang="en-US" sz="2400" dirty="0" smtClean="0"/>
              <a:t>.</a:t>
            </a:r>
            <a:endParaRPr lang="en-US" sz="2400" dirty="0" smtClean="0"/>
          </a:p>
          <a:p>
            <a:pPr marL="457200" indent="-457200">
              <a:buNone/>
            </a:pPr>
            <a:endParaRPr lang="en-US" sz="2400" dirty="0"/>
          </a:p>
          <a:p>
            <a:pPr marL="457200" indent="-457200">
              <a:buNone/>
            </a:pP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LEMBAR LAMPIRAN</a:t>
            </a:r>
            <a:endParaRPr lang="en-US" sz="2400" dirty="0"/>
          </a:p>
        </p:txBody>
      </p:sp>
      <p:sp>
        <p:nvSpPr>
          <p:cNvPr id="3" name="Content Placeholder 2"/>
          <p:cNvSpPr>
            <a:spLocks noGrp="1"/>
          </p:cNvSpPr>
          <p:nvPr>
            <p:ph idx="1"/>
          </p:nvPr>
        </p:nvSpPr>
        <p:spPr/>
        <p:txBody>
          <a:bodyPr/>
          <a:lstStyle/>
          <a:p>
            <a:pPr>
              <a:buNone/>
            </a:pPr>
            <a:endParaRPr lang="en-US" dirty="0" smtClean="0"/>
          </a:p>
          <a:p>
            <a:pPr algn="ctr">
              <a:buNone/>
            </a:pPr>
            <a:r>
              <a:rPr lang="en-US" dirty="0" smtClean="0"/>
              <a:t>LAMPIRAN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dirty="0" smtClean="0"/>
              <a:t>KUTIPAN</a:t>
            </a:r>
            <a:br>
              <a:rPr lang="en-US" sz="3200" dirty="0" smtClean="0"/>
            </a:br>
            <a:r>
              <a:rPr lang="en-US" sz="3200" dirty="0" smtClean="0"/>
              <a:t>(</a:t>
            </a:r>
            <a:r>
              <a:rPr lang="en-US" sz="3200" dirty="0" err="1" smtClean="0"/>
              <a:t>petikan</a:t>
            </a:r>
            <a:r>
              <a:rPr lang="en-US" sz="3200" dirty="0" smtClean="0"/>
              <a:t>, </a:t>
            </a:r>
            <a:r>
              <a:rPr lang="en-US" sz="3200" dirty="0" err="1" smtClean="0"/>
              <a:t>nukilan</a:t>
            </a:r>
            <a:r>
              <a:rPr lang="en-US" sz="3200" dirty="0" smtClean="0"/>
              <a:t>, </a:t>
            </a:r>
            <a:r>
              <a:rPr lang="en-US" sz="3200" dirty="0" err="1" smtClean="0"/>
              <a:t>pungutan</a:t>
            </a:r>
            <a:r>
              <a:rPr lang="en-US" sz="3200" dirty="0" smtClean="0"/>
              <a:t>, </a:t>
            </a:r>
            <a:r>
              <a:rPr lang="en-US" sz="3200" dirty="0" err="1" smtClean="0"/>
              <a:t>sitat</a:t>
            </a:r>
            <a:r>
              <a:rPr lang="en-US" sz="3200" dirty="0" smtClean="0"/>
              <a:t>)</a:t>
            </a:r>
            <a:endParaRPr lang="en-US" sz="3200"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pPr marL="514350" indent="-514350">
              <a:buAutoNum type="arabicPeriod"/>
            </a:pPr>
            <a:r>
              <a:rPr lang="en-US" dirty="0" err="1" smtClean="0">
                <a:solidFill>
                  <a:srgbClr val="FF0000"/>
                </a:solidFill>
              </a:rPr>
              <a:t>Pengertian</a:t>
            </a:r>
            <a:r>
              <a:rPr lang="en-US" dirty="0" smtClean="0">
                <a:solidFill>
                  <a:srgbClr val="FF0000"/>
                </a:solidFill>
              </a:rPr>
              <a:t>:</a:t>
            </a:r>
            <a:r>
              <a:rPr lang="en-US" dirty="0" smtClean="0"/>
              <a:t> </a:t>
            </a:r>
            <a:r>
              <a:rPr lang="en-US" dirty="0" err="1" smtClean="0"/>
              <a:t>Pengambilalihan</a:t>
            </a:r>
            <a:r>
              <a:rPr lang="en-US" dirty="0" smtClean="0"/>
              <a:t> </a:t>
            </a:r>
            <a:r>
              <a:rPr lang="en-US" dirty="0" err="1" smtClean="0"/>
              <a:t>satu</a:t>
            </a:r>
            <a:r>
              <a:rPr lang="en-US" dirty="0" smtClean="0"/>
              <a:t> </a:t>
            </a:r>
            <a:r>
              <a:rPr lang="en-US" dirty="0" err="1" smtClean="0"/>
              <a:t>kalimat</a:t>
            </a:r>
            <a:r>
              <a:rPr lang="en-US" dirty="0" smtClean="0"/>
              <a:t> </a:t>
            </a:r>
            <a:r>
              <a:rPr lang="en-US" dirty="0" err="1" smtClean="0"/>
              <a:t>atau</a:t>
            </a:r>
            <a:r>
              <a:rPr lang="en-US" dirty="0" smtClean="0"/>
              <a:t> </a:t>
            </a:r>
            <a:r>
              <a:rPr lang="en-US" dirty="0" err="1" smtClean="0"/>
              <a:t>lebih</a:t>
            </a:r>
            <a:r>
              <a:rPr lang="en-US" dirty="0" smtClean="0"/>
              <a:t> (</a:t>
            </a:r>
            <a:r>
              <a:rPr lang="en-US" dirty="0" err="1" smtClean="0"/>
              <a:t>paragraf</a:t>
            </a:r>
            <a:r>
              <a:rPr lang="en-US" dirty="0" smtClean="0"/>
              <a:t>, </a:t>
            </a:r>
            <a:r>
              <a:rPr lang="en-US" dirty="0" err="1" smtClean="0"/>
              <a:t>subbab</a:t>
            </a:r>
            <a:r>
              <a:rPr lang="en-US" dirty="0" smtClean="0"/>
              <a:t>, </a:t>
            </a:r>
            <a:r>
              <a:rPr lang="en-US" dirty="0" err="1" smtClean="0"/>
              <a:t>bab</a:t>
            </a:r>
            <a:r>
              <a:rPr lang="en-US" dirty="0" smtClean="0"/>
              <a:t>) </a:t>
            </a:r>
            <a:r>
              <a:rPr lang="en-US" dirty="0" err="1" smtClean="0"/>
              <a:t>dari</a:t>
            </a:r>
            <a:r>
              <a:rPr lang="en-US" dirty="0" smtClean="0"/>
              <a:t> </a:t>
            </a:r>
            <a:r>
              <a:rPr lang="en-US" dirty="0" err="1" smtClean="0"/>
              <a:t>karya</a:t>
            </a:r>
            <a:r>
              <a:rPr lang="en-US" dirty="0" smtClean="0"/>
              <a:t> </a:t>
            </a:r>
            <a:r>
              <a:rPr lang="en-US" dirty="0" err="1" smtClean="0"/>
              <a:t>tulis</a:t>
            </a:r>
            <a:r>
              <a:rPr lang="en-US" dirty="0" smtClean="0"/>
              <a:t> lain </a:t>
            </a:r>
            <a:r>
              <a:rPr lang="en-US" dirty="0" err="1" smtClean="0"/>
              <a:t>untuk</a:t>
            </a:r>
            <a:r>
              <a:rPr lang="en-US" dirty="0" smtClean="0"/>
              <a:t> </a:t>
            </a:r>
            <a:r>
              <a:rPr lang="en-US" dirty="0" err="1" smtClean="0"/>
              <a:t>tujuan</a:t>
            </a:r>
            <a:r>
              <a:rPr lang="en-US" dirty="0" smtClean="0"/>
              <a:t> </a:t>
            </a:r>
            <a:r>
              <a:rPr lang="en-US" dirty="0" err="1" smtClean="0"/>
              <a:t>ilustrasi</a:t>
            </a:r>
            <a:r>
              <a:rPr lang="en-US" dirty="0" smtClean="0"/>
              <a:t> </a:t>
            </a:r>
            <a:r>
              <a:rPr lang="en-US" dirty="0" err="1" smtClean="0"/>
              <a:t>atau</a:t>
            </a:r>
            <a:r>
              <a:rPr lang="en-US" dirty="0" smtClean="0"/>
              <a:t> </a:t>
            </a:r>
            <a:r>
              <a:rPr lang="en-US" dirty="0" err="1" smtClean="0"/>
              <a:t>memperkokoh</a:t>
            </a:r>
            <a:r>
              <a:rPr lang="en-US" dirty="0" smtClean="0"/>
              <a:t> </a:t>
            </a:r>
            <a:r>
              <a:rPr lang="en-US" dirty="0" err="1" smtClean="0"/>
              <a:t>argumen</a:t>
            </a:r>
            <a:r>
              <a:rPr lang="en-US" dirty="0" smtClean="0"/>
              <a:t> </a:t>
            </a:r>
            <a:r>
              <a:rPr lang="en-US" dirty="0" err="1" smtClean="0"/>
              <a:t>dalam</a:t>
            </a:r>
            <a:r>
              <a:rPr lang="en-US" dirty="0" smtClean="0"/>
              <a:t> </a:t>
            </a:r>
            <a:r>
              <a:rPr lang="en-US" dirty="0" err="1" smtClean="0"/>
              <a:t>tulisan</a:t>
            </a:r>
            <a:r>
              <a:rPr lang="en-US" dirty="0" smtClean="0"/>
              <a:t> </a:t>
            </a:r>
            <a:r>
              <a:rPr lang="en-US" dirty="0" err="1" smtClean="0"/>
              <a:t>sendiri</a:t>
            </a:r>
            <a:r>
              <a:rPr lang="en-US" dirty="0" smtClean="0"/>
              <a:t>  (KBBI)</a:t>
            </a:r>
            <a:endParaRPr lang="en-US" dirty="0" smtClean="0"/>
          </a:p>
          <a:p>
            <a:pPr marL="514350" indent="-514350">
              <a:buAutoNum type="arabicPeriod"/>
            </a:pPr>
            <a:r>
              <a:rPr lang="en-US" dirty="0" err="1" smtClean="0">
                <a:solidFill>
                  <a:srgbClr val="FF0000"/>
                </a:solidFill>
              </a:rPr>
              <a:t>Fungsi</a:t>
            </a:r>
            <a:r>
              <a:rPr lang="en-US" dirty="0" smtClean="0">
                <a:solidFill>
                  <a:srgbClr val="FF0000"/>
                </a:solidFill>
              </a:rPr>
              <a:t>:</a:t>
            </a:r>
            <a:r>
              <a:rPr lang="en-US" dirty="0" smtClean="0"/>
              <a:t> </a:t>
            </a:r>
            <a:r>
              <a:rPr lang="en-US" dirty="0" err="1" smtClean="0"/>
              <a:t>Pada</a:t>
            </a:r>
            <a:r>
              <a:rPr lang="en-US" dirty="0" smtClean="0"/>
              <a:t> </a:t>
            </a:r>
            <a:r>
              <a:rPr lang="en-US" dirty="0" err="1" smtClean="0"/>
              <a:t>dasarnya</a:t>
            </a:r>
            <a:r>
              <a:rPr lang="en-US" dirty="0" smtClean="0"/>
              <a:t> </a:t>
            </a:r>
            <a:r>
              <a:rPr lang="en-US" dirty="0" err="1" smtClean="0"/>
              <a:t>referensi</a:t>
            </a:r>
            <a:r>
              <a:rPr lang="en-US" dirty="0" smtClean="0"/>
              <a:t> </a:t>
            </a:r>
            <a:r>
              <a:rPr lang="en-US" dirty="0" err="1" smtClean="0"/>
              <a:t>ditulis</a:t>
            </a:r>
            <a:r>
              <a:rPr lang="en-US" dirty="0" smtClean="0"/>
              <a:t> </a:t>
            </a:r>
            <a:r>
              <a:rPr lang="en-US" dirty="0" err="1" smtClean="0"/>
              <a:t>sebagai</a:t>
            </a:r>
            <a:r>
              <a:rPr lang="en-US" dirty="0" smtClean="0"/>
              <a:t> </a:t>
            </a:r>
            <a:r>
              <a:rPr lang="en-US" dirty="0" err="1" smtClean="0"/>
              <a:t>bukti</a:t>
            </a:r>
            <a:r>
              <a:rPr lang="en-US" dirty="0" smtClean="0"/>
              <a:t> </a:t>
            </a:r>
            <a:r>
              <a:rPr lang="en-US" dirty="0" err="1" smtClean="0"/>
              <a:t>dari</a:t>
            </a:r>
            <a:r>
              <a:rPr lang="en-US" dirty="0" smtClean="0"/>
              <a:t> </a:t>
            </a:r>
            <a:r>
              <a:rPr lang="en-US" dirty="0" err="1" smtClean="0"/>
              <a:t>teori-teori</a:t>
            </a:r>
            <a:r>
              <a:rPr lang="en-US" dirty="0" smtClean="0"/>
              <a:t> </a:t>
            </a:r>
            <a:r>
              <a:rPr lang="en-US" dirty="0" err="1" smtClean="0"/>
              <a:t>atau</a:t>
            </a:r>
            <a:r>
              <a:rPr lang="en-US" dirty="0" smtClean="0"/>
              <a:t> </a:t>
            </a:r>
            <a:r>
              <a:rPr lang="en-US" dirty="0" err="1" smtClean="0"/>
              <a:t>hal-hal</a:t>
            </a:r>
            <a:r>
              <a:rPr lang="en-US" dirty="0" smtClean="0"/>
              <a:t> yang </a:t>
            </a:r>
            <a:r>
              <a:rPr lang="en-US" dirty="0" err="1" smtClean="0"/>
              <a:t>hendak</a:t>
            </a:r>
            <a:r>
              <a:rPr lang="en-US" dirty="0" smtClean="0"/>
              <a:t> </a:t>
            </a:r>
            <a:r>
              <a:rPr lang="en-US" dirty="0" err="1" smtClean="0"/>
              <a:t>mereka</a:t>
            </a:r>
            <a:r>
              <a:rPr lang="en-US" dirty="0" smtClean="0"/>
              <a:t> </a:t>
            </a:r>
            <a:r>
              <a:rPr lang="en-US" dirty="0" err="1" smtClean="0"/>
              <a:t>sampaikan</a:t>
            </a:r>
            <a:r>
              <a:rPr lang="en-US" dirty="0" smtClean="0"/>
              <a:t>. </a:t>
            </a:r>
            <a:r>
              <a:rPr lang="en-US" dirty="0" err="1" smtClean="0"/>
              <a:t>Referensi</a:t>
            </a:r>
            <a:r>
              <a:rPr lang="en-US" dirty="0" smtClean="0"/>
              <a:t> </a:t>
            </a:r>
            <a:r>
              <a:rPr lang="en-US" dirty="0" err="1" smtClean="0"/>
              <a:t>juga</a:t>
            </a:r>
            <a:r>
              <a:rPr lang="en-US" dirty="0" smtClean="0"/>
              <a:t> </a:t>
            </a:r>
            <a:r>
              <a:rPr lang="en-US" dirty="0" err="1" smtClean="0"/>
              <a:t>dibuat</a:t>
            </a:r>
            <a:r>
              <a:rPr lang="en-US" dirty="0" smtClean="0"/>
              <a:t> </a:t>
            </a:r>
            <a:r>
              <a:rPr lang="en-US" dirty="0" err="1" smtClean="0"/>
              <a:t>untuk</a:t>
            </a:r>
            <a:r>
              <a:rPr lang="en-US" dirty="0" smtClean="0"/>
              <a:t> </a:t>
            </a:r>
            <a:r>
              <a:rPr lang="en-US" dirty="0" err="1" smtClean="0"/>
              <a:t>melengkapi</a:t>
            </a:r>
            <a:r>
              <a:rPr lang="en-US" dirty="0" smtClean="0"/>
              <a:t> </a:t>
            </a:r>
            <a:r>
              <a:rPr lang="en-US" dirty="0" err="1" smtClean="0"/>
              <a:t>karya</a:t>
            </a:r>
            <a:r>
              <a:rPr lang="en-US" dirty="0" smtClean="0"/>
              <a:t> </a:t>
            </a:r>
            <a:r>
              <a:rPr lang="en-US" dirty="0" err="1" smtClean="0"/>
              <a:t>tulis</a:t>
            </a:r>
            <a:r>
              <a:rPr lang="en-US" dirty="0" smtClean="0"/>
              <a:t> yang </a:t>
            </a:r>
            <a:r>
              <a:rPr lang="en-US" dirty="0" err="1" smtClean="0"/>
              <a:t>mereka</a:t>
            </a:r>
            <a:r>
              <a:rPr lang="en-US" dirty="0" smtClean="0"/>
              <a:t> </a:t>
            </a:r>
            <a:r>
              <a:rPr lang="en-US" dirty="0" err="1" smtClean="0"/>
              <a:t>buat</a:t>
            </a:r>
            <a:r>
              <a:rPr lang="en-US" dirty="0" smtClean="0"/>
              <a:t>. </a:t>
            </a:r>
            <a:endParaRPr lang="en-US" dirty="0" smtClean="0"/>
          </a:p>
          <a:p>
            <a:pPr marL="514350" indent="-514350">
              <a:buAutoNum type="arabicPeriod"/>
            </a:pPr>
            <a:r>
              <a:rPr lang="en-US" dirty="0" smtClean="0"/>
              <a:t>Hal-</a:t>
            </a:r>
            <a:r>
              <a:rPr lang="en-US" dirty="0" err="1" smtClean="0"/>
              <a:t>hal</a:t>
            </a:r>
            <a:r>
              <a:rPr lang="en-US" dirty="0" smtClean="0"/>
              <a:t> yang </a:t>
            </a:r>
            <a:r>
              <a:rPr lang="en-US" dirty="0" err="1" smtClean="0"/>
              <a:t>perlu</a:t>
            </a:r>
            <a:r>
              <a:rPr lang="en-US" dirty="0" smtClean="0"/>
              <a:t> </a:t>
            </a:r>
            <a:r>
              <a:rPr lang="en-US" dirty="0" err="1" smtClean="0"/>
              <a:t>diperhatikan</a:t>
            </a:r>
            <a:r>
              <a:rPr lang="en-US" dirty="0" smtClean="0"/>
              <a:t> </a:t>
            </a:r>
            <a:r>
              <a:rPr lang="en-US" dirty="0" err="1" smtClean="0"/>
              <a:t>dalam</a:t>
            </a:r>
            <a:r>
              <a:rPr lang="en-US" dirty="0" smtClean="0"/>
              <a:t> </a:t>
            </a:r>
            <a:r>
              <a:rPr lang="en-US" dirty="0" err="1" smtClean="0"/>
              <a:t>mencantumkan</a:t>
            </a:r>
            <a:r>
              <a:rPr lang="en-US" dirty="0" smtClean="0"/>
              <a:t> </a:t>
            </a:r>
            <a:r>
              <a:rPr lang="en-US" dirty="0" err="1" smtClean="0"/>
              <a:t>kutipan</a:t>
            </a:r>
            <a:r>
              <a:rPr lang="en-US" dirty="0" smtClean="0"/>
              <a:t> / </a:t>
            </a:r>
            <a:r>
              <a:rPr lang="en-US" dirty="0" err="1" smtClean="0"/>
              <a:t>sumber</a:t>
            </a:r>
            <a:r>
              <a:rPr lang="en-US" dirty="0" smtClean="0"/>
              <a:t> </a:t>
            </a:r>
            <a:r>
              <a:rPr lang="en-US" dirty="0" err="1" smtClean="0"/>
              <a:t>referensi</a:t>
            </a:r>
            <a:r>
              <a:rPr lang="en-US" dirty="0" smtClean="0"/>
              <a:t>: </a:t>
            </a:r>
            <a:endParaRPr lang="en-US" dirty="0" smtClean="0"/>
          </a:p>
          <a:p>
            <a:pPr marL="514350" indent="-514350">
              <a:buNone/>
            </a:pPr>
            <a:r>
              <a:rPr lang="en-US" dirty="0" smtClean="0"/>
              <a:t>	a. </a:t>
            </a:r>
            <a:r>
              <a:rPr lang="en-US" dirty="0" err="1" smtClean="0"/>
              <a:t>Cantumkan</a:t>
            </a:r>
            <a:r>
              <a:rPr lang="en-US" dirty="0" smtClean="0"/>
              <a:t> </a:t>
            </a:r>
            <a:r>
              <a:rPr lang="en-US" dirty="0" err="1" smtClean="0"/>
              <a:t>nama</a:t>
            </a:r>
            <a:r>
              <a:rPr lang="en-US" dirty="0" smtClean="0"/>
              <a:t> </a:t>
            </a:r>
            <a:r>
              <a:rPr lang="en-US" dirty="0" err="1" smtClean="0"/>
              <a:t>pengarang</a:t>
            </a:r>
            <a:r>
              <a:rPr lang="en-US" dirty="0" smtClean="0"/>
              <a:t> </a:t>
            </a:r>
            <a:r>
              <a:rPr lang="en-US" dirty="0" err="1" smtClean="0"/>
              <a:t>dan</a:t>
            </a:r>
            <a:r>
              <a:rPr lang="en-US" dirty="0" smtClean="0"/>
              <a:t> </a:t>
            </a:r>
            <a:r>
              <a:rPr lang="en-US" dirty="0" err="1" smtClean="0"/>
              <a:t>tahun</a:t>
            </a:r>
            <a:r>
              <a:rPr lang="en-US" dirty="0" smtClean="0"/>
              <a:t> </a:t>
            </a:r>
            <a:r>
              <a:rPr lang="en-US" dirty="0" err="1" smtClean="0"/>
              <a:t>terbit</a:t>
            </a:r>
            <a:r>
              <a:rPr lang="en-US" dirty="0" smtClean="0"/>
              <a:t> </a:t>
            </a:r>
            <a:r>
              <a:rPr lang="en-US" dirty="0" err="1" smtClean="0"/>
              <a:t>dengan</a:t>
            </a:r>
            <a:r>
              <a:rPr lang="en-US" dirty="0" smtClean="0"/>
              <a:t> format </a:t>
            </a:r>
            <a:r>
              <a:rPr lang="en-US" dirty="0" err="1" smtClean="0"/>
              <a:t>sebagaimana</a:t>
            </a:r>
            <a:r>
              <a:rPr lang="en-US" dirty="0" smtClean="0"/>
              <a:t> yang </a:t>
            </a:r>
            <a:r>
              <a:rPr lang="en-US" dirty="0" err="1" smtClean="0"/>
              <a:t>telah</a:t>
            </a:r>
            <a:r>
              <a:rPr lang="en-US" dirty="0" smtClean="0"/>
              <a:t> </a:t>
            </a:r>
            <a:r>
              <a:rPr lang="en-US" dirty="0" err="1" smtClean="0"/>
              <a:t>disebutkan</a:t>
            </a:r>
            <a:endParaRPr lang="en-US" dirty="0" smtClean="0"/>
          </a:p>
          <a:p>
            <a:pPr marL="514350" indent="-514350">
              <a:buNone/>
            </a:pPr>
            <a:r>
              <a:rPr lang="en-US" dirty="0" smtClean="0"/>
              <a:t>	b.  </a:t>
            </a:r>
            <a:r>
              <a:rPr lang="en-US" dirty="0" err="1" smtClean="0"/>
              <a:t>Untuk</a:t>
            </a:r>
            <a:r>
              <a:rPr lang="en-US" dirty="0" smtClean="0"/>
              <a:t> </a:t>
            </a:r>
            <a:r>
              <a:rPr lang="en-US" dirty="0" err="1" smtClean="0"/>
              <a:t>kutipan</a:t>
            </a:r>
            <a:r>
              <a:rPr lang="en-US" dirty="0" smtClean="0"/>
              <a:t> </a:t>
            </a:r>
            <a:r>
              <a:rPr lang="en-US" dirty="0" err="1" smtClean="0"/>
              <a:t>langsung</a:t>
            </a:r>
            <a:r>
              <a:rPr lang="en-US" dirty="0" smtClean="0"/>
              <a:t>, </a:t>
            </a:r>
            <a:r>
              <a:rPr lang="en-US" dirty="0" err="1" smtClean="0"/>
              <a:t>nomor</a:t>
            </a:r>
            <a:r>
              <a:rPr lang="en-US" dirty="0" smtClean="0"/>
              <a:t> </a:t>
            </a:r>
            <a:r>
              <a:rPr lang="en-US" dirty="0" err="1" smtClean="0"/>
              <a:t>halaman</a:t>
            </a:r>
            <a:r>
              <a:rPr lang="en-US" dirty="0" smtClean="0"/>
              <a:t> </a:t>
            </a:r>
            <a:r>
              <a:rPr lang="en-US" dirty="0" err="1" smtClean="0"/>
              <a:t>harus</a:t>
            </a:r>
            <a:r>
              <a:rPr lang="en-US" dirty="0" smtClean="0"/>
              <a:t> </a:t>
            </a:r>
            <a:r>
              <a:rPr lang="en-US" dirty="0" err="1" smtClean="0"/>
              <a:t>disebutkan</a:t>
            </a:r>
            <a:r>
              <a:rPr lang="en-US" dirty="0" smtClean="0"/>
              <a:t>. </a:t>
            </a:r>
            <a:endParaRPr lang="en-US" dirty="0" smtClean="0"/>
          </a:p>
          <a:p>
            <a:pPr marL="514350" indent="-514350">
              <a:buNone/>
            </a:pPr>
            <a:r>
              <a:rPr lang="en-US" dirty="0" smtClean="0"/>
              <a:t>	c.   </a:t>
            </a:r>
            <a:r>
              <a:rPr lang="en-US" dirty="0" err="1" smtClean="0"/>
              <a:t>Untuk</a:t>
            </a:r>
            <a:r>
              <a:rPr lang="en-US" dirty="0" smtClean="0"/>
              <a:t> </a:t>
            </a:r>
            <a:r>
              <a:rPr lang="en-US" dirty="0" err="1" smtClean="0"/>
              <a:t>kutipan</a:t>
            </a:r>
            <a:r>
              <a:rPr lang="en-US" dirty="0" smtClean="0"/>
              <a:t> </a:t>
            </a:r>
            <a:r>
              <a:rPr lang="en-US" dirty="0" err="1" smtClean="0"/>
              <a:t>tidak</a:t>
            </a:r>
            <a:r>
              <a:rPr lang="en-US" dirty="0" smtClean="0"/>
              <a:t> </a:t>
            </a:r>
            <a:r>
              <a:rPr lang="en-US" dirty="0" err="1" smtClean="0"/>
              <a:t>langsung</a:t>
            </a:r>
            <a:r>
              <a:rPr lang="en-US" dirty="0" smtClean="0"/>
              <a:t>, </a:t>
            </a:r>
            <a:r>
              <a:rPr lang="en-US" dirty="0" err="1" smtClean="0"/>
              <a:t>nomor</a:t>
            </a:r>
            <a:r>
              <a:rPr lang="en-US" dirty="0" smtClean="0"/>
              <a:t> </a:t>
            </a:r>
            <a:r>
              <a:rPr lang="en-US" dirty="0" err="1" smtClean="0"/>
              <a:t>halamannya</a:t>
            </a:r>
            <a:r>
              <a:rPr lang="en-US" dirty="0" smtClean="0"/>
              <a:t> </a:t>
            </a:r>
            <a:r>
              <a:rPr lang="en-US" dirty="0" err="1" smtClean="0"/>
              <a:t>bisa</a:t>
            </a:r>
            <a:r>
              <a:rPr lang="en-US" dirty="0" smtClean="0"/>
              <a:t> </a:t>
            </a:r>
            <a:r>
              <a:rPr lang="en-US" dirty="0" err="1" smtClean="0"/>
              <a:t>disebutkan</a:t>
            </a:r>
            <a:r>
              <a:rPr lang="en-US" dirty="0" smtClean="0"/>
              <a:t> </a:t>
            </a:r>
            <a:r>
              <a:rPr lang="en-US" dirty="0" err="1" smtClean="0"/>
              <a:t>atau</a:t>
            </a:r>
            <a:r>
              <a:rPr lang="en-US" dirty="0" smtClean="0"/>
              <a:t> </a:t>
            </a:r>
            <a:r>
              <a:rPr lang="en-US" dirty="0" err="1" smtClean="0"/>
              <a:t>bisa</a:t>
            </a:r>
            <a:r>
              <a:rPr lang="en-US" dirty="0" smtClean="0"/>
              <a:t> </a:t>
            </a:r>
            <a:r>
              <a:rPr lang="en-US" dirty="0" err="1" smtClean="0"/>
              <a:t>juga</a:t>
            </a:r>
            <a:r>
              <a:rPr lang="en-US" dirty="0" smtClean="0"/>
              <a:t> </a:t>
            </a:r>
            <a:r>
              <a:rPr lang="en-US" dirty="0" err="1" smtClean="0"/>
              <a:t>tidak</a:t>
            </a:r>
            <a:r>
              <a:rPr lang="en-US" dirty="0" smtClean="0"/>
              <a:t> </a:t>
            </a:r>
            <a:r>
              <a:rPr lang="en-US" dirty="0" err="1" smtClean="0"/>
              <a:t>disebutkan</a:t>
            </a:r>
            <a:r>
              <a:rPr lang="en-US" dirty="0" smtClean="0"/>
              <a:t>. </a:t>
            </a:r>
            <a:endParaRPr lang="en-US" dirty="0" smtClean="0"/>
          </a:p>
          <a:p>
            <a:pPr marL="514350" indent="-514350">
              <a:buNone/>
            </a:pPr>
            <a:r>
              <a:rPr lang="en-US" dirty="0" smtClean="0"/>
              <a:t>	d. </a:t>
            </a:r>
            <a:r>
              <a:rPr lang="en-US" dirty="0" err="1" smtClean="0"/>
              <a:t>Gunakan</a:t>
            </a:r>
            <a:r>
              <a:rPr lang="en-US" dirty="0" smtClean="0"/>
              <a:t> </a:t>
            </a:r>
            <a:r>
              <a:rPr lang="en-US" dirty="0" err="1" smtClean="0"/>
              <a:t>tanda</a:t>
            </a:r>
            <a:r>
              <a:rPr lang="en-US" dirty="0" smtClean="0"/>
              <a:t> </a:t>
            </a:r>
            <a:r>
              <a:rPr lang="en-US" dirty="0" err="1" smtClean="0"/>
              <a:t>baca</a:t>
            </a:r>
            <a:r>
              <a:rPr lang="en-US" dirty="0" smtClean="0"/>
              <a:t> “.” </a:t>
            </a:r>
            <a:r>
              <a:rPr lang="en-US" dirty="0" err="1" smtClean="0"/>
              <a:t>di</a:t>
            </a:r>
            <a:r>
              <a:rPr lang="en-US" dirty="0" smtClean="0"/>
              <a:t> </a:t>
            </a:r>
            <a:r>
              <a:rPr lang="en-US" dirty="0" err="1" smtClean="0"/>
              <a:t>antara</a:t>
            </a:r>
            <a:r>
              <a:rPr lang="en-US" dirty="0" smtClean="0"/>
              <a:t> </a:t>
            </a:r>
            <a:r>
              <a:rPr lang="en-US" dirty="0" err="1" smtClean="0"/>
              <a:t>tahun</a:t>
            </a:r>
            <a:r>
              <a:rPr lang="en-US" dirty="0" smtClean="0"/>
              <a:t> </a:t>
            </a:r>
            <a:r>
              <a:rPr lang="en-US" dirty="0" err="1" smtClean="0"/>
              <a:t>dan</a:t>
            </a:r>
            <a:r>
              <a:rPr lang="en-US" dirty="0" smtClean="0"/>
              <a:t> </a:t>
            </a:r>
            <a:r>
              <a:rPr lang="en-US" dirty="0" err="1" smtClean="0"/>
              <a:t>nomor</a:t>
            </a:r>
            <a:r>
              <a:rPr lang="en-US" dirty="0" smtClean="0"/>
              <a:t> </a:t>
            </a:r>
            <a:r>
              <a:rPr lang="en-US" dirty="0" err="1" smtClean="0"/>
              <a:t>halaman</a:t>
            </a:r>
            <a:r>
              <a:rPr lang="en-US" dirty="0" smtClean="0"/>
              <a:t>, </a:t>
            </a:r>
            <a:r>
              <a:rPr lang="en-US" dirty="0" err="1" smtClean="0"/>
              <a:t>diketik</a:t>
            </a:r>
            <a:r>
              <a:rPr lang="en-US" dirty="0" smtClean="0"/>
              <a:t> </a:t>
            </a:r>
            <a:r>
              <a:rPr lang="en-US" dirty="0" err="1" smtClean="0"/>
              <a:t>tanpa</a:t>
            </a:r>
            <a:r>
              <a:rPr lang="en-US" dirty="0" smtClean="0"/>
              <a:t> </a:t>
            </a:r>
            <a:r>
              <a:rPr lang="en-US" dirty="0" err="1" smtClean="0"/>
              <a:t>spasi</a:t>
            </a:r>
            <a:r>
              <a:rPr lang="en-US" dirty="0" smtClean="0"/>
              <a:t>.</a:t>
            </a:r>
            <a:endParaRPr lang="en-US" dirty="0" smtClean="0"/>
          </a:p>
          <a:p>
            <a:pPr marL="514350" indent="-514350">
              <a:buNone/>
            </a:pPr>
            <a:r>
              <a:rPr lang="en-US" dirty="0" smtClean="0">
                <a:solidFill>
                  <a:srgbClr val="FF0000"/>
                </a:solidFill>
              </a:rPr>
              <a:t>4.         </a:t>
            </a:r>
            <a:r>
              <a:rPr lang="en-US" dirty="0" err="1" smtClean="0">
                <a:solidFill>
                  <a:srgbClr val="FF0000"/>
                </a:solidFill>
              </a:rPr>
              <a:t>Jenis</a:t>
            </a:r>
            <a:r>
              <a:rPr lang="en-US" dirty="0" smtClean="0">
                <a:solidFill>
                  <a:srgbClr val="FF0000"/>
                </a:solidFill>
              </a:rPr>
              <a:t>: </a:t>
            </a:r>
            <a:endParaRPr lang="en-US" dirty="0" smtClean="0">
              <a:solidFill>
                <a:srgbClr val="FF0000"/>
              </a:solidFill>
            </a:endParaRPr>
          </a:p>
          <a:p>
            <a:pPr marL="0" indent="0">
              <a:buNone/>
            </a:pPr>
            <a:r>
              <a:rPr lang="en-US" dirty="0"/>
              <a:t>	</a:t>
            </a:r>
            <a:r>
              <a:rPr lang="en-US" dirty="0" smtClean="0"/>
              <a:t>a. </a:t>
            </a:r>
            <a:r>
              <a:rPr lang="en-US" dirty="0" err="1" smtClean="0"/>
              <a:t>kutipan</a:t>
            </a:r>
            <a:r>
              <a:rPr lang="en-US" dirty="0" smtClean="0"/>
              <a:t> </a:t>
            </a:r>
            <a:r>
              <a:rPr lang="en-US" dirty="0" err="1" smtClean="0"/>
              <a:t>langsung</a:t>
            </a:r>
            <a:r>
              <a:rPr lang="en-US" dirty="0" smtClean="0"/>
              <a:t> (</a:t>
            </a:r>
            <a:r>
              <a:rPr lang="en-US" i="1" dirty="0" smtClean="0"/>
              <a:t>copy paste</a:t>
            </a:r>
            <a:r>
              <a:rPr lang="en-US" dirty="0" smtClean="0"/>
              <a:t>)</a:t>
            </a:r>
            <a:endParaRPr lang="en-US" dirty="0" smtClean="0"/>
          </a:p>
          <a:p>
            <a:pPr marL="0" indent="0">
              <a:buNone/>
            </a:pPr>
            <a:r>
              <a:rPr lang="en-US" dirty="0" smtClean="0"/>
              <a:t>	b. </a:t>
            </a:r>
            <a:r>
              <a:rPr lang="en-US" dirty="0" err="1" smtClean="0"/>
              <a:t>kutipan</a:t>
            </a:r>
            <a:r>
              <a:rPr lang="en-US" dirty="0" smtClean="0"/>
              <a:t> </a:t>
            </a:r>
            <a:r>
              <a:rPr lang="en-US" dirty="0" err="1" smtClean="0"/>
              <a:t>tidak</a:t>
            </a:r>
            <a:r>
              <a:rPr lang="en-US" dirty="0" smtClean="0"/>
              <a:t> </a:t>
            </a:r>
            <a:r>
              <a:rPr lang="en-US" dirty="0" err="1" smtClean="0"/>
              <a:t>langsung</a:t>
            </a:r>
            <a:r>
              <a:rPr lang="en-US" dirty="0" smtClean="0"/>
              <a:t> (</a:t>
            </a:r>
            <a:r>
              <a:rPr lang="en-US" dirty="0" err="1" smtClean="0"/>
              <a:t>ringkasan</a:t>
            </a:r>
            <a:r>
              <a:rPr lang="en-US" dirty="0" smtClean="0"/>
              <a:t> </a:t>
            </a:r>
            <a:r>
              <a:rPr lang="en-US" dirty="0" err="1" smtClean="0"/>
              <a:t>atas</a:t>
            </a:r>
            <a:r>
              <a:rPr lang="en-US" dirty="0" smtClean="0"/>
              <a:t> </a:t>
            </a:r>
            <a:r>
              <a:rPr lang="en-US" dirty="0" err="1" smtClean="0"/>
              <a:t>teks</a:t>
            </a:r>
            <a:r>
              <a:rPr lang="en-US" dirty="0" smtClean="0"/>
              <a:t>)</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100" dirty="0" smtClean="0"/>
              <a:t>KUTIPAN LANGSUNG</a:t>
            </a:r>
            <a:br>
              <a:rPr lang="en-US" dirty="0" smtClean="0"/>
            </a:br>
            <a:r>
              <a:rPr lang="en-US" dirty="0" smtClean="0"/>
              <a:t>(</a:t>
            </a:r>
            <a:r>
              <a:rPr lang="en-US" sz="3100" i="1" dirty="0" smtClean="0"/>
              <a:t>copy paste</a:t>
            </a:r>
            <a:r>
              <a:rPr lang="en-US" dirty="0" smtClean="0"/>
              <a:t>)</a:t>
            </a:r>
            <a:endParaRPr lang="en-US" dirty="0"/>
          </a:p>
        </p:txBody>
      </p:sp>
      <p:sp>
        <p:nvSpPr>
          <p:cNvPr id="3" name="Content Placeholder 2"/>
          <p:cNvSpPr>
            <a:spLocks noGrp="1"/>
          </p:cNvSpPr>
          <p:nvPr>
            <p:ph idx="1"/>
          </p:nvPr>
        </p:nvSpPr>
        <p:spPr>
          <a:xfrm>
            <a:off x="457200" y="1143000"/>
            <a:ext cx="8229600" cy="5486400"/>
          </a:xfrm>
        </p:spPr>
        <p:txBody>
          <a:bodyPr>
            <a:normAutofit fontScale="47500" lnSpcReduction="20000"/>
          </a:bodyPr>
          <a:lstStyle/>
          <a:p>
            <a:pPr marL="514350" indent="-514350">
              <a:buAutoNum type="arabicPeriod"/>
            </a:pPr>
            <a:r>
              <a:rPr lang="en-US" sz="4200" dirty="0" err="1" smtClean="0"/>
              <a:t>pengutipan</a:t>
            </a:r>
            <a:r>
              <a:rPr lang="en-US" sz="4200" dirty="0" smtClean="0"/>
              <a:t> </a:t>
            </a:r>
            <a:r>
              <a:rPr lang="en-US" sz="4200" dirty="0" err="1"/>
              <a:t>dengan</a:t>
            </a:r>
            <a:r>
              <a:rPr lang="en-US" sz="4200" dirty="0"/>
              <a:t> </a:t>
            </a:r>
            <a:r>
              <a:rPr lang="en-US" sz="4200" dirty="0" err="1"/>
              <a:t>cara</a:t>
            </a:r>
            <a:r>
              <a:rPr lang="en-US" sz="4200" dirty="0"/>
              <a:t> </a:t>
            </a:r>
            <a:r>
              <a:rPr lang="en-US" sz="4200" dirty="0" err="1"/>
              <a:t>menuliskan</a:t>
            </a:r>
            <a:r>
              <a:rPr lang="en-US" sz="4200" dirty="0"/>
              <a:t> </a:t>
            </a:r>
            <a:r>
              <a:rPr lang="en-US" sz="4200" dirty="0" err="1"/>
              <a:t>kembali</a:t>
            </a:r>
            <a:r>
              <a:rPr lang="en-US" sz="4200" dirty="0"/>
              <a:t>  </a:t>
            </a:r>
            <a:r>
              <a:rPr lang="en-US" sz="4200" dirty="0" err="1"/>
              <a:t>gagasan</a:t>
            </a:r>
            <a:r>
              <a:rPr lang="en-US" sz="4200" dirty="0"/>
              <a:t> orang lain </a:t>
            </a:r>
            <a:r>
              <a:rPr lang="en-US" sz="4200" dirty="0" err="1"/>
              <a:t>sama</a:t>
            </a:r>
            <a:r>
              <a:rPr lang="en-US" sz="4200" dirty="0"/>
              <a:t> </a:t>
            </a:r>
            <a:r>
              <a:rPr lang="en-US" sz="4200" dirty="0" err="1"/>
              <a:t>persis</a:t>
            </a:r>
            <a:r>
              <a:rPr lang="en-US" sz="4200" dirty="0"/>
              <a:t> </a:t>
            </a:r>
            <a:r>
              <a:rPr lang="en-US" sz="4200" dirty="0" err="1"/>
              <a:t>dengan</a:t>
            </a:r>
            <a:r>
              <a:rPr lang="en-US" sz="4200" dirty="0"/>
              <a:t> </a:t>
            </a:r>
            <a:r>
              <a:rPr lang="en-US" sz="4200" dirty="0" err="1"/>
              <a:t>aslinya</a:t>
            </a:r>
            <a:r>
              <a:rPr lang="en-US" sz="4200" dirty="0"/>
              <a:t>, </a:t>
            </a:r>
            <a:r>
              <a:rPr lang="en-US" sz="4200" dirty="0" err="1"/>
              <a:t>tanpa</a:t>
            </a:r>
            <a:r>
              <a:rPr lang="en-US" sz="4200" dirty="0"/>
              <a:t> </a:t>
            </a:r>
            <a:r>
              <a:rPr lang="en-US" sz="4200" dirty="0" err="1"/>
              <a:t>perubahan</a:t>
            </a:r>
            <a:r>
              <a:rPr lang="en-US" sz="4200" dirty="0"/>
              <a:t> </a:t>
            </a:r>
            <a:r>
              <a:rPr lang="en-US" sz="4200" dirty="0" err="1"/>
              <a:t>apa</a:t>
            </a:r>
            <a:r>
              <a:rPr lang="en-US" sz="4200" dirty="0"/>
              <a:t> pun (</a:t>
            </a:r>
            <a:r>
              <a:rPr lang="en-US" sz="4200" i="1" dirty="0"/>
              <a:t>copy paste</a:t>
            </a:r>
            <a:r>
              <a:rPr lang="en-US" sz="4200" dirty="0" smtClean="0"/>
              <a:t>).</a:t>
            </a:r>
            <a:endParaRPr lang="en-US" sz="4200" dirty="0" smtClean="0"/>
          </a:p>
          <a:p>
            <a:pPr marL="514350" indent="-514350">
              <a:buAutoNum type="arabicPeriod"/>
            </a:pPr>
            <a:r>
              <a:rPr lang="en-US" sz="4200" dirty="0" err="1" smtClean="0"/>
              <a:t>Penghilangan</a:t>
            </a:r>
            <a:r>
              <a:rPr lang="en-US" sz="4200" dirty="0" smtClean="0"/>
              <a:t> </a:t>
            </a:r>
            <a:r>
              <a:rPr lang="en-US" sz="4200" dirty="0" err="1" smtClean="0"/>
              <a:t>sebagian</a:t>
            </a:r>
            <a:r>
              <a:rPr lang="en-US" sz="4200" dirty="0" smtClean="0"/>
              <a:t> yang </a:t>
            </a:r>
            <a:r>
              <a:rPr lang="en-US" sz="4200" dirty="0" err="1" smtClean="0"/>
              <a:t>dikutip</a:t>
            </a:r>
            <a:r>
              <a:rPr lang="en-US" sz="4200" dirty="0" smtClean="0"/>
              <a:t>: </a:t>
            </a:r>
            <a:endParaRPr lang="en-US" sz="4200" dirty="0" smtClean="0"/>
          </a:p>
          <a:p>
            <a:pPr marL="803275" indent="-803275">
              <a:buNone/>
            </a:pPr>
            <a:r>
              <a:rPr lang="en-US" sz="4200" dirty="0" smtClean="0"/>
              <a:t>       a. </a:t>
            </a:r>
            <a:r>
              <a:rPr lang="en-US" sz="4200" dirty="0" err="1" smtClean="0"/>
              <a:t>penghilangan</a:t>
            </a:r>
            <a:r>
              <a:rPr lang="en-US" sz="4200" dirty="0" smtClean="0"/>
              <a:t> </a:t>
            </a:r>
            <a:r>
              <a:rPr lang="en-US" sz="4200" dirty="0" err="1" smtClean="0"/>
              <a:t>sebagian</a:t>
            </a:r>
            <a:r>
              <a:rPr lang="en-US" sz="4200" dirty="0" smtClean="0"/>
              <a:t> </a:t>
            </a:r>
            <a:r>
              <a:rPr lang="en-US" sz="4200" dirty="0" err="1" smtClean="0"/>
              <a:t>dengan</a:t>
            </a:r>
            <a:r>
              <a:rPr lang="en-US" sz="4200" dirty="0" smtClean="0"/>
              <a:t> </a:t>
            </a:r>
            <a:r>
              <a:rPr lang="en-US" sz="4200" dirty="0" err="1" smtClean="0"/>
              <a:t>menggunakan</a:t>
            </a:r>
            <a:r>
              <a:rPr lang="en-US" sz="4200" dirty="0" smtClean="0"/>
              <a:t> </a:t>
            </a:r>
            <a:r>
              <a:rPr lang="en-US" sz="4200" dirty="0" err="1" smtClean="0"/>
              <a:t>tiga</a:t>
            </a:r>
            <a:r>
              <a:rPr lang="en-US" sz="4200" dirty="0" smtClean="0"/>
              <a:t> </a:t>
            </a:r>
            <a:r>
              <a:rPr lang="en-US" sz="4200" dirty="0" err="1" smtClean="0"/>
              <a:t>titik</a:t>
            </a:r>
            <a:r>
              <a:rPr lang="en-US" sz="4200" dirty="0" smtClean="0"/>
              <a:t> (…)</a:t>
            </a:r>
            <a:endParaRPr lang="en-US" sz="4200" dirty="0" smtClean="0"/>
          </a:p>
          <a:p>
            <a:pPr marL="914400" indent="-914400">
              <a:buNone/>
            </a:pPr>
            <a:r>
              <a:rPr lang="en-US" sz="4200" dirty="0" smtClean="0"/>
              <a:t>	</a:t>
            </a:r>
            <a:r>
              <a:rPr lang="en-US" sz="4200" i="1" dirty="0" err="1" smtClean="0"/>
              <a:t>Catatan</a:t>
            </a:r>
            <a:r>
              <a:rPr lang="en-US" sz="4200" i="1" dirty="0" smtClean="0"/>
              <a:t> </a:t>
            </a:r>
            <a:r>
              <a:rPr lang="en-US" sz="4200" i="1" dirty="0" err="1" smtClean="0"/>
              <a:t>tambahan</a:t>
            </a:r>
            <a:r>
              <a:rPr lang="en-US" sz="4200" i="1" dirty="0" smtClean="0"/>
              <a:t> </a:t>
            </a:r>
            <a:r>
              <a:rPr lang="en-US" sz="4200" i="1" dirty="0" err="1" smtClean="0"/>
              <a:t>adalah</a:t>
            </a:r>
            <a:r>
              <a:rPr lang="en-US" sz="4200" i="1" dirty="0" smtClean="0"/>
              <a:t> </a:t>
            </a:r>
            <a:r>
              <a:rPr lang="en-US" sz="4200" i="1" dirty="0" err="1" smtClean="0"/>
              <a:t>segala</a:t>
            </a:r>
            <a:r>
              <a:rPr lang="en-US" sz="4200" i="1" dirty="0" smtClean="0"/>
              <a:t> </a:t>
            </a:r>
            <a:r>
              <a:rPr lang="en-US" sz="4200" i="1" dirty="0" err="1" smtClean="0"/>
              <a:t>catatan</a:t>
            </a:r>
            <a:r>
              <a:rPr lang="en-US" sz="4200" i="1" dirty="0" smtClean="0"/>
              <a:t> </a:t>
            </a:r>
            <a:r>
              <a:rPr lang="en-US" sz="4200" i="1" dirty="0" err="1" smtClean="0"/>
              <a:t>mengenai</a:t>
            </a:r>
            <a:r>
              <a:rPr lang="en-US" sz="4200" i="1" dirty="0" smtClean="0"/>
              <a:t> </a:t>
            </a:r>
            <a:r>
              <a:rPr lang="en-US" sz="4200" i="1" dirty="0" err="1" smtClean="0"/>
              <a:t>sumber</a:t>
            </a:r>
            <a:r>
              <a:rPr lang="en-US" sz="4200" i="1" dirty="0" smtClean="0"/>
              <a:t> </a:t>
            </a:r>
            <a:r>
              <a:rPr lang="en-US" sz="4200" i="1" dirty="0" err="1" smtClean="0"/>
              <a:t>rujukan</a:t>
            </a:r>
            <a:r>
              <a:rPr lang="en-US" sz="4200" i="1" dirty="0" smtClean="0"/>
              <a:t> yang </a:t>
            </a:r>
            <a:r>
              <a:rPr lang="en-US" sz="4200" i="1" dirty="0" err="1" smtClean="0"/>
              <a:t>diambil</a:t>
            </a:r>
            <a:r>
              <a:rPr lang="en-US" sz="4200" i="1" dirty="0" smtClean="0"/>
              <a:t> </a:t>
            </a:r>
            <a:r>
              <a:rPr lang="en-US" sz="4200" i="1" dirty="0" err="1" smtClean="0"/>
              <a:t>dari</a:t>
            </a:r>
            <a:r>
              <a:rPr lang="en-US" sz="4200" i="1" dirty="0" smtClean="0"/>
              <a:t> </a:t>
            </a:r>
            <a:r>
              <a:rPr lang="en-US" sz="4200" i="1" dirty="0" err="1" smtClean="0"/>
              <a:t>sumber</a:t>
            </a:r>
            <a:r>
              <a:rPr lang="en-US" sz="4200" i="1" dirty="0" smtClean="0"/>
              <a:t> </a:t>
            </a:r>
            <a:r>
              <a:rPr lang="en-US" sz="4200" i="1" dirty="0" err="1" smtClean="0"/>
              <a:t>pustaka</a:t>
            </a:r>
            <a:r>
              <a:rPr lang="en-US" sz="4200" i="1" dirty="0" smtClean="0"/>
              <a:t> </a:t>
            </a:r>
            <a:r>
              <a:rPr lang="en-US" sz="4200" i="1" dirty="0" err="1" smtClean="0"/>
              <a:t>dan</a:t>
            </a:r>
            <a:r>
              <a:rPr lang="en-US" sz="4200" i="1" dirty="0" smtClean="0"/>
              <a:t> </a:t>
            </a:r>
            <a:r>
              <a:rPr lang="en-US" sz="4200" i="1" dirty="0" err="1" smtClean="0"/>
              <a:t>keterangan</a:t>
            </a:r>
            <a:r>
              <a:rPr lang="en-US" sz="4200" i="1" dirty="0" smtClean="0"/>
              <a:t> lain.  </a:t>
            </a:r>
            <a:r>
              <a:rPr lang="en-US" sz="4200" i="1" dirty="0" smtClean="0">
                <a:solidFill>
                  <a:srgbClr val="FF0000"/>
                </a:solidFill>
              </a:rPr>
              <a:t>…</a:t>
            </a:r>
            <a:r>
              <a:rPr lang="en-US" sz="4200" i="1" dirty="0" smtClean="0"/>
              <a:t> </a:t>
            </a:r>
            <a:r>
              <a:rPr lang="en-US" sz="4200" i="1" dirty="0" err="1" smtClean="0"/>
              <a:t>digunakan</a:t>
            </a:r>
            <a:r>
              <a:rPr lang="en-US" sz="4200" i="1" dirty="0" smtClean="0"/>
              <a:t> </a:t>
            </a:r>
            <a:r>
              <a:rPr lang="en-US" sz="4200" i="1" dirty="0" err="1" smtClean="0"/>
              <a:t>untuk</a:t>
            </a:r>
            <a:r>
              <a:rPr lang="en-US" sz="4200" i="1" dirty="0" smtClean="0"/>
              <a:t> </a:t>
            </a:r>
            <a:r>
              <a:rPr lang="en-US" sz="4200" i="1" dirty="0" err="1" smtClean="0"/>
              <a:t>menjelaskan</a:t>
            </a:r>
            <a:r>
              <a:rPr lang="en-US" sz="4200" i="1" dirty="0" smtClean="0"/>
              <a:t> </a:t>
            </a:r>
            <a:r>
              <a:rPr lang="en-US" sz="4200" i="1" dirty="0" err="1" smtClean="0"/>
              <a:t>atau</a:t>
            </a:r>
            <a:r>
              <a:rPr lang="en-US" sz="4200" i="1" dirty="0" smtClean="0"/>
              <a:t> </a:t>
            </a:r>
            <a:r>
              <a:rPr lang="en-US" sz="4200" i="1" dirty="0" err="1" smtClean="0"/>
              <a:t>memperkuat</a:t>
            </a:r>
            <a:r>
              <a:rPr lang="en-US" sz="4200" i="1" dirty="0" smtClean="0"/>
              <a:t> </a:t>
            </a:r>
            <a:r>
              <a:rPr lang="en-US" sz="4200" i="1" dirty="0" err="1" smtClean="0"/>
              <a:t>apa</a:t>
            </a:r>
            <a:r>
              <a:rPr lang="en-US" sz="4200" i="1" dirty="0" smtClean="0"/>
              <a:t>   yang </a:t>
            </a:r>
            <a:r>
              <a:rPr lang="en-US" sz="4200" i="1" dirty="0" err="1" smtClean="0"/>
              <a:t>dikemukakan</a:t>
            </a:r>
            <a:r>
              <a:rPr lang="en-US" sz="4200" i="1" dirty="0" smtClean="0"/>
              <a:t> </a:t>
            </a:r>
            <a:r>
              <a:rPr lang="en-US" sz="4200" i="1" dirty="0" err="1" smtClean="0"/>
              <a:t>dalam</a:t>
            </a:r>
            <a:r>
              <a:rPr lang="en-US" sz="4200" i="1" dirty="0" smtClean="0"/>
              <a:t> </a:t>
            </a:r>
            <a:r>
              <a:rPr lang="en-US" sz="4200" i="1" dirty="0" err="1" smtClean="0"/>
              <a:t>karangan</a:t>
            </a:r>
            <a:r>
              <a:rPr lang="en-US" sz="4200" i="1" dirty="0" smtClean="0"/>
              <a:t>.</a:t>
            </a:r>
            <a:endParaRPr lang="en-US" sz="4200" i="1" dirty="0" smtClean="0"/>
          </a:p>
          <a:p>
            <a:pPr marL="914400" indent="-914400">
              <a:buNone/>
            </a:pPr>
            <a:r>
              <a:rPr lang="en-US" sz="4200" i="1" dirty="0" smtClean="0"/>
              <a:t>         </a:t>
            </a:r>
            <a:r>
              <a:rPr lang="en-US" sz="4200" dirty="0" smtClean="0"/>
              <a:t>b</a:t>
            </a:r>
            <a:r>
              <a:rPr lang="en-US" sz="4200" i="1" dirty="0" smtClean="0"/>
              <a:t>. </a:t>
            </a:r>
            <a:r>
              <a:rPr lang="en-US" sz="4200" dirty="0" err="1" smtClean="0"/>
              <a:t>Penghilangan</a:t>
            </a:r>
            <a:r>
              <a:rPr lang="en-US" sz="4200" dirty="0" smtClean="0"/>
              <a:t> </a:t>
            </a:r>
            <a:r>
              <a:rPr lang="en-US" sz="4200" dirty="0" err="1" smtClean="0"/>
              <a:t>satu</a:t>
            </a:r>
            <a:r>
              <a:rPr lang="en-US" sz="4200" dirty="0" smtClean="0"/>
              <a:t> </a:t>
            </a:r>
            <a:r>
              <a:rPr lang="en-US" sz="4200" dirty="0" err="1" smtClean="0"/>
              <a:t>baris</a:t>
            </a:r>
            <a:r>
              <a:rPr lang="en-US" sz="4200" dirty="0" smtClean="0"/>
              <a:t> </a:t>
            </a:r>
            <a:r>
              <a:rPr lang="en-US" sz="4200" dirty="0" err="1" smtClean="0"/>
              <a:t>atau</a:t>
            </a:r>
            <a:r>
              <a:rPr lang="en-US" sz="4200" dirty="0" smtClean="0"/>
              <a:t> </a:t>
            </a:r>
            <a:r>
              <a:rPr lang="en-US" sz="4200" dirty="0" err="1" smtClean="0"/>
              <a:t>lebih</a:t>
            </a:r>
            <a:r>
              <a:rPr lang="en-US" sz="4200" dirty="0" smtClean="0"/>
              <a:t> </a:t>
            </a:r>
            <a:r>
              <a:rPr lang="en-US" sz="4200" dirty="0" err="1" smtClean="0"/>
              <a:t>dengan</a:t>
            </a:r>
            <a:r>
              <a:rPr lang="en-US" sz="4200" dirty="0" smtClean="0"/>
              <a:t> </a:t>
            </a:r>
            <a:r>
              <a:rPr lang="en-US" sz="4200" dirty="0" err="1" smtClean="0"/>
              <a:t>menggnakan</a:t>
            </a:r>
            <a:r>
              <a:rPr lang="en-US" sz="4200" dirty="0" smtClean="0"/>
              <a:t> </a:t>
            </a:r>
            <a:r>
              <a:rPr lang="en-US" sz="4200" dirty="0" err="1" smtClean="0"/>
              <a:t>tanda</a:t>
            </a:r>
            <a:r>
              <a:rPr lang="en-US" sz="4200" dirty="0" smtClean="0"/>
              <a:t> </a:t>
            </a:r>
            <a:r>
              <a:rPr lang="en-US" sz="4200" dirty="0" err="1" smtClean="0"/>
              <a:t>titik</a:t>
            </a:r>
            <a:r>
              <a:rPr lang="en-US" sz="4200" dirty="0" smtClean="0"/>
              <a:t> </a:t>
            </a:r>
            <a:r>
              <a:rPr lang="en-US" sz="4200" dirty="0" err="1" smtClean="0"/>
              <a:t>sepanjang</a:t>
            </a:r>
            <a:r>
              <a:rPr lang="en-US" sz="4200" dirty="0" smtClean="0"/>
              <a:t> </a:t>
            </a:r>
            <a:r>
              <a:rPr lang="en-US" sz="4200" dirty="0" err="1" smtClean="0"/>
              <a:t>satu</a:t>
            </a:r>
            <a:r>
              <a:rPr lang="en-US" sz="4200" dirty="0" smtClean="0"/>
              <a:t> </a:t>
            </a:r>
            <a:r>
              <a:rPr lang="en-US" sz="4200" dirty="0" err="1" smtClean="0"/>
              <a:t>barus</a:t>
            </a:r>
            <a:r>
              <a:rPr lang="en-US" sz="4200" dirty="0" smtClean="0"/>
              <a:t>:</a:t>
            </a:r>
            <a:endParaRPr lang="en-US" sz="4200" dirty="0" smtClean="0"/>
          </a:p>
          <a:p>
            <a:pPr marL="914400" indent="457200">
              <a:buNone/>
            </a:pPr>
            <a:r>
              <a:rPr lang="en-US" sz="4200" i="1" dirty="0" err="1"/>
              <a:t>Catatan</a:t>
            </a:r>
            <a:r>
              <a:rPr lang="en-US" sz="4200" i="1" dirty="0"/>
              <a:t> </a:t>
            </a:r>
            <a:r>
              <a:rPr lang="en-US" sz="4200" i="1" dirty="0" err="1"/>
              <a:t>tambahan</a:t>
            </a:r>
            <a:r>
              <a:rPr lang="en-US" sz="4200" i="1" dirty="0"/>
              <a:t> </a:t>
            </a:r>
            <a:r>
              <a:rPr lang="en-US" sz="4200" i="1" dirty="0" err="1"/>
              <a:t>adalah</a:t>
            </a:r>
            <a:r>
              <a:rPr lang="en-US" sz="4200" i="1" dirty="0"/>
              <a:t> </a:t>
            </a:r>
            <a:r>
              <a:rPr lang="en-US" sz="4200" i="1" dirty="0" err="1"/>
              <a:t>segala</a:t>
            </a:r>
            <a:r>
              <a:rPr lang="en-US" sz="4200" i="1" dirty="0"/>
              <a:t> </a:t>
            </a:r>
            <a:r>
              <a:rPr lang="en-US" sz="4200" i="1" dirty="0" err="1"/>
              <a:t>catatan</a:t>
            </a:r>
            <a:r>
              <a:rPr lang="en-US" sz="4200" i="1" dirty="0"/>
              <a:t> </a:t>
            </a:r>
            <a:r>
              <a:rPr lang="en-US" sz="4200" i="1" dirty="0" err="1"/>
              <a:t>mengenai</a:t>
            </a:r>
            <a:r>
              <a:rPr lang="en-US" sz="4200" i="1" dirty="0"/>
              <a:t> </a:t>
            </a:r>
            <a:r>
              <a:rPr lang="en-US" sz="4200" i="1" dirty="0" err="1"/>
              <a:t>sumber</a:t>
            </a:r>
            <a:r>
              <a:rPr lang="en-US" sz="4200" i="1" dirty="0"/>
              <a:t> </a:t>
            </a:r>
            <a:r>
              <a:rPr lang="en-US" sz="4200" i="1" dirty="0" err="1"/>
              <a:t>rujukan</a:t>
            </a:r>
            <a:r>
              <a:rPr lang="en-US" sz="4200" i="1" dirty="0"/>
              <a:t> yang </a:t>
            </a:r>
            <a:r>
              <a:rPr lang="en-US" sz="4200" i="1" dirty="0" err="1"/>
              <a:t>diambil</a:t>
            </a:r>
            <a:r>
              <a:rPr lang="en-US" sz="4200" i="1" dirty="0"/>
              <a:t> </a:t>
            </a:r>
            <a:r>
              <a:rPr lang="en-US" sz="4200" i="1" dirty="0" err="1"/>
              <a:t>dari</a:t>
            </a:r>
            <a:r>
              <a:rPr lang="en-US" sz="4200" i="1" dirty="0"/>
              <a:t> </a:t>
            </a:r>
            <a:r>
              <a:rPr lang="en-US" sz="4200" i="1" dirty="0" err="1"/>
              <a:t>sumber</a:t>
            </a:r>
            <a:r>
              <a:rPr lang="en-US" sz="4200" i="1" dirty="0"/>
              <a:t> </a:t>
            </a:r>
            <a:r>
              <a:rPr lang="en-US" sz="4200" i="1" dirty="0" err="1"/>
              <a:t>pustaka</a:t>
            </a:r>
            <a:r>
              <a:rPr lang="en-US" sz="4200" i="1" dirty="0"/>
              <a:t> </a:t>
            </a:r>
            <a:r>
              <a:rPr lang="en-US" sz="4200" i="1" dirty="0" err="1"/>
              <a:t>dan</a:t>
            </a:r>
            <a:r>
              <a:rPr lang="en-US" sz="4200" i="1" dirty="0"/>
              <a:t> </a:t>
            </a:r>
            <a:r>
              <a:rPr lang="en-US" sz="4200" i="1" dirty="0" err="1"/>
              <a:t>keterangan</a:t>
            </a:r>
            <a:r>
              <a:rPr lang="en-US" sz="4200" i="1" dirty="0"/>
              <a:t> lain.  </a:t>
            </a:r>
            <a:r>
              <a:rPr lang="en-US" sz="4200" i="1" dirty="0">
                <a:solidFill>
                  <a:srgbClr val="FF0000"/>
                </a:solidFill>
              </a:rPr>
              <a:t>…</a:t>
            </a:r>
            <a:r>
              <a:rPr lang="en-US" sz="4200" i="1" dirty="0"/>
              <a:t> </a:t>
            </a:r>
            <a:r>
              <a:rPr lang="en-US" sz="4200" i="1" dirty="0" err="1"/>
              <a:t>digunakan</a:t>
            </a:r>
            <a:r>
              <a:rPr lang="en-US" sz="4200" i="1" dirty="0"/>
              <a:t> </a:t>
            </a:r>
            <a:r>
              <a:rPr lang="en-US" sz="4200" i="1" dirty="0" err="1"/>
              <a:t>untuk</a:t>
            </a:r>
            <a:r>
              <a:rPr lang="en-US" sz="4200" i="1" dirty="0"/>
              <a:t> </a:t>
            </a:r>
            <a:r>
              <a:rPr lang="en-US" sz="4200" i="1" dirty="0" err="1"/>
              <a:t>menjelaskan</a:t>
            </a:r>
            <a:r>
              <a:rPr lang="en-US" sz="4200" i="1" dirty="0"/>
              <a:t> </a:t>
            </a:r>
            <a:r>
              <a:rPr lang="en-US" sz="4200" i="1" dirty="0" err="1"/>
              <a:t>atau</a:t>
            </a:r>
            <a:r>
              <a:rPr lang="en-US" sz="4200" i="1" dirty="0"/>
              <a:t> </a:t>
            </a:r>
            <a:r>
              <a:rPr lang="en-US" sz="4200" i="1" dirty="0" err="1"/>
              <a:t>memperkuat</a:t>
            </a:r>
            <a:r>
              <a:rPr lang="en-US" sz="4200" i="1" dirty="0"/>
              <a:t> </a:t>
            </a:r>
            <a:r>
              <a:rPr lang="en-US" sz="4200" i="1" dirty="0" err="1"/>
              <a:t>apa</a:t>
            </a:r>
            <a:r>
              <a:rPr lang="en-US" sz="4200" i="1" dirty="0"/>
              <a:t>  </a:t>
            </a:r>
            <a:r>
              <a:rPr lang="en-US" sz="4200" i="1" dirty="0" err="1"/>
              <a:t>apa</a:t>
            </a:r>
            <a:r>
              <a:rPr lang="en-US" sz="4200" i="1" dirty="0"/>
              <a:t> yang </a:t>
            </a:r>
            <a:r>
              <a:rPr lang="en-US" sz="4200" i="1" dirty="0" err="1"/>
              <a:t>dikemukakan</a:t>
            </a:r>
            <a:r>
              <a:rPr lang="en-US" sz="4200" i="1" dirty="0"/>
              <a:t> </a:t>
            </a:r>
            <a:r>
              <a:rPr lang="en-US" sz="4200" i="1" dirty="0" err="1"/>
              <a:t>dalam</a:t>
            </a:r>
            <a:r>
              <a:rPr lang="en-US" sz="4200" i="1" dirty="0"/>
              <a:t> </a:t>
            </a:r>
            <a:r>
              <a:rPr lang="en-US" sz="4200" i="1" dirty="0" err="1"/>
              <a:t>karangan</a:t>
            </a:r>
            <a:r>
              <a:rPr lang="en-US" sz="4200" i="1" dirty="0" smtClean="0"/>
              <a:t>. </a:t>
            </a:r>
            <a:endParaRPr lang="en-US" sz="4200" i="1" dirty="0" smtClean="0"/>
          </a:p>
          <a:p>
            <a:pPr marL="914400" indent="393700">
              <a:buNone/>
            </a:pPr>
            <a:r>
              <a:rPr lang="en-US" sz="4200" i="1" dirty="0" smtClean="0"/>
              <a:t>……………………………………………………………………………………………  </a:t>
            </a:r>
            <a:endParaRPr lang="en-US" sz="4200" i="1" dirty="0" smtClean="0"/>
          </a:p>
          <a:p>
            <a:pPr marL="914400" indent="393700">
              <a:buNone/>
            </a:pPr>
            <a:r>
              <a:rPr lang="en-US" sz="4200" i="1" dirty="0" err="1" smtClean="0"/>
              <a:t>Bila</a:t>
            </a:r>
            <a:r>
              <a:rPr lang="en-US" sz="4200" i="1" dirty="0" smtClean="0"/>
              <a:t> data </a:t>
            </a:r>
            <a:r>
              <a:rPr lang="en-US" sz="4200" i="1" dirty="0" err="1" smtClean="0"/>
              <a:t>sumberakan</a:t>
            </a:r>
            <a:r>
              <a:rPr lang="en-US" sz="4200" i="1" dirty="0" smtClean="0"/>
              <a:t> </a:t>
            </a:r>
            <a:r>
              <a:rPr lang="en-US" sz="4200" i="1" dirty="0" err="1" smtClean="0"/>
              <a:t>ditempatkan</a:t>
            </a:r>
            <a:r>
              <a:rPr lang="en-US" sz="4200" i="1" dirty="0" smtClean="0"/>
              <a:t> di kaki </a:t>
            </a:r>
            <a:r>
              <a:rPr lang="en-US" sz="4200" i="1" dirty="0" err="1" smtClean="0"/>
              <a:t>halaman</a:t>
            </a:r>
            <a:r>
              <a:rPr lang="en-US" sz="4200" i="1" dirty="0" smtClean="0"/>
              <a:t>, </a:t>
            </a:r>
            <a:r>
              <a:rPr lang="en-US" sz="4200" i="1" dirty="0" err="1" smtClean="0"/>
              <a:t>kutipan</a:t>
            </a:r>
            <a:r>
              <a:rPr lang="en-US" sz="4200" i="1" dirty="0" smtClean="0"/>
              <a:t> </a:t>
            </a:r>
            <a:r>
              <a:rPr lang="en-US" sz="4200" i="1" dirty="0" err="1" smtClean="0"/>
              <a:t>haus</a:t>
            </a:r>
            <a:r>
              <a:rPr lang="en-US" sz="4200" i="1" dirty="0" smtClean="0"/>
              <a:t> </a:t>
            </a:r>
            <a:r>
              <a:rPr lang="en-US" sz="4200" i="1" dirty="0" err="1" smtClean="0"/>
              <a:t>diberi</a:t>
            </a:r>
            <a:r>
              <a:rPr lang="en-US" sz="4200" i="1" dirty="0" smtClean="0"/>
              <a:t> </a:t>
            </a:r>
            <a:r>
              <a:rPr lang="en-US" sz="4200" i="1" dirty="0" err="1" smtClean="0"/>
              <a:t>nomor</a:t>
            </a:r>
            <a:r>
              <a:rPr lang="en-US" sz="4200" i="1" dirty="0" smtClean="0"/>
              <a:t>  </a:t>
            </a:r>
            <a:r>
              <a:rPr lang="en-US" sz="4200" i="1" dirty="0" err="1" smtClean="0"/>
              <a:t>berurutan</a:t>
            </a:r>
            <a:r>
              <a:rPr lang="en-US" sz="4200" i="1" dirty="0" smtClean="0"/>
              <a:t> , </a:t>
            </a:r>
            <a:r>
              <a:rPr lang="en-US" sz="4200" i="1" dirty="0" err="1" smtClean="0"/>
              <a:t>nomor</a:t>
            </a:r>
            <a:r>
              <a:rPr lang="en-US" sz="4200" i="1" dirty="0" smtClean="0"/>
              <a:t> </a:t>
            </a:r>
            <a:r>
              <a:rPr lang="en-US" sz="4200" i="1" dirty="0" err="1" smtClean="0"/>
              <a:t>tersebut</a:t>
            </a:r>
            <a:r>
              <a:rPr lang="en-US" sz="4200" i="1" dirty="0" smtClean="0"/>
              <a:t> </a:t>
            </a:r>
            <a:r>
              <a:rPr lang="en-US" sz="4200" i="1" dirty="0" err="1" smtClean="0"/>
              <a:t>diletakkan</a:t>
            </a:r>
            <a:r>
              <a:rPr lang="en-US" sz="4200" i="1" dirty="0" smtClean="0"/>
              <a:t> di </a:t>
            </a:r>
            <a:r>
              <a:rPr lang="en-US" sz="4200" i="1" dirty="0" err="1" smtClean="0"/>
              <a:t>belakang</a:t>
            </a:r>
            <a:r>
              <a:rPr lang="en-US" sz="4200" i="1" dirty="0" smtClean="0"/>
              <a:t> </a:t>
            </a:r>
            <a:r>
              <a:rPr lang="en-US" sz="4200" i="1" dirty="0" err="1" smtClean="0"/>
              <a:t>kutipan</a:t>
            </a:r>
            <a:r>
              <a:rPr lang="en-US" sz="4200" i="1" dirty="0" smtClean="0"/>
              <a:t> </a:t>
            </a:r>
            <a:r>
              <a:rPr lang="en-US" sz="4200" i="1" dirty="0" err="1" smtClean="0"/>
              <a:t>dengan</a:t>
            </a:r>
            <a:r>
              <a:rPr lang="en-US" sz="4200" i="1" dirty="0" smtClean="0"/>
              <a:t> </a:t>
            </a:r>
            <a:r>
              <a:rPr lang="en-US" sz="4200" i="1" dirty="0" err="1" smtClean="0"/>
              <a:t>jarak</a:t>
            </a:r>
            <a:r>
              <a:rPr lang="en-US" sz="4200" i="1" dirty="0" smtClean="0"/>
              <a:t> ½ </a:t>
            </a:r>
            <a:r>
              <a:rPr lang="en-US" sz="4200" i="1" dirty="0" err="1" smtClean="0"/>
              <a:t>spasi</a:t>
            </a:r>
            <a:r>
              <a:rPr lang="en-US" sz="4200" i="1" dirty="0" smtClean="0"/>
              <a:t> </a:t>
            </a:r>
            <a:r>
              <a:rPr lang="en-US" sz="4200" i="1" dirty="0" err="1" smtClean="0"/>
              <a:t>ke</a:t>
            </a:r>
            <a:r>
              <a:rPr lang="en-US" sz="4200" i="1" dirty="0" smtClean="0"/>
              <a:t> </a:t>
            </a:r>
            <a:r>
              <a:rPr lang="en-US" sz="4200" i="1" dirty="0" err="1" smtClean="0"/>
              <a:t>atas</a:t>
            </a:r>
            <a:r>
              <a:rPr lang="en-US" sz="4200" i="1" dirty="0" smtClean="0"/>
              <a:t>.</a:t>
            </a:r>
            <a:endParaRPr lang="en-US" sz="4200" i="1" dirty="0" smtClean="0"/>
          </a:p>
          <a:p>
            <a:pPr marL="914400" indent="-914400">
              <a:buNone/>
            </a:pPr>
            <a:endParaRPr lang="en-US" sz="4200" i="1" dirty="0"/>
          </a:p>
          <a:p>
            <a:pPr marL="0" indent="0">
              <a:buNone/>
            </a:pPr>
            <a:r>
              <a:rPr lang="en-US" dirty="0"/>
              <a:t>	</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30225"/>
          </a:xfrm>
        </p:spPr>
        <p:txBody>
          <a:bodyPr>
            <a:normAutofit fontScale="90000"/>
          </a:bodyPr>
          <a:lstStyle/>
          <a:p>
            <a:r>
              <a:rPr lang="en-US" sz="3200" dirty="0" smtClean="0"/>
              <a:t>KUTIPAN TIDAK LANGSUNG DAN KUTIPAN LANGSUNG</a:t>
            </a:r>
            <a:endParaRPr lang="en-US" sz="3200" dirty="0"/>
          </a:p>
        </p:txBody>
      </p:sp>
      <p:sp>
        <p:nvSpPr>
          <p:cNvPr id="3" name="Content Placeholder 2"/>
          <p:cNvSpPr>
            <a:spLocks noGrp="1"/>
          </p:cNvSpPr>
          <p:nvPr>
            <p:ph idx="1"/>
          </p:nvPr>
        </p:nvSpPr>
        <p:spPr>
          <a:xfrm>
            <a:off x="457200" y="1073150"/>
            <a:ext cx="8229600" cy="5485765"/>
          </a:xfrm>
        </p:spPr>
        <p:txBody>
          <a:bodyPr>
            <a:normAutofit fontScale="60000"/>
          </a:bodyPr>
          <a:lstStyle/>
          <a:p>
            <a:pPr marL="0" indent="0">
              <a:buNone/>
            </a:pPr>
            <a:r>
              <a:rPr lang="en-US" sz="2000" b="1" dirty="0" err="1" smtClean="0"/>
              <a:t>Kutioan tidak langsung:</a:t>
            </a:r>
            <a:r>
              <a:rPr lang="en-US" sz="2000" dirty="0" err="1" smtClean="0"/>
              <a:t> Pengutipan</a:t>
            </a:r>
            <a:r>
              <a:rPr lang="en-US" sz="2000" dirty="0" smtClean="0"/>
              <a:t> ide </a:t>
            </a:r>
            <a:r>
              <a:rPr lang="en-US" sz="2000" dirty="0" err="1" smtClean="0"/>
              <a:t>atau</a:t>
            </a:r>
            <a:r>
              <a:rPr lang="en-US" sz="2000" dirty="0" smtClean="0"/>
              <a:t> </a:t>
            </a:r>
            <a:r>
              <a:rPr lang="en-US" sz="2000" dirty="0" err="1" smtClean="0"/>
              <a:t>gagasan</a:t>
            </a:r>
            <a:r>
              <a:rPr lang="en-US" sz="2000" dirty="0" smtClean="0"/>
              <a:t> orang lain </a:t>
            </a:r>
            <a:r>
              <a:rPr lang="en-US" sz="2000" dirty="0" err="1" smtClean="0"/>
              <a:t>dengan</a:t>
            </a:r>
            <a:r>
              <a:rPr lang="en-US" sz="2000" dirty="0" smtClean="0"/>
              <a:t> </a:t>
            </a:r>
            <a:r>
              <a:rPr lang="en-US" sz="2000" dirty="0" err="1" smtClean="0"/>
              <a:t>rumusan</a:t>
            </a:r>
            <a:r>
              <a:rPr lang="en-US" sz="2000" dirty="0" smtClean="0"/>
              <a:t> </a:t>
            </a:r>
            <a:r>
              <a:rPr lang="en-US" sz="2000" dirty="0" err="1" smtClean="0"/>
              <a:t>kalimat</a:t>
            </a:r>
            <a:r>
              <a:rPr lang="en-US" sz="2000" dirty="0" smtClean="0"/>
              <a:t> </a:t>
            </a:r>
            <a:r>
              <a:rPr lang="en-US" sz="2000" dirty="0" err="1" smtClean="0"/>
              <a:t>oleh</a:t>
            </a:r>
            <a:r>
              <a:rPr lang="en-US" sz="2000" dirty="0" smtClean="0"/>
              <a:t> </a:t>
            </a:r>
            <a:r>
              <a:rPr lang="en-US" sz="2000" dirty="0" err="1" smtClean="0"/>
              <a:t>pengutip</a:t>
            </a:r>
            <a:r>
              <a:rPr lang="en-US" sz="2000" dirty="0" smtClean="0"/>
              <a:t>. </a:t>
            </a:r>
            <a:r>
              <a:rPr lang="en-US" sz="2000" dirty="0" err="1" smtClean="0"/>
              <a:t>Pengutip</a:t>
            </a:r>
            <a:r>
              <a:rPr lang="en-US" sz="2000" dirty="0" smtClean="0"/>
              <a:t> </a:t>
            </a:r>
            <a:r>
              <a:rPr lang="en-US" sz="2000" dirty="0" err="1" smtClean="0"/>
              <a:t>merangkum</a:t>
            </a:r>
            <a:r>
              <a:rPr lang="en-US" sz="2000" dirty="0" smtClean="0"/>
              <a:t> </a:t>
            </a:r>
            <a:r>
              <a:rPr lang="en-US" sz="2000" dirty="0" err="1" smtClean="0"/>
              <a:t>gagasan</a:t>
            </a:r>
            <a:r>
              <a:rPr lang="en-US" sz="2000" dirty="0" smtClean="0"/>
              <a:t> </a:t>
            </a:r>
            <a:r>
              <a:rPr lang="en-US" sz="2000" dirty="0" err="1" smtClean="0"/>
              <a:t>dalam</a:t>
            </a:r>
            <a:r>
              <a:rPr lang="en-US" sz="2000" dirty="0" smtClean="0"/>
              <a:t>  </a:t>
            </a:r>
            <a:r>
              <a:rPr lang="en-US" sz="2000" dirty="0" err="1" smtClean="0"/>
              <a:t>teks</a:t>
            </a:r>
            <a:r>
              <a:rPr lang="en-US" sz="2000" dirty="0" smtClean="0"/>
              <a:t> </a:t>
            </a:r>
            <a:r>
              <a:rPr lang="en-US" sz="2000" dirty="0" err="1" smtClean="0"/>
              <a:t>sumber</a:t>
            </a:r>
            <a:r>
              <a:rPr lang="en-US" sz="2000" dirty="0" smtClean="0"/>
              <a:t> yang </a:t>
            </a:r>
            <a:r>
              <a:rPr lang="en-US" sz="2000" dirty="0" err="1" smtClean="0"/>
              <a:t>dikutipnya</a:t>
            </a:r>
            <a:r>
              <a:rPr lang="en-US" sz="2000" dirty="0" smtClean="0"/>
              <a:t>.</a:t>
            </a:r>
            <a:endParaRPr lang="en-US" sz="2000" dirty="0"/>
          </a:p>
          <a:p>
            <a:pPr marL="0" indent="0">
              <a:buNone/>
            </a:pPr>
            <a:r>
              <a:rPr lang="en-US" sz="2000" b="1" i="1" dirty="0"/>
              <a:t>Teks asli:</a:t>
            </a:r>
            <a:endParaRPr lang="en-US" sz="2000" b="1" i="1" dirty="0"/>
          </a:p>
          <a:p>
            <a:pPr marL="0" indent="0">
              <a:buNone/>
            </a:pPr>
            <a:r>
              <a:rPr lang="en-US" sz="2000" dirty="0"/>
              <a:t>Fungsi ruang tamu rumah ibarat wajah seseorang. Harus ditata dengan desain sebaik semanis mungkin untuk menyambut tamu yang datang. Pada dasarnya ruang tamu didesain untuk menghormati dan menjamu tamu istimewa yang berkunjung ke rumah. Ada empat fungsi ruang tamu yang perlu Anda ketahui untuk mengatur dan menata ruang tamu Anda. Utamanya bila Anda dan keluarga memiliki banyak kerabat, teman, dan rekan kerja yang sering datang berkunjung untuk menjalin kerjasama dan kekerabatan.</a:t>
            </a:r>
            <a:endParaRPr lang="en-US" sz="2000" dirty="0"/>
          </a:p>
          <a:p>
            <a:pPr marL="0" indent="0">
              <a:buNone/>
            </a:pPr>
            <a:r>
              <a:rPr lang="en-US" sz="2000" dirty="0"/>
              <a:t>Ruang tamu formal difungsikan untuk menerima kolega dan rekan kerja. Ruang tamu informal untuk kerabat jauh dan sahabat yang memiliki hubungan emosional dekat dengan keluarga Anda. Ruang tamu santai difungsikan untuk obrolan santai bersama sahabat atau tamu-tamu kecil keluarga besar. Ruang tamu beranda lebih difungsikan sebagai ruang tunggu atau menerima tamu-tamu asing yang belum dikenal dekat oleh anggota keluarga. Anda perlu mengetahui keempat fungsi ruang tamu berikut sebelum menata ruangan-ruangan Anda secara permanen.</a:t>
            </a:r>
            <a:endParaRPr lang="en-US" sz="2000" dirty="0"/>
          </a:p>
          <a:p>
            <a:pPr marL="0" indent="0">
              <a:buNone/>
            </a:pPr>
            <a:endParaRPr lang="en-US" sz="1200" dirty="0"/>
          </a:p>
          <a:p>
            <a:pPr marL="0" indent="0">
              <a:buNone/>
            </a:pPr>
            <a:r>
              <a:rPr lang="en-US" sz="1800" b="1" i="1" dirty="0"/>
              <a:t>Kutipan Tidak Langsung:</a:t>
            </a:r>
            <a:endParaRPr lang="en-US" sz="1800" b="1" i="1" dirty="0"/>
          </a:p>
          <a:p>
            <a:pPr marL="0" indent="0">
              <a:buNone/>
            </a:pPr>
            <a:r>
              <a:rPr lang="en-US" sz="2000" dirty="0"/>
              <a:t>Ruang tamu berfungsi untuk menyambut tamu yang datang sehingga desain ruang tamu mesti mencerminkan rasa hormat penerima tamu kepada tamu-tamunya.  Sebelum dilakukan penataan terhadap ruang tamu, perlu diketahui bahwa ada empat jenis ruang tamu, yaitu: formal, informal, santai, dan beranda.</a:t>
            </a:r>
            <a:r>
              <a:rPr lang="en-US" sz="2000" baseline="30000" dirty="0"/>
              <a:t>1</a:t>
            </a:r>
            <a:endParaRPr lang="en-US" sz="1400" baseline="30000" dirty="0"/>
          </a:p>
          <a:p>
            <a:pPr marL="0" indent="0">
              <a:buNone/>
            </a:pPr>
            <a:endParaRPr lang="en-US" sz="1400" baseline="30000" dirty="0"/>
          </a:p>
          <a:p>
            <a:pPr marL="0" indent="0">
              <a:buNone/>
            </a:pPr>
            <a:r>
              <a:rPr lang="en-US" sz="1800" b="1" i="1" dirty="0"/>
              <a:t>Kutipan Langsung</a:t>
            </a:r>
            <a:endParaRPr lang="en-US" sz="1800" b="1" i="1" dirty="0"/>
          </a:p>
          <a:p>
            <a:pPr marL="0" indent="0">
              <a:buNone/>
            </a:pPr>
            <a:r>
              <a:rPr lang="en-US" sz="1800" dirty="0">
                <a:sym typeface="+mn-ea"/>
              </a:rPr>
              <a:t>Ruang tamu formal difungsikan untuk menerima kolega dan rekan kerja. Ruang tamu informal untuk kerabat jauh dan sahabat yang memiliki hubungan emosional dekat dengan keluarga Anda. Ruang tamu santai difungsikan untuk obrolan santai bersama sahabat atau tamu-tamu kecil keluarga besar. Ruang tamu beranda lebih difungsikan sebagai ruang tunggu atau menerima tamu-tamu asing yang belum dikenal dekat oleh anggota keluarga. Anda perlu mengetahui keempat fungsi ruang tamu berikut sebelum menata ruangan-ruangan Anda secara permanen.</a:t>
            </a:r>
            <a:r>
              <a:rPr lang="en-US" sz="1800" baseline="30000" dirty="0">
                <a:sym typeface="+mn-ea"/>
              </a:rPr>
              <a:t>2</a:t>
            </a:r>
            <a:endParaRPr lang="en-US" sz="1800" b="1" i="1" dirty="0"/>
          </a:p>
          <a:p>
            <a:pPr marL="0" indent="0">
              <a:buNone/>
            </a:pPr>
            <a:endParaRPr lang="en-US" sz="1800" baseline="30000" dirty="0"/>
          </a:p>
          <a:p>
            <a:pPr marL="0" indent="0">
              <a:buNone/>
            </a:pPr>
            <a:endParaRPr lang="en-US" sz="1800" baseline="30000" dirty="0"/>
          </a:p>
          <a:p>
            <a:pPr marL="0" indent="0">
              <a:buNone/>
            </a:pPr>
            <a:r>
              <a:rPr lang="en-US" sz="1800" baseline="30000" dirty="0"/>
              <a:t>___________________________________________________________</a:t>
            </a:r>
            <a:endParaRPr lang="en-US" sz="1800" baseline="30000" dirty="0"/>
          </a:p>
          <a:p>
            <a:pPr marL="0" indent="0">
              <a:buNone/>
            </a:pPr>
            <a:endParaRPr lang="en-US" sz="1800" baseline="30000" dirty="0"/>
          </a:p>
          <a:p>
            <a:pPr marL="0" indent="0">
              <a:buNone/>
            </a:pPr>
            <a:r>
              <a:rPr lang="en-US" sz="1800" baseline="30000" dirty="0"/>
              <a:t>1   </a:t>
            </a:r>
            <a:r>
              <a:rPr lang="en-US" sz="2000" baseline="30000" dirty="0"/>
              <a:t>https://rumahlia.com/desain/ruang-tamu/fungsi-ruang-tamu, diunduh pada 5 Desember 2022</a:t>
            </a:r>
            <a:endParaRPr lang="en-US" sz="2000" baseline="30000" dirty="0"/>
          </a:p>
          <a:p>
            <a:pPr marL="0" indent="0">
              <a:buNone/>
            </a:pPr>
            <a:r>
              <a:rPr lang="en-US" sz="2000" baseline="30000" dirty="0"/>
              <a:t>2. Ibid</a:t>
            </a:r>
            <a:endParaRPr lang="en-US" sz="2000" baseline="30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dirty="0" smtClean="0"/>
              <a:t>CATATAN KAKI</a:t>
            </a:r>
            <a:endParaRPr lang="en-US" sz="2400"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buNone/>
            </a:pPr>
            <a:r>
              <a:rPr lang="en-US" sz="2400" dirty="0" smtClean="0"/>
              <a:t>A. </a:t>
            </a:r>
            <a:r>
              <a:rPr lang="en-US" sz="2400" dirty="0" err="1"/>
              <a:t>P</a:t>
            </a:r>
            <a:r>
              <a:rPr lang="en-US" sz="2400" dirty="0" err="1" smtClean="0"/>
              <a:t>engertian</a:t>
            </a:r>
            <a:r>
              <a:rPr lang="en-US" sz="2400" dirty="0" smtClean="0"/>
              <a:t>	</a:t>
            </a:r>
            <a:endParaRPr lang="en-US" sz="2400" dirty="0" smtClean="0"/>
          </a:p>
          <a:p>
            <a:pPr>
              <a:buNone/>
            </a:pPr>
            <a:r>
              <a:rPr lang="en-US" sz="2400" dirty="0" smtClean="0"/>
              <a:t>	</a:t>
            </a:r>
            <a:r>
              <a:rPr lang="en-US" sz="2400" dirty="0" err="1" smtClean="0"/>
              <a:t>Catatan</a:t>
            </a:r>
            <a:r>
              <a:rPr lang="en-US" sz="2400" dirty="0" smtClean="0"/>
              <a:t> kaki </a:t>
            </a:r>
            <a:r>
              <a:rPr lang="en-US" sz="2400" dirty="0" err="1" smtClean="0"/>
              <a:t>adalah</a:t>
            </a:r>
            <a:r>
              <a:rPr lang="en-US" sz="2400" dirty="0" smtClean="0"/>
              <a:t> </a:t>
            </a:r>
            <a:r>
              <a:rPr lang="en-US" sz="2400" dirty="0" err="1" smtClean="0"/>
              <a:t>keterangan-keterangan</a:t>
            </a:r>
            <a:r>
              <a:rPr lang="en-US" sz="2400" dirty="0" smtClean="0"/>
              <a:t> </a:t>
            </a:r>
            <a:r>
              <a:rPr lang="en-US" sz="2400" dirty="0" err="1" smtClean="0"/>
              <a:t>atas</a:t>
            </a:r>
            <a:r>
              <a:rPr lang="en-US" sz="2400" dirty="0" smtClean="0"/>
              <a:t> </a:t>
            </a:r>
            <a:r>
              <a:rPr lang="en-US" sz="2400" dirty="0" err="1" smtClean="0"/>
              <a:t>teks</a:t>
            </a:r>
            <a:r>
              <a:rPr lang="en-US" sz="2400" dirty="0" smtClean="0"/>
              <a:t>/</a:t>
            </a:r>
            <a:r>
              <a:rPr lang="en-US" sz="2400" dirty="0" err="1" smtClean="0"/>
              <a:t>naskah</a:t>
            </a:r>
            <a:r>
              <a:rPr lang="en-US" sz="2400" dirty="0" smtClean="0"/>
              <a:t>/</a:t>
            </a:r>
            <a:r>
              <a:rPr lang="en-US" sz="2400" dirty="0" err="1" smtClean="0"/>
              <a:t>tulisan</a:t>
            </a:r>
            <a:r>
              <a:rPr lang="en-US" sz="2400" dirty="0" smtClean="0"/>
              <a:t> yang </a:t>
            </a:r>
            <a:r>
              <a:rPr lang="en-US" sz="2400" dirty="0" err="1" smtClean="0"/>
              <a:t>ditempatkan</a:t>
            </a:r>
            <a:r>
              <a:rPr lang="en-US" sz="2400" dirty="0" smtClean="0"/>
              <a:t> </a:t>
            </a:r>
            <a:r>
              <a:rPr lang="en-US" sz="2400" dirty="0" err="1" smtClean="0"/>
              <a:t>pada</a:t>
            </a:r>
            <a:r>
              <a:rPr lang="en-US" sz="2400" dirty="0" smtClean="0"/>
              <a:t> kaki </a:t>
            </a:r>
            <a:r>
              <a:rPr lang="en-US" sz="2400" dirty="0" err="1" smtClean="0"/>
              <a:t>halaman</a:t>
            </a:r>
            <a:r>
              <a:rPr lang="en-US" sz="2400" dirty="0" smtClean="0"/>
              <a:t> </a:t>
            </a:r>
            <a:r>
              <a:rPr lang="en-US" sz="2400" dirty="0" err="1" smtClean="0"/>
              <a:t>tulisan</a:t>
            </a:r>
            <a:r>
              <a:rPr lang="en-US" sz="2400" dirty="0" smtClean="0"/>
              <a:t> yang </a:t>
            </a:r>
            <a:r>
              <a:rPr lang="en-US" sz="2400" dirty="0" err="1" smtClean="0"/>
              <a:t>bersangkutan</a:t>
            </a:r>
            <a:r>
              <a:rPr lang="en-US" sz="2400" dirty="0" smtClean="0"/>
              <a:t> (</a:t>
            </a:r>
            <a:r>
              <a:rPr lang="en-US" sz="2400" dirty="0" err="1" smtClean="0"/>
              <a:t>Keraf</a:t>
            </a:r>
            <a:r>
              <a:rPr lang="en-US" sz="2400" dirty="0" smtClean="0"/>
              <a:t>, 2004: 218)</a:t>
            </a:r>
            <a:endParaRPr lang="en-US" sz="2400" dirty="0" smtClean="0"/>
          </a:p>
          <a:p>
            <a:pPr>
              <a:buNone/>
            </a:pPr>
            <a:r>
              <a:rPr lang="en-US" sz="2400" dirty="0" smtClean="0"/>
              <a:t>B. </a:t>
            </a:r>
            <a:r>
              <a:rPr lang="en-US" sz="2400" dirty="0" err="1" smtClean="0"/>
              <a:t>Jenis</a:t>
            </a:r>
            <a:r>
              <a:rPr lang="en-US" sz="2400" dirty="0" smtClean="0"/>
              <a:t> </a:t>
            </a:r>
            <a:r>
              <a:rPr lang="en-US" sz="2400" dirty="0" err="1" smtClean="0"/>
              <a:t>catatan</a:t>
            </a:r>
            <a:r>
              <a:rPr lang="en-US" sz="2400" dirty="0" smtClean="0"/>
              <a:t> kaki: </a:t>
            </a:r>
            <a:endParaRPr lang="en-US" sz="2400" dirty="0" smtClean="0"/>
          </a:p>
          <a:p>
            <a:pPr marL="514350" indent="-514350">
              <a:buAutoNum type="arabicPeriod"/>
            </a:pPr>
            <a:r>
              <a:rPr lang="en-US" sz="2400" dirty="0" err="1" smtClean="0"/>
              <a:t>Sumber</a:t>
            </a:r>
            <a:r>
              <a:rPr lang="en-US" sz="2400" dirty="0" smtClean="0"/>
              <a:t> </a:t>
            </a:r>
            <a:r>
              <a:rPr lang="en-US" sz="2400" dirty="0" err="1" smtClean="0"/>
              <a:t>Referensi</a:t>
            </a:r>
            <a:endParaRPr lang="en-US" sz="2400" dirty="0" smtClean="0"/>
          </a:p>
          <a:p>
            <a:pPr marL="514350" indent="-514350">
              <a:buAutoNum type="arabicPeriod"/>
            </a:pPr>
            <a:r>
              <a:rPr lang="en-US" sz="2400" dirty="0" err="1" smtClean="0"/>
              <a:t>Catatan</a:t>
            </a:r>
            <a:r>
              <a:rPr lang="en-US" sz="2400" dirty="0" smtClean="0"/>
              <a:t> </a:t>
            </a:r>
            <a:r>
              <a:rPr lang="en-US" sz="2400" dirty="0" err="1" smtClean="0"/>
              <a:t>Penjelas</a:t>
            </a:r>
            <a:endParaRPr lang="en-US" sz="2400" dirty="0" smtClean="0"/>
          </a:p>
          <a:p>
            <a:pPr marL="514350" indent="-514350">
              <a:buAutoNum type="arabicPeriod"/>
            </a:pPr>
            <a:r>
              <a:rPr lang="en-US" sz="2400" dirty="0" err="1" smtClean="0"/>
              <a:t>Gabungan</a:t>
            </a:r>
            <a:r>
              <a:rPr lang="en-US" sz="2400" dirty="0" smtClean="0"/>
              <a:t> </a:t>
            </a:r>
            <a:r>
              <a:rPr lang="en-US" sz="2400" dirty="0" err="1" smtClean="0"/>
              <a:t>Sumber</a:t>
            </a:r>
            <a:r>
              <a:rPr lang="en-US" sz="2400" dirty="0" smtClean="0"/>
              <a:t> </a:t>
            </a:r>
            <a:r>
              <a:rPr lang="en-US" sz="2400" dirty="0" err="1" smtClean="0"/>
              <a:t>Referensi</a:t>
            </a:r>
            <a:r>
              <a:rPr lang="en-US" sz="2400" dirty="0" smtClean="0"/>
              <a:t> &amp; </a:t>
            </a:r>
            <a:r>
              <a:rPr lang="en-US" sz="2400" dirty="0" err="1" smtClean="0"/>
              <a:t>Penjelas</a:t>
            </a:r>
            <a:endParaRPr lang="en-US" sz="2400" dirty="0" smtClean="0"/>
          </a:p>
          <a:p>
            <a:pPr marL="514350" indent="-514350">
              <a:buNone/>
            </a:pPr>
            <a:r>
              <a:rPr lang="en-US" sz="2400" dirty="0" smtClean="0"/>
              <a:t>C. </a:t>
            </a:r>
            <a:r>
              <a:rPr lang="en-US" sz="2400" dirty="0" err="1" smtClean="0"/>
              <a:t>Tujuan</a:t>
            </a:r>
            <a:r>
              <a:rPr lang="en-US" sz="2400" dirty="0" smtClean="0"/>
              <a:t>:</a:t>
            </a:r>
            <a:endParaRPr lang="en-US" sz="2400" dirty="0" smtClean="0"/>
          </a:p>
          <a:p>
            <a:pPr marL="514350" indent="-514350">
              <a:buAutoNum type="arabicPeriod"/>
            </a:pPr>
            <a:r>
              <a:rPr lang="en-US" sz="2400" dirty="0" err="1" smtClean="0"/>
              <a:t>menunjukkan</a:t>
            </a:r>
            <a:r>
              <a:rPr lang="en-US" sz="2400" dirty="0" smtClean="0"/>
              <a:t> </a:t>
            </a:r>
            <a:r>
              <a:rPr lang="en-US" sz="2400" dirty="0" err="1" smtClean="0"/>
              <a:t>tempat</a:t>
            </a:r>
            <a:r>
              <a:rPr lang="en-US" sz="2400" dirty="0" smtClean="0"/>
              <a:t>/</a:t>
            </a:r>
            <a:r>
              <a:rPr lang="en-US" sz="2400" dirty="0" err="1" smtClean="0"/>
              <a:t>sumber</a:t>
            </a:r>
            <a:r>
              <a:rPr lang="en-US" sz="2400" dirty="0" smtClean="0"/>
              <a:t> </a:t>
            </a:r>
            <a:r>
              <a:rPr lang="en-US" sz="2400" dirty="0" err="1" smtClean="0"/>
              <a:t>bahwa</a:t>
            </a:r>
            <a:r>
              <a:rPr lang="en-US" sz="2400" dirty="0" smtClean="0"/>
              <a:t> yang </a:t>
            </a:r>
            <a:r>
              <a:rPr lang="en-US" sz="2400" dirty="0" err="1" smtClean="0"/>
              <a:t>disebutkan</a:t>
            </a:r>
            <a:r>
              <a:rPr lang="en-US" sz="2400" dirty="0" smtClean="0"/>
              <a:t> </a:t>
            </a:r>
            <a:r>
              <a:rPr lang="en-US" sz="2400" dirty="0" err="1" smtClean="0"/>
              <a:t>pada</a:t>
            </a:r>
            <a:r>
              <a:rPr lang="en-US" sz="2400" dirty="0" smtClean="0"/>
              <a:t> </a:t>
            </a:r>
            <a:r>
              <a:rPr lang="en-US" sz="2400" dirty="0" err="1" smtClean="0"/>
              <a:t>tulisan</a:t>
            </a:r>
            <a:r>
              <a:rPr lang="en-US" sz="2400" dirty="0" smtClean="0"/>
              <a:t> </a:t>
            </a:r>
            <a:r>
              <a:rPr lang="en-US" sz="2400" dirty="0" err="1" smtClean="0"/>
              <a:t>telah</a:t>
            </a:r>
            <a:r>
              <a:rPr lang="en-US" sz="2400" dirty="0" smtClean="0"/>
              <a:t> </a:t>
            </a:r>
            <a:r>
              <a:rPr lang="en-US" sz="2400" dirty="0" err="1" smtClean="0"/>
              <a:t>dibuktikan</a:t>
            </a:r>
            <a:r>
              <a:rPr lang="en-US" sz="2400" dirty="0" smtClean="0"/>
              <a:t> </a:t>
            </a:r>
            <a:r>
              <a:rPr lang="en-US" sz="2400" dirty="0" err="1" smtClean="0"/>
              <a:t>orang</a:t>
            </a:r>
            <a:r>
              <a:rPr lang="en-US" sz="2400" dirty="0" smtClean="0"/>
              <a:t> lain. </a:t>
            </a:r>
            <a:endParaRPr lang="en-US" sz="2400" dirty="0" smtClean="0"/>
          </a:p>
          <a:p>
            <a:pPr marL="514350" indent="-514350">
              <a:buAutoNum type="arabicPeriod"/>
            </a:pPr>
            <a:r>
              <a:rPr lang="en-US" sz="2400" dirty="0" err="1"/>
              <a:t>m</a:t>
            </a:r>
            <a:r>
              <a:rPr lang="en-US" sz="2400" dirty="0" err="1" smtClean="0"/>
              <a:t>emberi</a:t>
            </a:r>
            <a:r>
              <a:rPr lang="en-US" sz="2400" dirty="0" smtClean="0"/>
              <a:t> </a:t>
            </a:r>
            <a:r>
              <a:rPr lang="en-US" sz="2400" dirty="0" err="1" smtClean="0"/>
              <a:t>apresiasi</a:t>
            </a:r>
            <a:r>
              <a:rPr lang="en-US" sz="2400" dirty="0" smtClean="0"/>
              <a:t>, rasa </a:t>
            </a:r>
            <a:r>
              <a:rPr lang="en-US" sz="2400" dirty="0" err="1" smtClean="0"/>
              <a:t>terima</a:t>
            </a:r>
            <a:r>
              <a:rPr lang="en-US" sz="2400" dirty="0" smtClean="0"/>
              <a:t> </a:t>
            </a:r>
            <a:r>
              <a:rPr lang="en-US" sz="2400" dirty="0" err="1" smtClean="0"/>
              <a:t>kasih</a:t>
            </a:r>
            <a:r>
              <a:rPr lang="en-US" sz="2400" dirty="0" smtClean="0"/>
              <a:t> </a:t>
            </a:r>
            <a:r>
              <a:rPr lang="en-US" sz="2400" dirty="0" err="1" smtClean="0"/>
              <a:t>pada</a:t>
            </a:r>
            <a:r>
              <a:rPr lang="en-US" sz="2400" dirty="0" smtClean="0"/>
              <a:t> </a:t>
            </a:r>
            <a:r>
              <a:rPr lang="en-US" sz="2400" dirty="0" err="1" smtClean="0"/>
              <a:t>orang</a:t>
            </a:r>
            <a:r>
              <a:rPr lang="en-US" sz="2400" dirty="0" smtClean="0"/>
              <a:t> yang </a:t>
            </a:r>
            <a:r>
              <a:rPr lang="en-US" sz="2400" dirty="0" err="1" smtClean="0"/>
              <a:t>telah</a:t>
            </a:r>
            <a:r>
              <a:rPr lang="en-US" sz="2400" dirty="0" smtClean="0"/>
              <a:t> </a:t>
            </a:r>
            <a:r>
              <a:rPr lang="en-US" sz="2400" dirty="0" err="1" smtClean="0"/>
              <a:t>dikutipnya</a:t>
            </a:r>
            <a:endParaRPr lang="en-US" sz="2400" dirty="0" smtClean="0"/>
          </a:p>
          <a:p>
            <a:pPr marL="514350" indent="-514350">
              <a:buAutoNum type="arabicPeriod"/>
            </a:pPr>
            <a:r>
              <a:rPr lang="en-US" sz="2400" dirty="0" smtClean="0"/>
              <a:t> </a:t>
            </a:r>
            <a:r>
              <a:rPr lang="en-US" sz="2400" dirty="0" err="1"/>
              <a:t>m</a:t>
            </a:r>
            <a:r>
              <a:rPr lang="en-US" sz="2400" dirty="0" err="1" smtClean="0"/>
              <a:t>enyampaikan</a:t>
            </a:r>
            <a:r>
              <a:rPr lang="en-US" sz="2400" dirty="0" smtClean="0"/>
              <a:t> </a:t>
            </a:r>
            <a:r>
              <a:rPr lang="en-US" sz="2400" dirty="0" err="1" smtClean="0"/>
              <a:t>keterangan</a:t>
            </a:r>
            <a:r>
              <a:rPr lang="en-US" sz="2400" dirty="0" smtClean="0"/>
              <a:t> </a:t>
            </a:r>
            <a:r>
              <a:rPr lang="en-US" sz="2400" dirty="0" err="1" smtClean="0"/>
              <a:t>tambahan</a:t>
            </a:r>
            <a:r>
              <a:rPr lang="en-US" sz="2400" dirty="0" smtClean="0"/>
              <a:t> : </a:t>
            </a:r>
            <a:r>
              <a:rPr lang="en-US" sz="2400" dirty="0" err="1" smtClean="0"/>
              <a:t>memperkuat</a:t>
            </a:r>
            <a:r>
              <a:rPr lang="en-US" sz="2400" dirty="0" smtClean="0"/>
              <a:t> </a:t>
            </a:r>
            <a:r>
              <a:rPr lang="en-US" sz="2400" dirty="0" err="1" smtClean="0"/>
              <a:t>uraian</a:t>
            </a:r>
            <a:r>
              <a:rPr lang="en-US" sz="2400" dirty="0" smtClean="0"/>
              <a:t> </a:t>
            </a:r>
            <a:r>
              <a:rPr lang="en-US" sz="2400" dirty="0" err="1" smtClean="0"/>
              <a:t>di</a:t>
            </a:r>
            <a:r>
              <a:rPr lang="en-US" sz="2400" dirty="0" smtClean="0"/>
              <a:t> </a:t>
            </a:r>
            <a:r>
              <a:rPr lang="en-US" sz="2400" dirty="0" err="1" smtClean="0"/>
              <a:t>luar</a:t>
            </a:r>
            <a:r>
              <a:rPr lang="en-US" sz="2400" dirty="0" smtClean="0"/>
              <a:t> </a:t>
            </a:r>
            <a:r>
              <a:rPr lang="en-US" sz="2400" dirty="0" err="1" smtClean="0"/>
              <a:t>persoalan</a:t>
            </a:r>
            <a:r>
              <a:rPr lang="en-US" sz="2400" dirty="0" smtClean="0"/>
              <a:t> </a:t>
            </a:r>
            <a:r>
              <a:rPr lang="en-US" sz="2400" dirty="0" err="1" smtClean="0"/>
              <a:t>dalam</a:t>
            </a:r>
            <a:r>
              <a:rPr lang="en-US" sz="2400" dirty="0" smtClean="0"/>
              <a:t> </a:t>
            </a:r>
            <a:r>
              <a:rPr lang="en-US" sz="2400" dirty="0" err="1" smtClean="0"/>
              <a:t>teks</a:t>
            </a:r>
            <a:r>
              <a:rPr lang="en-US" sz="2400" dirty="0" smtClean="0"/>
              <a:t>, </a:t>
            </a:r>
            <a:r>
              <a:rPr lang="en-US" sz="2400" dirty="0" err="1" smtClean="0"/>
              <a:t>biasanya</a:t>
            </a:r>
            <a:r>
              <a:rPr lang="en-US" sz="2400" dirty="0" smtClean="0"/>
              <a:t> </a:t>
            </a:r>
            <a:r>
              <a:rPr lang="en-US" sz="2400" dirty="0" err="1" smtClean="0"/>
              <a:t>berupa</a:t>
            </a:r>
            <a:r>
              <a:rPr lang="en-US" sz="2400" dirty="0" smtClean="0"/>
              <a:t>: </a:t>
            </a:r>
            <a:r>
              <a:rPr lang="en-US" sz="2400" dirty="0" err="1" smtClean="0"/>
              <a:t>inti</a:t>
            </a:r>
            <a:r>
              <a:rPr lang="en-US" sz="2400" dirty="0" smtClean="0"/>
              <a:t> </a:t>
            </a:r>
            <a:r>
              <a:rPr lang="en-US" sz="2400" dirty="0" err="1" smtClean="0"/>
              <a:t>cerita</a:t>
            </a:r>
            <a:r>
              <a:rPr lang="en-US" sz="2400" dirty="0" smtClean="0"/>
              <a:t>, </a:t>
            </a:r>
            <a:r>
              <a:rPr lang="en-US" sz="2400" dirty="0" err="1" smtClean="0"/>
              <a:t>informasi</a:t>
            </a:r>
            <a:r>
              <a:rPr lang="en-US" sz="2400" dirty="0" smtClean="0"/>
              <a:t> </a:t>
            </a:r>
            <a:r>
              <a:rPr lang="en-US" sz="2400" dirty="0" err="1" smtClean="0"/>
              <a:t>tambahan</a:t>
            </a:r>
            <a:r>
              <a:rPr lang="en-US" sz="2400" dirty="0" smtClean="0"/>
              <a:t>, </a:t>
            </a:r>
            <a:r>
              <a:rPr lang="en-US" sz="2400" dirty="0" err="1" smtClean="0"/>
              <a:t>pandangan</a:t>
            </a:r>
            <a:r>
              <a:rPr lang="en-US" sz="2400" dirty="0" smtClean="0"/>
              <a:t> lain, </a:t>
            </a:r>
            <a:r>
              <a:rPr lang="en-US" sz="2400" dirty="0" err="1" smtClean="0"/>
              <a:t>komentar</a:t>
            </a:r>
            <a:r>
              <a:rPr lang="en-US" sz="2400" dirty="0" smtClean="0"/>
              <a:t>, </a:t>
            </a:r>
            <a:r>
              <a:rPr lang="en-US" sz="2400" dirty="0" err="1" smtClean="0"/>
              <a:t>penjelasan</a:t>
            </a:r>
            <a:r>
              <a:rPr lang="en-US" sz="2400" dirty="0" smtClean="0"/>
              <a:t> </a:t>
            </a:r>
            <a:r>
              <a:rPr lang="en-US" sz="2400" dirty="0" err="1" smtClean="0"/>
              <a:t>tidak</a:t>
            </a:r>
            <a:r>
              <a:rPr lang="en-US" sz="2400" dirty="0" smtClean="0"/>
              <a:t> </a:t>
            </a:r>
            <a:r>
              <a:rPr lang="en-US" sz="2400" dirty="0" err="1" smtClean="0"/>
              <a:t>penting</a:t>
            </a:r>
            <a:r>
              <a:rPr lang="en-US" sz="2400" dirty="0" smtClean="0"/>
              <a:t>, </a:t>
            </a:r>
            <a:r>
              <a:rPr lang="en-US" sz="2400" dirty="0" err="1" smtClean="0"/>
              <a:t>dan</a:t>
            </a:r>
            <a:r>
              <a:rPr lang="en-US" sz="2400" dirty="0" smtClean="0"/>
              <a:t> </a:t>
            </a:r>
            <a:r>
              <a:rPr lang="en-US" sz="2400" dirty="0" err="1" smtClean="0"/>
              <a:t>sebagainya</a:t>
            </a:r>
            <a:r>
              <a:rPr lang="en-US" sz="2400" dirty="0" smtClean="0"/>
              <a:t>. </a:t>
            </a:r>
            <a:endParaRPr lang="en-US" sz="2400" dirty="0" smtClean="0"/>
          </a:p>
          <a:p>
            <a:pPr marL="514350" indent="-514350">
              <a:buAutoNum type="arabicPeriod"/>
            </a:pPr>
            <a:r>
              <a:rPr lang="en-US" sz="2400" dirty="0" err="1"/>
              <a:t>m</a:t>
            </a:r>
            <a:r>
              <a:rPr lang="en-US" sz="2400" dirty="0" err="1" smtClean="0"/>
              <a:t>erujuk</a:t>
            </a:r>
            <a:r>
              <a:rPr lang="en-US" sz="2400" dirty="0" smtClean="0"/>
              <a:t> </a:t>
            </a:r>
            <a:r>
              <a:rPr lang="en-US" sz="2400" dirty="0" err="1" smtClean="0"/>
              <a:t>bagian</a:t>
            </a:r>
            <a:r>
              <a:rPr lang="en-US" sz="2400" dirty="0" smtClean="0"/>
              <a:t> lain </a:t>
            </a:r>
            <a:r>
              <a:rPr lang="en-US" sz="2400" dirty="0" err="1" smtClean="0"/>
              <a:t>dalam</a:t>
            </a:r>
            <a:r>
              <a:rPr lang="en-US" sz="2400" dirty="0" smtClean="0"/>
              <a:t> </a:t>
            </a:r>
            <a:r>
              <a:rPr lang="en-US" sz="2400" dirty="0" err="1" smtClean="0"/>
              <a:t>tulisan</a:t>
            </a:r>
            <a:r>
              <a:rPr lang="en-US" sz="2400" dirty="0" smtClean="0"/>
              <a:t> : </a:t>
            </a:r>
            <a:r>
              <a:rPr lang="en-US" sz="2400" dirty="0" err="1" smtClean="0"/>
              <a:t>referensi</a:t>
            </a:r>
            <a:r>
              <a:rPr lang="en-US" sz="2400" dirty="0" smtClean="0"/>
              <a:t> </a:t>
            </a:r>
            <a:r>
              <a:rPr lang="en-US" sz="2400" dirty="0" err="1" smtClean="0"/>
              <a:t>melihat</a:t>
            </a:r>
            <a:r>
              <a:rPr lang="en-US" sz="2400" dirty="0" smtClean="0"/>
              <a:t> </a:t>
            </a:r>
            <a:r>
              <a:rPr lang="en-US" sz="2400" dirty="0" err="1" smtClean="0"/>
              <a:t>bagian</a:t>
            </a:r>
            <a:r>
              <a:rPr lang="en-US" sz="2400" dirty="0" smtClean="0"/>
              <a:t> lain </a:t>
            </a:r>
            <a:r>
              <a:rPr lang="en-US" sz="2400" dirty="0" err="1" smtClean="0"/>
              <a:t>dalam</a:t>
            </a:r>
            <a:r>
              <a:rPr lang="en-US" sz="2400" dirty="0" smtClean="0"/>
              <a:t> </a:t>
            </a:r>
            <a:r>
              <a:rPr lang="en-US" sz="2400" dirty="0" err="1" smtClean="0"/>
              <a:t>tulisannya</a:t>
            </a:r>
            <a:r>
              <a:rPr lang="en-US" sz="2400" dirty="0" smtClean="0"/>
              <a:t>, </a:t>
            </a:r>
            <a:r>
              <a:rPr lang="en-US" sz="2400" dirty="0" err="1" smtClean="0"/>
              <a:t>biasanya</a:t>
            </a:r>
            <a:r>
              <a:rPr lang="en-US" sz="2400" dirty="0" smtClean="0"/>
              <a:t> </a:t>
            </a:r>
            <a:r>
              <a:rPr lang="en-US" sz="2400" dirty="0" err="1" smtClean="0"/>
              <a:t>dengan</a:t>
            </a:r>
            <a:r>
              <a:rPr lang="en-US" sz="2400" dirty="0" smtClean="0"/>
              <a:t> </a:t>
            </a:r>
            <a:r>
              <a:rPr lang="en-US" sz="2400" dirty="0" err="1" smtClean="0"/>
              <a:t>singkatan-singkatan</a:t>
            </a:r>
            <a:r>
              <a:rPr lang="en-US" sz="2400" dirty="0" smtClean="0"/>
              <a:t> </a:t>
            </a:r>
            <a:r>
              <a:rPr lang="en-US" sz="2400" dirty="0" err="1" smtClean="0"/>
              <a:t>tertentu</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PRINSIP CATATAN KAKI</a:t>
            </a:r>
            <a:endParaRPr lang="en-US" sz="3200" dirty="0"/>
          </a:p>
        </p:txBody>
      </p:sp>
      <p:sp>
        <p:nvSpPr>
          <p:cNvPr id="3" name="Content Placeholder 2"/>
          <p:cNvSpPr>
            <a:spLocks noGrp="1"/>
          </p:cNvSpPr>
          <p:nvPr>
            <p:ph idx="1"/>
          </p:nvPr>
        </p:nvSpPr>
        <p:spPr>
          <a:xfrm>
            <a:off x="457200" y="1219200"/>
            <a:ext cx="8229600" cy="4906963"/>
          </a:xfrm>
        </p:spPr>
        <p:txBody>
          <a:bodyPr/>
          <a:lstStyle/>
          <a:p>
            <a:pPr marL="514350" indent="-514350">
              <a:buAutoNum type="arabicPeriod"/>
            </a:pPr>
            <a:r>
              <a:rPr lang="en-US" dirty="0" err="1" smtClean="0"/>
              <a:t>Penggunaan</a:t>
            </a:r>
            <a:r>
              <a:rPr lang="en-US" dirty="0" smtClean="0"/>
              <a:t> </a:t>
            </a:r>
            <a:r>
              <a:rPr lang="en-US" dirty="0" err="1" smtClean="0"/>
              <a:t>nomor</a:t>
            </a:r>
            <a:r>
              <a:rPr lang="en-US" dirty="0" smtClean="0"/>
              <a:t> </a:t>
            </a:r>
            <a:r>
              <a:rPr lang="en-US" dirty="0" err="1" smtClean="0"/>
              <a:t>urut</a:t>
            </a:r>
            <a:r>
              <a:rPr lang="en-US" dirty="0" smtClean="0"/>
              <a:t> </a:t>
            </a:r>
            <a:r>
              <a:rPr lang="en-US" dirty="0" err="1" smtClean="0"/>
              <a:t>penunjukan</a:t>
            </a:r>
            <a:r>
              <a:rPr lang="en-US" dirty="0" smtClean="0"/>
              <a:t> yang </a:t>
            </a:r>
            <a:r>
              <a:rPr lang="en-US" dirty="0" err="1" smtClean="0"/>
              <a:t>sama</a:t>
            </a:r>
            <a:r>
              <a:rPr lang="en-US" dirty="0" smtClean="0"/>
              <a:t>, </a:t>
            </a:r>
            <a:r>
              <a:rPr lang="en-US" dirty="0" err="1" smtClean="0"/>
              <a:t>baik</a:t>
            </a:r>
            <a:r>
              <a:rPr lang="en-US" dirty="0" smtClean="0"/>
              <a:t> </a:t>
            </a:r>
            <a:r>
              <a:rPr lang="en-US" dirty="0" err="1" smtClean="0"/>
              <a:t>dalam</a:t>
            </a:r>
            <a:r>
              <a:rPr lang="en-US" dirty="0" smtClean="0"/>
              <a:t> </a:t>
            </a:r>
            <a:r>
              <a:rPr lang="en-US" dirty="0" err="1" smtClean="0"/>
              <a:t>teks</a:t>
            </a:r>
            <a:r>
              <a:rPr lang="en-US" dirty="0" smtClean="0"/>
              <a:t> </a:t>
            </a:r>
            <a:r>
              <a:rPr lang="en-US" dirty="0" err="1" smtClean="0"/>
              <a:t>maupun</a:t>
            </a:r>
            <a:r>
              <a:rPr lang="en-US" dirty="0" smtClean="0"/>
              <a:t> </a:t>
            </a:r>
            <a:r>
              <a:rPr lang="en-US" dirty="0" err="1" smtClean="0"/>
              <a:t>dalam</a:t>
            </a:r>
            <a:r>
              <a:rPr lang="en-US" dirty="0" smtClean="0"/>
              <a:t> </a:t>
            </a:r>
            <a:r>
              <a:rPr lang="en-US" dirty="0" err="1" smtClean="0"/>
              <a:t>catatan</a:t>
            </a:r>
            <a:r>
              <a:rPr lang="en-US" dirty="0" smtClean="0"/>
              <a:t> kaki, </a:t>
            </a:r>
            <a:r>
              <a:rPr lang="en-US" dirty="0" err="1" smtClean="0"/>
              <a:t>dituliskan</a:t>
            </a:r>
            <a:r>
              <a:rPr lang="en-US" dirty="0" smtClean="0"/>
              <a:t> ½ </a:t>
            </a:r>
            <a:r>
              <a:rPr lang="en-US" dirty="0" err="1" smtClean="0"/>
              <a:t>spasi</a:t>
            </a:r>
            <a:r>
              <a:rPr lang="en-US" dirty="0" smtClean="0"/>
              <a:t> </a:t>
            </a:r>
            <a:r>
              <a:rPr lang="en-US" dirty="0" err="1" smtClean="0"/>
              <a:t>ke</a:t>
            </a:r>
            <a:r>
              <a:rPr lang="en-US" dirty="0" smtClean="0"/>
              <a:t> </a:t>
            </a:r>
            <a:r>
              <a:rPr lang="en-US" dirty="0" err="1" smtClean="0"/>
              <a:t>atas</a:t>
            </a:r>
            <a:endParaRPr lang="en-US" dirty="0" smtClean="0"/>
          </a:p>
          <a:p>
            <a:pPr marL="514350" indent="-514350">
              <a:buAutoNum type="arabicPeriod"/>
            </a:pPr>
            <a:r>
              <a:rPr lang="en-US" dirty="0" err="1" smtClean="0"/>
              <a:t>Nomor</a:t>
            </a:r>
            <a:r>
              <a:rPr lang="en-US" dirty="0" smtClean="0"/>
              <a:t> </a:t>
            </a:r>
            <a:r>
              <a:rPr lang="en-US" dirty="0" err="1" smtClean="0"/>
              <a:t>urut</a:t>
            </a:r>
            <a:r>
              <a:rPr lang="en-US" dirty="0" smtClean="0"/>
              <a:t> </a:t>
            </a:r>
            <a:r>
              <a:rPr lang="en-US" dirty="0" err="1" smtClean="0"/>
              <a:t>penunjukan</a:t>
            </a:r>
            <a:r>
              <a:rPr lang="en-US" dirty="0" smtClean="0"/>
              <a:t> </a:t>
            </a:r>
            <a:r>
              <a:rPr lang="en-US" dirty="0" err="1" smtClean="0"/>
              <a:t>berlaku</a:t>
            </a:r>
            <a:r>
              <a:rPr lang="en-US" dirty="0" smtClean="0"/>
              <a:t> </a:t>
            </a:r>
            <a:r>
              <a:rPr lang="en-US" dirty="0" err="1" smtClean="0"/>
              <a:t>untuk</a:t>
            </a:r>
            <a:r>
              <a:rPr lang="en-US" dirty="0" smtClean="0"/>
              <a:t> </a:t>
            </a:r>
            <a:r>
              <a:rPr lang="en-US" dirty="0" err="1" smtClean="0"/>
              <a:t>seluruh</a:t>
            </a:r>
            <a:r>
              <a:rPr lang="en-US" dirty="0" smtClean="0"/>
              <a:t> </a:t>
            </a:r>
            <a:r>
              <a:rPr lang="en-US" dirty="0" err="1" smtClean="0"/>
              <a:t>tulisan</a:t>
            </a:r>
            <a:r>
              <a:rPr lang="en-US" dirty="0" smtClean="0"/>
              <a:t>, </a:t>
            </a:r>
            <a:r>
              <a:rPr lang="en-US" dirty="0" err="1" smtClean="0"/>
              <a:t>tidak</a:t>
            </a:r>
            <a:r>
              <a:rPr lang="en-US" dirty="0" smtClean="0"/>
              <a:t> per </a:t>
            </a:r>
            <a:r>
              <a:rPr lang="en-US" dirty="0" err="1" smtClean="0"/>
              <a:t>halaman</a:t>
            </a:r>
            <a:r>
              <a:rPr lang="en-US" dirty="0" smtClean="0"/>
              <a:t> </a:t>
            </a:r>
            <a:endParaRPr lang="en-US" dirty="0" smtClean="0"/>
          </a:p>
          <a:p>
            <a:pPr marL="514350" indent="-514350">
              <a:buAutoNum type="arabicPeriod"/>
            </a:pPr>
            <a:r>
              <a:rPr lang="en-US" dirty="0" err="1" smtClean="0"/>
              <a:t>Ikuti</a:t>
            </a:r>
            <a:r>
              <a:rPr lang="en-US" dirty="0" smtClean="0"/>
              <a:t> </a:t>
            </a:r>
            <a:r>
              <a:rPr lang="en-US" dirty="0" err="1" smtClean="0"/>
              <a:t>aturan</a:t>
            </a:r>
            <a:r>
              <a:rPr lang="en-US" dirty="0" smtClean="0"/>
              <a:t> </a:t>
            </a:r>
            <a:r>
              <a:rPr lang="en-US" dirty="0" err="1" smtClean="0"/>
              <a:t>teknis</a:t>
            </a:r>
            <a:r>
              <a:rPr lang="en-US" dirty="0" smtClean="0"/>
              <a:t> </a:t>
            </a:r>
            <a:r>
              <a:rPr lang="en-US" dirty="0" err="1" smtClean="0"/>
              <a:t>pembuatan</a:t>
            </a:r>
            <a:r>
              <a:rPr lang="en-US" dirty="0" smtClean="0"/>
              <a:t> </a:t>
            </a:r>
            <a:r>
              <a:rPr lang="en-US" dirty="0" err="1" smtClean="0"/>
              <a:t>catatan</a:t>
            </a:r>
            <a:r>
              <a:rPr lang="en-US" dirty="0" smtClean="0"/>
              <a:t> kaki yang </a:t>
            </a:r>
            <a:r>
              <a:rPr lang="en-US" dirty="0" err="1" smtClean="0"/>
              <a:t>berlaku</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UNSUR-UNSUR DALAM CATATAN KAKI SUMBER REFERENSI</a:t>
            </a:r>
            <a:endParaRPr lang="en-US" sz="3600"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err="1" smtClean="0"/>
              <a:t>Pengarang</a:t>
            </a:r>
            <a:r>
              <a:rPr lang="en-US" dirty="0" smtClean="0"/>
              <a:t> </a:t>
            </a:r>
            <a:endParaRPr lang="en-US" dirty="0" smtClean="0"/>
          </a:p>
          <a:p>
            <a:pPr marL="514350" indent="-514350">
              <a:buAutoNum type="arabicPeriod"/>
            </a:pPr>
            <a:r>
              <a:rPr lang="en-US" dirty="0" err="1" smtClean="0"/>
              <a:t>Judul</a:t>
            </a:r>
            <a:r>
              <a:rPr lang="en-US" dirty="0" smtClean="0"/>
              <a:t> </a:t>
            </a:r>
            <a:endParaRPr lang="en-US" dirty="0" smtClean="0"/>
          </a:p>
          <a:p>
            <a:pPr marL="514350" indent="-514350">
              <a:buAutoNum type="arabicPeriod"/>
            </a:pPr>
            <a:r>
              <a:rPr lang="en-US" dirty="0" smtClean="0"/>
              <a:t>Data </a:t>
            </a:r>
            <a:r>
              <a:rPr lang="en-US" dirty="0" err="1" smtClean="0"/>
              <a:t>publikasi</a:t>
            </a:r>
            <a:r>
              <a:rPr lang="en-US" dirty="0" smtClean="0"/>
              <a:t> </a:t>
            </a:r>
            <a:endParaRPr lang="en-US" dirty="0" smtClean="0"/>
          </a:p>
          <a:p>
            <a:pPr marL="514350" indent="-514350">
              <a:buAutoNum type="arabicPeriod"/>
            </a:pPr>
            <a:r>
              <a:rPr lang="en-US" dirty="0" err="1" smtClean="0"/>
              <a:t>Nomor</a:t>
            </a:r>
            <a:r>
              <a:rPr lang="en-US" dirty="0" smtClean="0"/>
              <a:t> </a:t>
            </a:r>
            <a:r>
              <a:rPr lang="en-US" dirty="0" err="1" smtClean="0"/>
              <a:t>halaman</a:t>
            </a:r>
            <a:r>
              <a:rPr lang="en-US" dirty="0" smtClean="0"/>
              <a:t> </a:t>
            </a:r>
            <a:endParaRPr lang="en-US" dirty="0" smtClean="0"/>
          </a:p>
          <a:p>
            <a:pPr marL="514350" indent="-514350">
              <a:buAutoNum type="arabicPeriod"/>
            </a:pPr>
            <a:endParaRPr lang="en-US" dirty="0"/>
          </a:p>
          <a:p>
            <a:pPr marL="514350" indent="-514350">
              <a:buNone/>
            </a:pPr>
            <a:r>
              <a:rPr lang="en-US" dirty="0" err="1" smtClean="0">
                <a:solidFill>
                  <a:srgbClr val="FF0000"/>
                </a:solidFill>
              </a:rPr>
              <a:t>Contohnya</a:t>
            </a:r>
            <a:r>
              <a:rPr lang="en-US" dirty="0" smtClean="0">
                <a:solidFill>
                  <a:srgbClr val="FF0000"/>
                </a:solidFill>
              </a:rPr>
              <a:t>:</a:t>
            </a:r>
            <a:endParaRPr lang="en-US" dirty="0" smtClean="0">
              <a:solidFill>
                <a:srgbClr val="FF0000"/>
              </a:solidFill>
            </a:endParaRPr>
          </a:p>
          <a:p>
            <a:pPr marL="514350" indent="-514350">
              <a:buNone/>
            </a:pPr>
            <a:r>
              <a:rPr lang="en-US" dirty="0" smtClean="0"/>
              <a:t> 1 </a:t>
            </a:r>
            <a:r>
              <a:rPr lang="en-US" dirty="0" err="1" smtClean="0"/>
              <a:t>Lightstone</a:t>
            </a:r>
            <a:r>
              <a:rPr lang="en-US" dirty="0" smtClean="0"/>
              <a:t> </a:t>
            </a:r>
            <a:r>
              <a:rPr lang="en-US" dirty="0" err="1" smtClean="0"/>
              <a:t>Caroll</a:t>
            </a:r>
            <a:r>
              <a:rPr lang="en-US" dirty="0" smtClean="0"/>
              <a:t>, </a:t>
            </a:r>
            <a:r>
              <a:rPr lang="en-US" i="1" dirty="0" smtClean="0"/>
              <a:t>Configuration on the Art</a:t>
            </a:r>
            <a:r>
              <a:rPr lang="en-US" dirty="0" smtClean="0"/>
              <a:t>, New York: Harper Lid., 2000, </a:t>
            </a:r>
            <a:r>
              <a:rPr lang="en-US" dirty="0" err="1" smtClean="0"/>
              <a:t>Jilid</a:t>
            </a:r>
            <a:r>
              <a:rPr lang="en-US" dirty="0" smtClean="0"/>
              <a:t> I, </a:t>
            </a:r>
            <a:r>
              <a:rPr lang="en-US" dirty="0" err="1" smtClean="0"/>
              <a:t>hlm</a:t>
            </a:r>
            <a:r>
              <a:rPr lang="en-US" dirty="0" smtClean="0"/>
              <a:t>. 32.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SINGKATAN DALAM CATATAN KAKI</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ibid.</a:t>
            </a:r>
            <a:endParaRPr lang="en-US" dirty="0" smtClean="0"/>
          </a:p>
          <a:p>
            <a:pPr marL="514350" indent="-514350">
              <a:buAutoNum type="arabicPeriod"/>
            </a:pPr>
            <a:r>
              <a:rPr lang="en-US" dirty="0" smtClean="0"/>
              <a:t> op. cit.</a:t>
            </a:r>
            <a:endParaRPr lang="en-US" dirty="0" smtClean="0"/>
          </a:p>
          <a:p>
            <a:pPr marL="514350" indent="-514350">
              <a:buAutoNum type="arabicPeriod"/>
            </a:pPr>
            <a:r>
              <a:rPr lang="en-US" dirty="0" smtClean="0"/>
              <a:t>loc. cit.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KONVENSI NASKAH</a:t>
            </a:r>
            <a:endParaRPr lang="en-US" sz="28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buNone/>
            </a:pPr>
            <a:r>
              <a:rPr lang="en-US" sz="3000" b="1" dirty="0" err="1" smtClean="0"/>
              <a:t>Tujuan</a:t>
            </a:r>
            <a:r>
              <a:rPr lang="en-US" sz="3000" b="1" dirty="0" smtClean="0"/>
              <a:t>:</a:t>
            </a:r>
            <a:r>
              <a:rPr lang="en-US" sz="3000" dirty="0" smtClean="0"/>
              <a:t> </a:t>
            </a:r>
            <a:endParaRPr lang="en-US" sz="3000" dirty="0" smtClean="0"/>
          </a:p>
          <a:p>
            <a:pPr>
              <a:buNone/>
            </a:pPr>
            <a:r>
              <a:rPr lang="en-US" sz="3000" dirty="0" err="1" smtClean="0"/>
              <a:t>Mahasiswa</a:t>
            </a:r>
            <a:r>
              <a:rPr lang="en-US" sz="3000" dirty="0" smtClean="0"/>
              <a:t> </a:t>
            </a:r>
            <a:r>
              <a:rPr lang="en-US" sz="3000" dirty="0" err="1" smtClean="0"/>
              <a:t>dapat</a:t>
            </a:r>
            <a:r>
              <a:rPr lang="en-US" sz="3000" dirty="0" smtClean="0"/>
              <a:t> </a:t>
            </a:r>
            <a:r>
              <a:rPr lang="en-US" sz="3000" dirty="0" err="1" smtClean="0"/>
              <a:t>menulis</a:t>
            </a:r>
            <a:r>
              <a:rPr lang="en-US" sz="3000" dirty="0" smtClean="0"/>
              <a:t> </a:t>
            </a:r>
            <a:r>
              <a:rPr lang="en-US" sz="3000" dirty="0" err="1" smtClean="0"/>
              <a:t>karya</a:t>
            </a:r>
            <a:r>
              <a:rPr lang="en-US" sz="3000" dirty="0" smtClean="0"/>
              <a:t> </a:t>
            </a:r>
            <a:r>
              <a:rPr lang="en-US" sz="3000" dirty="0" err="1" smtClean="0"/>
              <a:t>ilmiah</a:t>
            </a:r>
            <a:r>
              <a:rPr lang="en-US" sz="3000" dirty="0" smtClean="0"/>
              <a:t> </a:t>
            </a:r>
            <a:r>
              <a:rPr lang="en-US" sz="3000" dirty="0" err="1" smtClean="0"/>
              <a:t>dengan</a:t>
            </a:r>
            <a:endParaRPr lang="en-US" sz="3000" dirty="0" smtClean="0"/>
          </a:p>
          <a:p>
            <a:pPr>
              <a:buNone/>
            </a:pPr>
            <a:r>
              <a:rPr lang="en-US" sz="3000" dirty="0" err="1" smtClean="0"/>
              <a:t>pengetikan</a:t>
            </a:r>
            <a:r>
              <a:rPr lang="en-US" sz="3000" dirty="0" smtClean="0"/>
              <a:t> (</a:t>
            </a:r>
            <a:r>
              <a:rPr lang="en-US" sz="3000" dirty="0" err="1" smtClean="0"/>
              <a:t>tipografi</a:t>
            </a:r>
            <a:r>
              <a:rPr lang="en-US" sz="3000" dirty="0" smtClean="0"/>
              <a:t>) </a:t>
            </a:r>
            <a:r>
              <a:rPr lang="en-US" sz="3000" dirty="0" err="1" smtClean="0"/>
              <a:t>sesuai</a:t>
            </a:r>
            <a:r>
              <a:rPr lang="en-US" sz="3000" dirty="0" smtClean="0"/>
              <a:t> </a:t>
            </a:r>
            <a:r>
              <a:rPr lang="en-US" sz="3000" dirty="0" err="1" smtClean="0"/>
              <a:t>konvensi</a:t>
            </a:r>
            <a:r>
              <a:rPr lang="en-US" sz="3000" dirty="0" smtClean="0"/>
              <a:t> </a:t>
            </a:r>
            <a:r>
              <a:rPr lang="en-US" sz="3000" dirty="0" err="1" smtClean="0"/>
              <a:t>atau</a:t>
            </a:r>
            <a:r>
              <a:rPr lang="en-US" sz="3000" dirty="0" smtClean="0"/>
              <a:t> </a:t>
            </a:r>
            <a:r>
              <a:rPr lang="en-US" sz="3000" dirty="0" err="1" smtClean="0"/>
              <a:t>kaidah</a:t>
            </a:r>
            <a:endParaRPr lang="en-US" sz="3000" dirty="0" smtClean="0"/>
          </a:p>
          <a:p>
            <a:pPr>
              <a:buNone/>
            </a:pPr>
            <a:r>
              <a:rPr lang="en-US" sz="3000" dirty="0" err="1" smtClean="0"/>
              <a:t>naskah</a:t>
            </a:r>
            <a:r>
              <a:rPr lang="en-US" sz="3000" dirty="0" smtClean="0"/>
              <a:t>:</a:t>
            </a:r>
            <a:endParaRPr lang="en-US" sz="3000" dirty="0" smtClean="0"/>
          </a:p>
          <a:p>
            <a:pPr marL="514350" indent="-514350">
              <a:buAutoNum type="arabicPeriod"/>
            </a:pPr>
            <a:r>
              <a:rPr lang="en-US" sz="3000" dirty="0" err="1" smtClean="0"/>
              <a:t>Penulisan</a:t>
            </a:r>
            <a:r>
              <a:rPr lang="en-US" sz="3000" dirty="0" smtClean="0"/>
              <a:t> </a:t>
            </a:r>
            <a:r>
              <a:rPr lang="en-US" sz="3000" dirty="0" err="1" smtClean="0"/>
              <a:t>judul</a:t>
            </a:r>
            <a:endParaRPr lang="en-US" sz="3000" dirty="0" smtClean="0"/>
          </a:p>
          <a:p>
            <a:pPr marL="514350" indent="-514350">
              <a:buAutoNum type="arabicPeriod"/>
            </a:pPr>
            <a:r>
              <a:rPr lang="en-US" sz="3000" dirty="0" err="1" smtClean="0"/>
              <a:t>Catatan</a:t>
            </a:r>
            <a:r>
              <a:rPr lang="en-US" sz="3000" dirty="0" smtClean="0"/>
              <a:t> </a:t>
            </a:r>
            <a:r>
              <a:rPr lang="en-US" sz="3000" dirty="0" err="1" smtClean="0"/>
              <a:t>mengenai</a:t>
            </a:r>
            <a:r>
              <a:rPr lang="en-US" sz="3000" dirty="0" smtClean="0"/>
              <a:t> data </a:t>
            </a:r>
            <a:r>
              <a:rPr lang="en-US" sz="3000" dirty="0" err="1" smtClean="0"/>
              <a:t>sumber</a:t>
            </a:r>
            <a:r>
              <a:rPr lang="en-US" sz="3000" dirty="0" smtClean="0"/>
              <a:t>/</a:t>
            </a:r>
            <a:r>
              <a:rPr lang="en-US" sz="3000" dirty="0" err="1" smtClean="0"/>
              <a:t>referensi</a:t>
            </a:r>
            <a:r>
              <a:rPr lang="en-US" sz="3000" dirty="0" smtClean="0"/>
              <a:t> : </a:t>
            </a:r>
            <a:r>
              <a:rPr lang="en-US" sz="3000" dirty="0" err="1" smtClean="0"/>
              <a:t>catatan</a:t>
            </a:r>
            <a:r>
              <a:rPr lang="en-US" sz="3000" dirty="0" smtClean="0"/>
              <a:t> kaki (</a:t>
            </a:r>
            <a:r>
              <a:rPr lang="en-US" sz="3000" i="1" dirty="0" smtClean="0"/>
              <a:t>foot note</a:t>
            </a:r>
            <a:r>
              <a:rPr lang="en-US" sz="3000" dirty="0" smtClean="0"/>
              <a:t>), </a:t>
            </a:r>
            <a:r>
              <a:rPr lang="en-US" sz="3000" dirty="0" err="1" smtClean="0"/>
              <a:t>daftar</a:t>
            </a:r>
            <a:r>
              <a:rPr lang="en-US" sz="3000" dirty="0" smtClean="0"/>
              <a:t> </a:t>
            </a:r>
            <a:r>
              <a:rPr lang="en-US" sz="3000" dirty="0" err="1" smtClean="0"/>
              <a:t>pustaka</a:t>
            </a:r>
            <a:endParaRPr lang="en-US" sz="3000" dirty="0" smtClean="0"/>
          </a:p>
          <a:p>
            <a:pPr marL="514350" indent="-514350">
              <a:buAutoNum type="arabicPeriod"/>
            </a:pPr>
            <a:r>
              <a:rPr lang="en-US" sz="3000" dirty="0" err="1" smtClean="0"/>
              <a:t>Kutipan</a:t>
            </a:r>
            <a:r>
              <a:rPr lang="en-US" sz="3000" dirty="0" smtClean="0"/>
              <a:t> </a:t>
            </a:r>
            <a:r>
              <a:rPr lang="en-US" sz="3000" dirty="0" err="1" smtClean="0"/>
              <a:t>langsung</a:t>
            </a:r>
            <a:r>
              <a:rPr lang="en-US" sz="3000" dirty="0" smtClean="0"/>
              <a:t>, </a:t>
            </a:r>
            <a:r>
              <a:rPr lang="en-US" sz="3000" dirty="0" err="1" smtClean="0"/>
              <a:t>tidak</a:t>
            </a:r>
            <a:r>
              <a:rPr lang="en-US" sz="3000" dirty="0" smtClean="0"/>
              <a:t> </a:t>
            </a:r>
            <a:r>
              <a:rPr lang="en-US" sz="3000" dirty="0" err="1" smtClean="0"/>
              <a:t>langsung</a:t>
            </a:r>
            <a:endParaRPr lang="en-US" sz="3000" dirty="0" smtClean="0"/>
          </a:p>
          <a:p>
            <a:pPr marL="514350" indent="-514350">
              <a:buAutoNum type="arabicPeriod"/>
            </a:pPr>
            <a:r>
              <a:rPr lang="en-US" sz="3000" dirty="0" err="1" smtClean="0"/>
              <a:t>Menempatkan</a:t>
            </a:r>
            <a:r>
              <a:rPr lang="en-US" sz="3000" dirty="0" smtClean="0"/>
              <a:t> </a:t>
            </a:r>
            <a:r>
              <a:rPr lang="en-US" sz="3000" dirty="0" err="1" smtClean="0"/>
              <a:t>berbagai</a:t>
            </a:r>
            <a:r>
              <a:rPr lang="en-US" sz="3000" dirty="0" smtClean="0"/>
              <a:t> </a:t>
            </a:r>
            <a:r>
              <a:rPr lang="en-US" sz="3000" dirty="0" err="1" smtClean="0"/>
              <a:t>komponen</a:t>
            </a:r>
            <a:r>
              <a:rPr lang="en-US" sz="3000" dirty="0" smtClean="0"/>
              <a:t> </a:t>
            </a:r>
            <a:r>
              <a:rPr lang="en-US" sz="3000" dirty="0" err="1" smtClean="0"/>
              <a:t>karangan</a:t>
            </a:r>
            <a:r>
              <a:rPr lang="en-US" sz="3000" dirty="0" smtClean="0"/>
              <a:t> </a:t>
            </a:r>
            <a:r>
              <a:rPr lang="en-US" sz="3000" dirty="0" err="1" smtClean="0"/>
              <a:t>ilmiah</a:t>
            </a:r>
            <a:r>
              <a:rPr lang="en-US" sz="3000" dirty="0" smtClean="0"/>
              <a:t> </a:t>
            </a:r>
            <a:r>
              <a:rPr lang="en-US" sz="3000" dirty="0" err="1" smtClean="0"/>
              <a:t>pada</a:t>
            </a:r>
            <a:r>
              <a:rPr lang="en-US" sz="3000" dirty="0" smtClean="0"/>
              <a:t>: </a:t>
            </a:r>
            <a:r>
              <a:rPr lang="en-US" sz="3000" dirty="0" err="1" smtClean="0"/>
              <a:t>bagian</a:t>
            </a:r>
            <a:r>
              <a:rPr lang="en-US" sz="3000" dirty="0" smtClean="0"/>
              <a:t> </a:t>
            </a:r>
            <a:r>
              <a:rPr lang="en-US" sz="3000" dirty="0" err="1" smtClean="0"/>
              <a:t>pendahulu</a:t>
            </a:r>
            <a:r>
              <a:rPr lang="en-US" sz="3000" dirty="0" smtClean="0"/>
              <a:t>, </a:t>
            </a:r>
            <a:r>
              <a:rPr lang="en-US" sz="3000" dirty="0" err="1" smtClean="0"/>
              <a:t>bagian</a:t>
            </a:r>
            <a:r>
              <a:rPr lang="en-US" sz="3000" dirty="0" smtClean="0"/>
              <a:t> </a:t>
            </a:r>
            <a:r>
              <a:rPr lang="en-US" sz="3000" dirty="0" err="1" smtClean="0"/>
              <a:t>utama</a:t>
            </a:r>
            <a:r>
              <a:rPr lang="en-US" sz="3000" dirty="0" smtClean="0"/>
              <a:t>/</a:t>
            </a:r>
            <a:r>
              <a:rPr lang="en-US" sz="3000" dirty="0" err="1" smtClean="0"/>
              <a:t>inti</a:t>
            </a:r>
            <a:r>
              <a:rPr lang="en-US" sz="3000" dirty="0" smtClean="0"/>
              <a:t>, </a:t>
            </a:r>
            <a:r>
              <a:rPr lang="en-US" sz="3000" dirty="0" err="1" smtClean="0"/>
              <a:t>dan</a:t>
            </a:r>
            <a:r>
              <a:rPr lang="en-US" sz="3000" dirty="0" smtClean="0"/>
              <a:t> </a:t>
            </a:r>
            <a:r>
              <a:rPr lang="en-US" sz="3000" dirty="0" err="1" smtClean="0"/>
              <a:t>bagian</a:t>
            </a:r>
            <a:r>
              <a:rPr lang="en-US" sz="3000" dirty="0" smtClean="0"/>
              <a:t> </a:t>
            </a:r>
            <a:r>
              <a:rPr lang="en-US" sz="3000" dirty="0" err="1" smtClean="0"/>
              <a:t>penyudah</a:t>
            </a:r>
            <a:endParaRPr lang="en-US" sz="3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i="1" dirty="0" smtClean="0"/>
              <a:t>Op. Cit.</a:t>
            </a:r>
            <a:endParaRPr lang="en-US" i="1"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514350" indent="-514350">
              <a:buAutoNum type="arabicPeriod"/>
            </a:pPr>
            <a:r>
              <a:rPr lang="en-US" dirty="0" err="1" smtClean="0"/>
              <a:t>Singkatan</a:t>
            </a:r>
            <a:r>
              <a:rPr lang="en-US" dirty="0" smtClean="0"/>
              <a:t> </a:t>
            </a:r>
            <a:r>
              <a:rPr lang="en-US" dirty="0" err="1" smtClean="0"/>
              <a:t>dari</a:t>
            </a:r>
            <a:r>
              <a:rPr lang="en-US" dirty="0" smtClean="0"/>
              <a:t> </a:t>
            </a:r>
            <a:r>
              <a:rPr lang="en-US" i="1" dirty="0" err="1" smtClean="0"/>
              <a:t>Opere</a:t>
            </a:r>
            <a:r>
              <a:rPr lang="en-US" i="1" dirty="0" smtClean="0"/>
              <a:t> Citato </a:t>
            </a:r>
            <a:r>
              <a:rPr lang="en-US" dirty="0" smtClean="0"/>
              <a:t>(</a:t>
            </a:r>
            <a:r>
              <a:rPr lang="en-US" dirty="0" err="1" smtClean="0"/>
              <a:t>bahasa</a:t>
            </a:r>
            <a:r>
              <a:rPr lang="en-US" dirty="0" smtClean="0"/>
              <a:t> Latin) yang </a:t>
            </a:r>
            <a:r>
              <a:rPr lang="en-US" dirty="0" err="1" smtClean="0"/>
              <a:t>artinya</a:t>
            </a:r>
            <a:r>
              <a:rPr lang="en-US" dirty="0" smtClean="0"/>
              <a:t> ‘</a:t>
            </a:r>
            <a:r>
              <a:rPr lang="en-US" dirty="0" err="1" smtClean="0"/>
              <a:t>pada</a:t>
            </a:r>
            <a:r>
              <a:rPr lang="en-US" dirty="0" smtClean="0"/>
              <a:t> </a:t>
            </a:r>
            <a:r>
              <a:rPr lang="en-US" dirty="0" err="1" smtClean="0"/>
              <a:t>karya</a:t>
            </a:r>
            <a:r>
              <a:rPr lang="en-US" dirty="0" smtClean="0"/>
              <a:t> yang </a:t>
            </a:r>
            <a:r>
              <a:rPr lang="en-US" dirty="0" err="1" smtClean="0"/>
              <a:t>telah</a:t>
            </a:r>
            <a:r>
              <a:rPr lang="en-US" dirty="0" smtClean="0"/>
              <a:t> </a:t>
            </a:r>
            <a:r>
              <a:rPr lang="en-US" dirty="0" err="1" smtClean="0"/>
              <a:t>dikutip</a:t>
            </a:r>
            <a:r>
              <a:rPr lang="en-US" dirty="0" smtClean="0"/>
              <a:t>’</a:t>
            </a:r>
            <a:endParaRPr lang="en-US" dirty="0" smtClean="0"/>
          </a:p>
          <a:p>
            <a:pPr marL="514350" indent="-514350">
              <a:buAutoNum type="arabicPeriod"/>
            </a:pPr>
            <a:r>
              <a:rPr lang="en-US" dirty="0" err="1" smtClean="0"/>
              <a:t>Digunakan</a:t>
            </a:r>
            <a:r>
              <a:rPr lang="en-US" dirty="0" smtClean="0"/>
              <a:t> </a:t>
            </a:r>
            <a:r>
              <a:rPr lang="en-US" dirty="0" err="1" smtClean="0"/>
              <a:t>jika</a:t>
            </a:r>
            <a:r>
              <a:rPr lang="en-US" dirty="0" smtClean="0"/>
              <a:t> </a:t>
            </a:r>
            <a:r>
              <a:rPr lang="en-US" dirty="0" err="1" smtClean="0"/>
              <a:t>menunjuk</a:t>
            </a:r>
            <a:r>
              <a:rPr lang="en-US" dirty="0" smtClean="0"/>
              <a:t> </a:t>
            </a:r>
            <a:r>
              <a:rPr lang="en-US" dirty="0" err="1" smtClean="0"/>
              <a:t>sumber</a:t>
            </a:r>
            <a:r>
              <a:rPr lang="en-US" dirty="0" smtClean="0"/>
              <a:t> yang </a:t>
            </a:r>
            <a:r>
              <a:rPr lang="en-US" dirty="0" err="1" smtClean="0"/>
              <a:t>telah</a:t>
            </a:r>
            <a:r>
              <a:rPr lang="en-US" dirty="0" smtClean="0"/>
              <a:t> </a:t>
            </a:r>
            <a:r>
              <a:rPr lang="en-US" dirty="0" err="1" smtClean="0"/>
              <a:t>disebutkan</a:t>
            </a:r>
            <a:r>
              <a:rPr lang="en-US" dirty="0" smtClean="0"/>
              <a:t> </a:t>
            </a:r>
            <a:r>
              <a:rPr lang="en-US" dirty="0" err="1" smtClean="0"/>
              <a:t>sebelumnya</a:t>
            </a:r>
            <a:r>
              <a:rPr lang="en-US" dirty="0" smtClean="0"/>
              <a:t>, </a:t>
            </a:r>
            <a:r>
              <a:rPr lang="en-US" dirty="0" err="1" smtClean="0"/>
              <a:t>tetapi</a:t>
            </a:r>
            <a:r>
              <a:rPr lang="en-US" dirty="0" smtClean="0"/>
              <a:t> </a:t>
            </a:r>
            <a:r>
              <a:rPr lang="en-US" dirty="0" err="1" smtClean="0"/>
              <a:t>telah</a:t>
            </a:r>
            <a:r>
              <a:rPr lang="en-US" dirty="0" smtClean="0"/>
              <a:t> </a:t>
            </a:r>
            <a:r>
              <a:rPr lang="en-US" dirty="0" err="1" smtClean="0"/>
              <a:t>diselingi</a:t>
            </a:r>
            <a:r>
              <a:rPr lang="en-US" dirty="0" smtClean="0"/>
              <a:t> </a:t>
            </a:r>
            <a:r>
              <a:rPr lang="en-US" dirty="0" err="1" smtClean="0"/>
              <a:t>sumber</a:t>
            </a:r>
            <a:r>
              <a:rPr lang="en-US" dirty="0" smtClean="0"/>
              <a:t> lain</a:t>
            </a:r>
            <a:endParaRPr lang="en-US" dirty="0" smtClean="0"/>
          </a:p>
          <a:p>
            <a:pPr marL="514350" indent="-514350">
              <a:buAutoNum type="arabicPeriod"/>
            </a:pPr>
            <a:r>
              <a:rPr lang="en-US" dirty="0" err="1" smtClean="0"/>
              <a:t>Halaman</a:t>
            </a:r>
            <a:r>
              <a:rPr lang="en-US" dirty="0" smtClean="0"/>
              <a:t> yang </a:t>
            </a:r>
            <a:r>
              <a:rPr lang="en-US" dirty="0" err="1" smtClean="0"/>
              <a:t>dikutip</a:t>
            </a:r>
            <a:r>
              <a:rPr lang="en-US" dirty="0" smtClean="0"/>
              <a:t> BERBEDA </a:t>
            </a:r>
            <a:endParaRPr lang="en-US" dirty="0" smtClean="0"/>
          </a:p>
          <a:p>
            <a:pPr marL="514350" indent="-514350">
              <a:buAutoNum type="arabicPeriod"/>
            </a:pPr>
            <a:r>
              <a:rPr lang="en-US" dirty="0" err="1" smtClean="0"/>
              <a:t>Penulisannya</a:t>
            </a:r>
            <a:r>
              <a:rPr lang="en-US" dirty="0" smtClean="0"/>
              <a:t>: </a:t>
            </a:r>
            <a:r>
              <a:rPr lang="en-US" dirty="0" err="1" smtClean="0"/>
              <a:t>nama</a:t>
            </a:r>
            <a:r>
              <a:rPr lang="en-US" dirty="0" smtClean="0"/>
              <a:t> </a:t>
            </a:r>
            <a:r>
              <a:rPr lang="en-US" dirty="0" err="1" smtClean="0"/>
              <a:t>pengarang</a:t>
            </a:r>
            <a:r>
              <a:rPr lang="en-US" dirty="0" smtClean="0"/>
              <a:t>, op.cit., </a:t>
            </a:r>
            <a:r>
              <a:rPr lang="en-US" dirty="0" err="1" smtClean="0"/>
              <a:t>nomor</a:t>
            </a:r>
            <a:r>
              <a:rPr lang="en-US" dirty="0" smtClean="0"/>
              <a:t> </a:t>
            </a:r>
            <a:r>
              <a:rPr lang="en-US" dirty="0" err="1" smtClean="0"/>
              <a:t>halaman</a:t>
            </a:r>
            <a:r>
              <a:rPr lang="en-US" dirty="0" smtClean="0"/>
              <a:t> </a:t>
            </a:r>
            <a:endParaRPr lang="en-US" dirty="0" smtClean="0"/>
          </a:p>
          <a:p>
            <a:pPr marL="514350" indent="-514350">
              <a:buAutoNum type="arabicPeriod"/>
            </a:pPr>
            <a:r>
              <a:rPr lang="en-US" dirty="0" err="1"/>
              <a:t>J</a:t>
            </a:r>
            <a:r>
              <a:rPr lang="en-US" dirty="0" err="1" smtClean="0"/>
              <a:t>ika</a:t>
            </a:r>
            <a:r>
              <a:rPr lang="en-US" dirty="0" smtClean="0"/>
              <a:t> </a:t>
            </a:r>
            <a:r>
              <a:rPr lang="en-US" dirty="0" err="1" smtClean="0"/>
              <a:t>satu</a:t>
            </a:r>
            <a:r>
              <a:rPr lang="en-US" dirty="0" smtClean="0"/>
              <a:t> </a:t>
            </a:r>
            <a:r>
              <a:rPr lang="en-US" dirty="0" err="1" smtClean="0"/>
              <a:t>pengarang</a:t>
            </a:r>
            <a:r>
              <a:rPr lang="en-US" dirty="0" smtClean="0"/>
              <a:t> </a:t>
            </a:r>
            <a:r>
              <a:rPr lang="en-US" dirty="0" err="1" smtClean="0"/>
              <a:t>ada</a:t>
            </a:r>
            <a:r>
              <a:rPr lang="en-US" dirty="0" smtClean="0"/>
              <a:t> </a:t>
            </a:r>
            <a:r>
              <a:rPr lang="en-US" dirty="0" err="1" smtClean="0"/>
              <a:t>beberapa</a:t>
            </a:r>
            <a:r>
              <a:rPr lang="en-US" dirty="0" smtClean="0"/>
              <a:t> </a:t>
            </a:r>
            <a:r>
              <a:rPr lang="en-US" dirty="0" err="1" smtClean="0"/>
              <a:t>buku</a:t>
            </a:r>
            <a:r>
              <a:rPr lang="en-US" dirty="0" smtClean="0"/>
              <a:t> </a:t>
            </a:r>
            <a:r>
              <a:rPr lang="en-US" dirty="0" err="1" smtClean="0"/>
              <a:t>rujukan</a:t>
            </a:r>
            <a:r>
              <a:rPr lang="en-US" dirty="0" smtClean="0"/>
              <a:t> yang </a:t>
            </a:r>
            <a:r>
              <a:rPr lang="en-US" dirty="0" err="1" smtClean="0"/>
              <a:t>dipakai</a:t>
            </a:r>
            <a:r>
              <a:rPr lang="en-US" dirty="0" smtClean="0"/>
              <a:t>, </a:t>
            </a:r>
            <a:r>
              <a:rPr lang="en-US" dirty="0" err="1" smtClean="0"/>
              <a:t>setelah</a:t>
            </a:r>
            <a:r>
              <a:rPr lang="en-US" dirty="0" smtClean="0"/>
              <a:t> </a:t>
            </a:r>
            <a:r>
              <a:rPr lang="en-US" dirty="0" err="1" smtClean="0"/>
              <a:t>nama</a:t>
            </a:r>
            <a:r>
              <a:rPr lang="en-US" dirty="0" smtClean="0"/>
              <a:t> </a:t>
            </a:r>
            <a:r>
              <a:rPr lang="en-US" dirty="0" err="1" smtClean="0"/>
              <a:t>harus</a:t>
            </a:r>
            <a:r>
              <a:rPr lang="en-US" dirty="0" smtClean="0"/>
              <a:t> </a:t>
            </a:r>
            <a:r>
              <a:rPr lang="en-US" dirty="0" err="1" smtClean="0"/>
              <a:t>diikuti</a:t>
            </a:r>
            <a:r>
              <a:rPr lang="en-US" dirty="0" smtClean="0"/>
              <a:t> </a:t>
            </a:r>
            <a:r>
              <a:rPr lang="en-US" dirty="0" err="1" smtClean="0"/>
              <a:t>judul</a:t>
            </a:r>
            <a:r>
              <a:rPr lang="en-US" dirty="0" smtClean="0"/>
              <a:t> </a:t>
            </a:r>
            <a:r>
              <a:rPr lang="en-US" dirty="0" err="1" smtClean="0"/>
              <a:t>bukunya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Ibid.</a:t>
            </a:r>
            <a:endParaRPr lang="en-US" i="1" dirty="0"/>
          </a:p>
        </p:txBody>
      </p:sp>
      <p:sp>
        <p:nvSpPr>
          <p:cNvPr id="3" name="Content Placeholder 2"/>
          <p:cNvSpPr>
            <a:spLocks noGrp="1"/>
          </p:cNvSpPr>
          <p:nvPr>
            <p:ph idx="1"/>
          </p:nvPr>
        </p:nvSpPr>
        <p:spPr/>
        <p:txBody>
          <a:bodyPr>
            <a:normAutofit fontScale="72500"/>
          </a:bodyPr>
          <a:lstStyle/>
          <a:p>
            <a:pPr marL="514350" indent="-514350">
              <a:buAutoNum type="arabicPeriod"/>
            </a:pPr>
            <a:r>
              <a:rPr lang="en-US" dirty="0" err="1" smtClean="0"/>
              <a:t>Singkatan</a:t>
            </a:r>
            <a:r>
              <a:rPr lang="en-US" dirty="0" smtClean="0"/>
              <a:t> </a:t>
            </a:r>
            <a:r>
              <a:rPr lang="en-US" dirty="0" err="1" smtClean="0"/>
              <a:t>dari</a:t>
            </a:r>
            <a:r>
              <a:rPr lang="en-US" dirty="0" smtClean="0"/>
              <a:t> </a:t>
            </a:r>
            <a:r>
              <a:rPr lang="en-US" dirty="0" err="1" smtClean="0"/>
              <a:t>kata</a:t>
            </a:r>
            <a:r>
              <a:rPr lang="en-US" dirty="0" smtClean="0"/>
              <a:t> </a:t>
            </a:r>
            <a:r>
              <a:rPr lang="en-US" i="1" dirty="0" err="1" smtClean="0"/>
              <a:t>ibidem</a:t>
            </a:r>
            <a:r>
              <a:rPr lang="en-US" dirty="0" smtClean="0"/>
              <a:t> (</a:t>
            </a:r>
            <a:r>
              <a:rPr lang="en-US" dirty="0" err="1" smtClean="0"/>
              <a:t>bahasa</a:t>
            </a:r>
            <a:r>
              <a:rPr lang="en-US" dirty="0" smtClean="0"/>
              <a:t> Latin) yang </a:t>
            </a:r>
            <a:r>
              <a:rPr lang="en-US" dirty="0" err="1" smtClean="0"/>
              <a:t>artinya</a:t>
            </a:r>
            <a:r>
              <a:rPr lang="en-US" dirty="0" smtClean="0"/>
              <a:t> ‘</a:t>
            </a:r>
            <a:r>
              <a:rPr lang="en-US" dirty="0" err="1" smtClean="0"/>
              <a:t>pada</a:t>
            </a:r>
            <a:r>
              <a:rPr lang="en-US" dirty="0" smtClean="0"/>
              <a:t> </a:t>
            </a:r>
            <a:r>
              <a:rPr lang="en-US" dirty="0" err="1" smtClean="0"/>
              <a:t>tempat</a:t>
            </a:r>
            <a:r>
              <a:rPr lang="en-US" dirty="0" smtClean="0"/>
              <a:t> yang </a:t>
            </a:r>
            <a:r>
              <a:rPr lang="en-US" dirty="0" err="1" smtClean="0"/>
              <a:t>sama</a:t>
            </a:r>
            <a:r>
              <a:rPr lang="en-US" dirty="0" smtClean="0"/>
              <a:t>’ </a:t>
            </a:r>
            <a:endParaRPr lang="en-US" dirty="0" smtClean="0"/>
          </a:p>
          <a:p>
            <a:pPr marL="514350" indent="-514350">
              <a:buAutoNum type="arabicPeriod"/>
            </a:pPr>
            <a:r>
              <a:rPr lang="en-US" dirty="0" err="1" smtClean="0"/>
              <a:t>Digunakan</a:t>
            </a:r>
            <a:r>
              <a:rPr lang="en-US" dirty="0" smtClean="0"/>
              <a:t> </a:t>
            </a:r>
            <a:r>
              <a:rPr lang="en-US" dirty="0" err="1" smtClean="0"/>
              <a:t>jika</a:t>
            </a:r>
            <a:r>
              <a:rPr lang="en-US" dirty="0" smtClean="0"/>
              <a:t> </a:t>
            </a:r>
            <a:r>
              <a:rPr lang="en-US" dirty="0" err="1" smtClean="0"/>
              <a:t>pengutip</a:t>
            </a:r>
            <a:r>
              <a:rPr lang="en-US" dirty="0" smtClean="0"/>
              <a:t> </a:t>
            </a:r>
            <a:r>
              <a:rPr lang="en-US" dirty="0" err="1" smtClean="0"/>
              <a:t>mengambil</a:t>
            </a:r>
            <a:r>
              <a:rPr lang="en-US" dirty="0" smtClean="0"/>
              <a:t> </a:t>
            </a:r>
            <a:r>
              <a:rPr lang="en-US" dirty="0" err="1" smtClean="0"/>
              <a:t>kutipan</a:t>
            </a:r>
            <a:r>
              <a:rPr lang="en-US" dirty="0" smtClean="0"/>
              <a:t> </a:t>
            </a:r>
            <a:r>
              <a:rPr lang="en-US" dirty="0" err="1" smtClean="0"/>
              <a:t>dari</a:t>
            </a:r>
            <a:r>
              <a:rPr lang="en-US" dirty="0" smtClean="0"/>
              <a:t> </a:t>
            </a:r>
            <a:r>
              <a:rPr lang="en-US" dirty="0" err="1" smtClean="0"/>
              <a:t>sumber</a:t>
            </a:r>
            <a:r>
              <a:rPr lang="en-US" dirty="0" smtClean="0"/>
              <a:t> yang </a:t>
            </a:r>
            <a:r>
              <a:rPr lang="en-US" dirty="0" err="1" smtClean="0"/>
              <a:t>sama</a:t>
            </a:r>
            <a:r>
              <a:rPr lang="en-US" dirty="0" smtClean="0"/>
              <a:t> yang </a:t>
            </a:r>
            <a:r>
              <a:rPr lang="en-US" dirty="0" err="1" smtClean="0"/>
              <a:t>telah</a:t>
            </a:r>
            <a:r>
              <a:rPr lang="en-US" dirty="0" smtClean="0"/>
              <a:t> </a:t>
            </a:r>
            <a:r>
              <a:rPr lang="en-US" dirty="0" err="1" smtClean="0"/>
              <a:t>ada</a:t>
            </a:r>
            <a:r>
              <a:rPr lang="en-US" dirty="0" smtClean="0"/>
              <a:t> </a:t>
            </a:r>
            <a:r>
              <a:rPr lang="en-US" dirty="0" err="1" smtClean="0"/>
              <a:t>di</a:t>
            </a:r>
            <a:r>
              <a:rPr lang="en-US" dirty="0" smtClean="0"/>
              <a:t> </a:t>
            </a:r>
            <a:r>
              <a:rPr lang="en-US" dirty="0" err="1" smtClean="0"/>
              <a:t>bagian</a:t>
            </a:r>
            <a:r>
              <a:rPr lang="en-US" dirty="0" smtClean="0"/>
              <a:t> </a:t>
            </a:r>
            <a:r>
              <a:rPr lang="en-US" dirty="0" err="1" smtClean="0"/>
              <a:t>terdahulu</a:t>
            </a:r>
            <a:r>
              <a:rPr lang="en-US" dirty="0" smtClean="0"/>
              <a:t> </a:t>
            </a:r>
            <a:r>
              <a:rPr lang="en-US" dirty="0" err="1" smtClean="0"/>
              <a:t>tanpa</a:t>
            </a:r>
            <a:r>
              <a:rPr lang="en-US" dirty="0" smtClean="0"/>
              <a:t> </a:t>
            </a:r>
            <a:r>
              <a:rPr lang="en-US" dirty="0" err="1" smtClean="0"/>
              <a:t>diselingi</a:t>
            </a:r>
            <a:r>
              <a:rPr lang="en-US" dirty="0" smtClean="0"/>
              <a:t> </a:t>
            </a:r>
            <a:r>
              <a:rPr lang="en-US" dirty="0" err="1" smtClean="0"/>
              <a:t>sumber</a:t>
            </a:r>
            <a:r>
              <a:rPr lang="en-US" dirty="0" smtClean="0"/>
              <a:t> lain.</a:t>
            </a:r>
            <a:endParaRPr lang="en-US" dirty="0" smtClean="0"/>
          </a:p>
          <a:p>
            <a:pPr marL="514350" indent="-514350">
              <a:buAutoNum type="arabicPeriod"/>
            </a:pPr>
            <a:r>
              <a:rPr lang="en-US" dirty="0" err="1" smtClean="0"/>
              <a:t>Jika</a:t>
            </a:r>
            <a:r>
              <a:rPr lang="en-US" dirty="0" smtClean="0"/>
              <a:t> yang </a:t>
            </a:r>
            <a:r>
              <a:rPr lang="en-US" dirty="0" err="1" smtClean="0"/>
              <a:t>dikutip</a:t>
            </a:r>
            <a:r>
              <a:rPr lang="en-US" dirty="0" smtClean="0"/>
              <a:t> </a:t>
            </a:r>
            <a:r>
              <a:rPr lang="en-US" dirty="0" err="1" smtClean="0"/>
              <a:t>halamannya</a:t>
            </a:r>
            <a:r>
              <a:rPr lang="en-US" dirty="0" smtClean="0"/>
              <a:t> </a:t>
            </a:r>
            <a:r>
              <a:rPr lang="en-US" dirty="0" err="1" smtClean="0"/>
              <a:t>masih</a:t>
            </a:r>
            <a:r>
              <a:rPr lang="en-US" dirty="0" smtClean="0"/>
              <a:t> </a:t>
            </a:r>
            <a:r>
              <a:rPr lang="en-US" dirty="0" err="1" smtClean="0"/>
              <a:t>sama</a:t>
            </a:r>
            <a:r>
              <a:rPr lang="en-US" dirty="0" smtClean="0"/>
              <a:t> </a:t>
            </a:r>
            <a:r>
              <a:rPr lang="en-US" dirty="0" err="1" smtClean="0"/>
              <a:t>seperti</a:t>
            </a:r>
            <a:r>
              <a:rPr lang="en-US" dirty="0" smtClean="0"/>
              <a:t> </a:t>
            </a:r>
            <a:r>
              <a:rPr lang="en-US" dirty="0" err="1" smtClean="0"/>
              <a:t>kutipan</a:t>
            </a:r>
            <a:r>
              <a:rPr lang="en-US" dirty="0" smtClean="0"/>
              <a:t> </a:t>
            </a:r>
            <a:r>
              <a:rPr lang="en-US" dirty="0" err="1" smtClean="0"/>
              <a:t>sebelumnya</a:t>
            </a:r>
            <a:r>
              <a:rPr lang="en-US" dirty="0" smtClean="0"/>
              <a:t>, </a:t>
            </a:r>
            <a:r>
              <a:rPr lang="en-US" dirty="0" err="1" smtClean="0"/>
              <a:t>cukup</a:t>
            </a:r>
            <a:r>
              <a:rPr lang="en-US" dirty="0" smtClean="0"/>
              <a:t> </a:t>
            </a:r>
            <a:r>
              <a:rPr lang="en-US" dirty="0" err="1" smtClean="0"/>
              <a:t>kata</a:t>
            </a:r>
            <a:r>
              <a:rPr lang="en-US" dirty="0" smtClean="0"/>
              <a:t> </a:t>
            </a:r>
            <a:r>
              <a:rPr lang="en-US" i="1" dirty="0" smtClean="0"/>
              <a:t>ibid</a:t>
            </a:r>
            <a:r>
              <a:rPr lang="en-US" dirty="0" smtClean="0"/>
              <a:t>.</a:t>
            </a:r>
            <a:endParaRPr lang="en-US" dirty="0" smtClean="0"/>
          </a:p>
          <a:p>
            <a:pPr marL="514350" indent="-514350">
              <a:buAutoNum type="arabicPeriod"/>
            </a:pPr>
            <a:r>
              <a:rPr lang="en-US" dirty="0" err="1" smtClean="0"/>
              <a:t>Jika</a:t>
            </a:r>
            <a:r>
              <a:rPr lang="en-US" dirty="0" smtClean="0"/>
              <a:t> yang </a:t>
            </a:r>
            <a:r>
              <a:rPr lang="en-US" dirty="0" err="1" smtClean="0"/>
              <a:t>dikutip</a:t>
            </a:r>
            <a:r>
              <a:rPr lang="en-US" dirty="0" smtClean="0"/>
              <a:t> </a:t>
            </a:r>
            <a:r>
              <a:rPr lang="en-US" dirty="0" err="1" smtClean="0"/>
              <a:t>sudah</a:t>
            </a:r>
            <a:r>
              <a:rPr lang="en-US" dirty="0" smtClean="0"/>
              <a:t> </a:t>
            </a:r>
            <a:r>
              <a:rPr lang="en-US" dirty="0" err="1" smtClean="0"/>
              <a:t>berbeda</a:t>
            </a:r>
            <a:r>
              <a:rPr lang="en-US" dirty="0" smtClean="0"/>
              <a:t> </a:t>
            </a:r>
            <a:r>
              <a:rPr lang="en-US" dirty="0" err="1" smtClean="0"/>
              <a:t>halaman</a:t>
            </a:r>
            <a:r>
              <a:rPr lang="en-US" dirty="0" smtClean="0"/>
              <a:t>, </a:t>
            </a:r>
            <a:r>
              <a:rPr lang="en-US" dirty="0" err="1" smtClean="0"/>
              <a:t>maka</a:t>
            </a:r>
            <a:r>
              <a:rPr lang="en-US" dirty="0" smtClean="0"/>
              <a:t> </a:t>
            </a:r>
            <a:r>
              <a:rPr lang="en-US" dirty="0" err="1" smtClean="0"/>
              <a:t>kata</a:t>
            </a:r>
            <a:r>
              <a:rPr lang="en-US" dirty="0" smtClean="0"/>
              <a:t> ibid. </a:t>
            </a:r>
            <a:r>
              <a:rPr lang="en-US" dirty="0" err="1" smtClean="0"/>
              <a:t>diikuti</a:t>
            </a:r>
            <a:r>
              <a:rPr lang="en-US" dirty="0" smtClean="0"/>
              <a:t> </a:t>
            </a:r>
            <a:r>
              <a:rPr lang="en-US" dirty="0" err="1" smtClean="0"/>
              <a:t>halaman</a:t>
            </a:r>
            <a:r>
              <a:rPr lang="en-US" dirty="0" smtClean="0"/>
              <a:t> …, Misal: </a:t>
            </a:r>
            <a:r>
              <a:rPr lang="en-US" i="1" dirty="0" smtClean="0"/>
              <a:t>Ibid.</a:t>
            </a:r>
            <a:r>
              <a:rPr lang="en-US" dirty="0" smtClean="0"/>
              <a:t>, 22.</a:t>
            </a:r>
            <a:endParaRPr lang="en-US" dirty="0" smtClean="0"/>
          </a:p>
          <a:p>
            <a:pPr marL="514350" indent="-514350">
              <a:buAutoNum type="arabicPeriod"/>
            </a:pPr>
            <a:r>
              <a:rPr lang="en-US" dirty="0" err="1" smtClean="0"/>
              <a:t>Singkatan</a:t>
            </a:r>
            <a:r>
              <a:rPr lang="en-US" dirty="0" smtClean="0"/>
              <a:t> </a:t>
            </a:r>
            <a:r>
              <a:rPr lang="en-US" i="1" dirty="0" smtClean="0"/>
              <a:t>Ibid</a:t>
            </a:r>
            <a:r>
              <a:rPr lang="en-US" dirty="0" smtClean="0"/>
              <a:t> </a:t>
            </a:r>
            <a:r>
              <a:rPr lang="en-US" dirty="0" err="1" smtClean="0"/>
              <a:t>dituliskan</a:t>
            </a:r>
            <a:r>
              <a:rPr lang="en-US" dirty="0" smtClean="0"/>
              <a:t> </a:t>
            </a:r>
            <a:r>
              <a:rPr lang="en-US" dirty="0" err="1" smtClean="0"/>
              <a:t>dengan</a:t>
            </a:r>
            <a:r>
              <a:rPr lang="en-US" dirty="0" smtClean="0"/>
              <a:t> </a:t>
            </a:r>
            <a:r>
              <a:rPr lang="en-US" dirty="0" err="1" smtClean="0"/>
              <a:t>huruf</a:t>
            </a:r>
            <a:r>
              <a:rPr lang="en-US" dirty="0" smtClean="0"/>
              <a:t> miring </a:t>
            </a:r>
            <a:r>
              <a:rPr lang="en-US" dirty="0" err="1" smtClean="0"/>
              <a:t>atau</a:t>
            </a:r>
            <a:r>
              <a:rPr lang="en-US" dirty="0" smtClean="0"/>
              <a:t> </a:t>
            </a:r>
            <a:r>
              <a:rPr lang="en-US" dirty="0" err="1" smtClean="0"/>
              <a:t>digarisbawahi.</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i="1" dirty="0" smtClean="0"/>
              <a:t>Loc. Cit.</a:t>
            </a:r>
            <a:endParaRPr lang="en-US" sz="3200" i="1" dirty="0"/>
          </a:p>
        </p:txBody>
      </p:sp>
      <p:sp>
        <p:nvSpPr>
          <p:cNvPr id="3" name="Content Placeholder 2"/>
          <p:cNvSpPr>
            <a:spLocks noGrp="1"/>
          </p:cNvSpPr>
          <p:nvPr>
            <p:ph idx="1"/>
          </p:nvPr>
        </p:nvSpPr>
        <p:spPr>
          <a:xfrm>
            <a:off x="457200" y="1143000"/>
            <a:ext cx="8229600" cy="4983163"/>
          </a:xfrm>
        </p:spPr>
        <p:txBody>
          <a:bodyPr>
            <a:normAutofit fontScale="82500"/>
          </a:bodyPr>
          <a:lstStyle/>
          <a:p>
            <a:pPr marL="514350" indent="-514350">
              <a:buAutoNum type="arabicPeriod"/>
            </a:pPr>
            <a:r>
              <a:rPr lang="en-US" dirty="0" err="1" smtClean="0"/>
              <a:t>Singkatan</a:t>
            </a:r>
            <a:r>
              <a:rPr lang="en-US" dirty="0" smtClean="0"/>
              <a:t> </a:t>
            </a:r>
            <a:r>
              <a:rPr lang="en-US" dirty="0" err="1" smtClean="0"/>
              <a:t>dari</a:t>
            </a:r>
            <a:r>
              <a:rPr lang="en-US" dirty="0" smtClean="0"/>
              <a:t> </a:t>
            </a:r>
            <a:r>
              <a:rPr lang="en-US" i="1" dirty="0" smtClean="0"/>
              <a:t>Loco Citato </a:t>
            </a:r>
            <a:r>
              <a:rPr lang="en-US" dirty="0" smtClean="0"/>
              <a:t>(</a:t>
            </a:r>
            <a:r>
              <a:rPr lang="en-US" dirty="0" err="1" smtClean="0"/>
              <a:t>bahasa</a:t>
            </a:r>
            <a:r>
              <a:rPr lang="en-US" dirty="0" smtClean="0"/>
              <a:t> Latin) yang </a:t>
            </a:r>
            <a:r>
              <a:rPr lang="en-US" dirty="0" err="1" smtClean="0"/>
              <a:t>artinya</a:t>
            </a:r>
            <a:r>
              <a:rPr lang="en-US" dirty="0" smtClean="0"/>
              <a:t> ‘</a:t>
            </a:r>
            <a:r>
              <a:rPr lang="en-US" dirty="0" err="1" smtClean="0"/>
              <a:t>pada</a:t>
            </a:r>
            <a:r>
              <a:rPr lang="en-US" dirty="0" smtClean="0"/>
              <a:t> </a:t>
            </a:r>
            <a:r>
              <a:rPr lang="en-US" dirty="0" err="1" smtClean="0"/>
              <a:t>tempat</a:t>
            </a:r>
            <a:r>
              <a:rPr lang="en-US" dirty="0" smtClean="0"/>
              <a:t> yang </a:t>
            </a:r>
            <a:r>
              <a:rPr lang="en-US" dirty="0" err="1" smtClean="0"/>
              <a:t>telah</a:t>
            </a:r>
            <a:r>
              <a:rPr lang="en-US" dirty="0" smtClean="0"/>
              <a:t> </a:t>
            </a:r>
            <a:r>
              <a:rPr lang="en-US" dirty="0" err="1" smtClean="0"/>
              <a:t>dikutip</a:t>
            </a:r>
            <a:r>
              <a:rPr lang="en-US" dirty="0" smtClean="0"/>
              <a:t>’</a:t>
            </a:r>
            <a:endParaRPr lang="en-US" dirty="0" smtClean="0"/>
          </a:p>
          <a:p>
            <a:pPr marL="514350" indent="-514350">
              <a:buAutoNum type="arabicPeriod"/>
            </a:pPr>
            <a:r>
              <a:rPr lang="en-US" dirty="0" err="1" smtClean="0"/>
              <a:t>Digunakan</a:t>
            </a:r>
            <a:r>
              <a:rPr lang="en-US" dirty="0" smtClean="0"/>
              <a:t> </a:t>
            </a:r>
            <a:r>
              <a:rPr lang="en-US" dirty="0" err="1" smtClean="0"/>
              <a:t>jika</a:t>
            </a:r>
            <a:r>
              <a:rPr lang="en-US" dirty="0" smtClean="0"/>
              <a:t> </a:t>
            </a:r>
            <a:r>
              <a:rPr lang="en-US" dirty="0" err="1" smtClean="0"/>
              <a:t>menunjuk</a:t>
            </a:r>
            <a:r>
              <a:rPr lang="en-US" dirty="0" smtClean="0"/>
              <a:t> </a:t>
            </a:r>
            <a:r>
              <a:rPr lang="en-US" dirty="0" err="1" smtClean="0"/>
              <a:t>sumber</a:t>
            </a:r>
            <a:r>
              <a:rPr lang="en-US" dirty="0" smtClean="0"/>
              <a:t> yang </a:t>
            </a:r>
            <a:r>
              <a:rPr lang="en-US" dirty="0" err="1" smtClean="0"/>
              <a:t>telah</a:t>
            </a:r>
            <a:r>
              <a:rPr lang="en-US" dirty="0" smtClean="0"/>
              <a:t> </a:t>
            </a:r>
            <a:r>
              <a:rPr lang="en-US" dirty="0" err="1" smtClean="0"/>
              <a:t>disebutkan</a:t>
            </a:r>
            <a:r>
              <a:rPr lang="en-US" dirty="0" smtClean="0"/>
              <a:t> </a:t>
            </a:r>
            <a:r>
              <a:rPr lang="en-US" dirty="0" err="1" smtClean="0"/>
              <a:t>sebelumnya</a:t>
            </a:r>
            <a:r>
              <a:rPr lang="en-US" dirty="0" smtClean="0"/>
              <a:t>, </a:t>
            </a:r>
            <a:r>
              <a:rPr lang="en-US" dirty="0" err="1" smtClean="0"/>
              <a:t>tetapi</a:t>
            </a:r>
            <a:r>
              <a:rPr lang="en-US" dirty="0" smtClean="0"/>
              <a:t> </a:t>
            </a:r>
            <a:r>
              <a:rPr lang="en-US" dirty="0" err="1" smtClean="0"/>
              <a:t>telah</a:t>
            </a:r>
            <a:r>
              <a:rPr lang="en-US" dirty="0" smtClean="0"/>
              <a:t> </a:t>
            </a:r>
            <a:r>
              <a:rPr lang="en-US" dirty="0" err="1" smtClean="0"/>
              <a:t>diselingi</a:t>
            </a:r>
            <a:r>
              <a:rPr lang="en-US" dirty="0" smtClean="0"/>
              <a:t> </a:t>
            </a:r>
            <a:r>
              <a:rPr lang="en-US" dirty="0" err="1" smtClean="0"/>
              <a:t>sumber</a:t>
            </a:r>
            <a:r>
              <a:rPr lang="en-US" dirty="0" smtClean="0"/>
              <a:t> lain. </a:t>
            </a:r>
            <a:r>
              <a:rPr lang="en-US" dirty="0" smtClean="0">
                <a:solidFill>
                  <a:srgbClr val="FF0000"/>
                </a:solidFill>
              </a:rPr>
              <a:t>Sumber berupa:</a:t>
            </a:r>
            <a:r>
              <a:rPr lang="en-US" dirty="0" smtClean="0"/>
              <a:t> antologi (kumpulan artikel yang dibukukan), jurnal, makalah, majalah, dan sejenisnya.</a:t>
            </a:r>
            <a:endParaRPr lang="en-US" dirty="0" smtClean="0"/>
          </a:p>
          <a:p>
            <a:pPr marL="514350" indent="-514350">
              <a:buAutoNum type="arabicPeriod"/>
            </a:pPr>
            <a:r>
              <a:rPr lang="en-US" dirty="0" err="1" smtClean="0"/>
              <a:t>Penulisannya</a:t>
            </a:r>
            <a:r>
              <a:rPr lang="en-US" dirty="0" smtClean="0"/>
              <a:t>: </a:t>
            </a:r>
            <a:r>
              <a:rPr lang="en-US" dirty="0" err="1" smtClean="0"/>
              <a:t>nama</a:t>
            </a:r>
            <a:r>
              <a:rPr lang="en-US" dirty="0" smtClean="0"/>
              <a:t> </a:t>
            </a:r>
            <a:r>
              <a:rPr lang="en-US" dirty="0" err="1" smtClean="0"/>
              <a:t>pengarang</a:t>
            </a:r>
            <a:r>
              <a:rPr lang="en-US" dirty="0" smtClean="0"/>
              <a:t>, </a:t>
            </a:r>
            <a:r>
              <a:rPr lang="en-US" i="1" dirty="0" smtClean="0"/>
              <a:t>loc.cit</a:t>
            </a:r>
            <a:r>
              <a:rPr lang="en-US" dirty="0" smtClean="0"/>
              <a:t>., </a:t>
            </a:r>
            <a:r>
              <a:rPr lang="en-US" dirty="0" err="1" smtClean="0"/>
              <a:t>nomor</a:t>
            </a:r>
            <a:r>
              <a:rPr lang="en-US" dirty="0" smtClean="0"/>
              <a:t> </a:t>
            </a:r>
            <a:r>
              <a:rPr lang="en-US" dirty="0" err="1" smtClean="0"/>
              <a:t>halaman</a:t>
            </a:r>
            <a:r>
              <a:rPr lang="en-US" dirty="0" smtClean="0"/>
              <a:t> </a:t>
            </a:r>
            <a:endParaRPr lang="en-US" dirty="0" smtClean="0"/>
          </a:p>
          <a:p>
            <a:pPr marL="514350" indent="-514350">
              <a:buAutoNum type="arabicPeriod"/>
            </a:pPr>
            <a:r>
              <a:rPr lang="en-US" dirty="0" err="1"/>
              <a:t>J</a:t>
            </a:r>
            <a:r>
              <a:rPr lang="en-US" dirty="0" err="1" smtClean="0"/>
              <a:t>ika</a:t>
            </a:r>
            <a:r>
              <a:rPr lang="en-US" dirty="0" smtClean="0"/>
              <a:t> </a:t>
            </a:r>
            <a:r>
              <a:rPr lang="en-US" dirty="0" err="1" smtClean="0"/>
              <a:t>satu</a:t>
            </a:r>
            <a:r>
              <a:rPr lang="en-US" dirty="0" smtClean="0"/>
              <a:t> </a:t>
            </a:r>
            <a:r>
              <a:rPr lang="en-US" dirty="0" err="1" smtClean="0"/>
              <a:t>pengarang</a:t>
            </a:r>
            <a:r>
              <a:rPr lang="en-US" dirty="0" smtClean="0"/>
              <a:t> </a:t>
            </a:r>
            <a:r>
              <a:rPr lang="en-US" dirty="0" err="1" smtClean="0"/>
              <a:t>ada</a:t>
            </a:r>
            <a:r>
              <a:rPr lang="en-US" dirty="0" smtClean="0"/>
              <a:t> </a:t>
            </a:r>
            <a:r>
              <a:rPr lang="en-US" dirty="0" err="1" smtClean="0"/>
              <a:t>beberapa</a:t>
            </a:r>
            <a:r>
              <a:rPr lang="en-US" dirty="0" smtClean="0"/>
              <a:t> </a:t>
            </a:r>
            <a:r>
              <a:rPr lang="en-US" dirty="0" err="1" smtClean="0"/>
              <a:t>buku</a:t>
            </a:r>
            <a:r>
              <a:rPr lang="en-US" dirty="0" smtClean="0"/>
              <a:t> </a:t>
            </a:r>
            <a:r>
              <a:rPr lang="en-US" dirty="0" err="1" smtClean="0"/>
              <a:t>rujukan</a:t>
            </a:r>
            <a:r>
              <a:rPr lang="en-US" dirty="0" smtClean="0"/>
              <a:t> yang </a:t>
            </a:r>
            <a:r>
              <a:rPr lang="en-US" dirty="0" err="1" smtClean="0"/>
              <a:t>dipakai</a:t>
            </a:r>
            <a:r>
              <a:rPr lang="en-US" dirty="0" smtClean="0"/>
              <a:t>, </a:t>
            </a:r>
            <a:r>
              <a:rPr lang="en-US" dirty="0" err="1" smtClean="0"/>
              <a:t>setelah</a:t>
            </a:r>
            <a:r>
              <a:rPr lang="en-US" dirty="0" smtClean="0"/>
              <a:t> </a:t>
            </a:r>
            <a:r>
              <a:rPr lang="en-US" dirty="0" err="1" smtClean="0"/>
              <a:t>nama</a:t>
            </a:r>
            <a:r>
              <a:rPr lang="en-US" dirty="0" smtClean="0"/>
              <a:t> </a:t>
            </a:r>
            <a:r>
              <a:rPr lang="en-US" dirty="0" err="1" smtClean="0"/>
              <a:t>harus</a:t>
            </a:r>
            <a:r>
              <a:rPr lang="en-US" dirty="0" smtClean="0"/>
              <a:t> </a:t>
            </a:r>
            <a:r>
              <a:rPr lang="en-US" dirty="0" err="1" smtClean="0"/>
              <a:t>diikuti</a:t>
            </a:r>
            <a:r>
              <a:rPr lang="en-US" dirty="0" smtClean="0"/>
              <a:t> </a:t>
            </a:r>
            <a:r>
              <a:rPr lang="en-US" dirty="0" err="1" smtClean="0"/>
              <a:t>judul</a:t>
            </a:r>
            <a:r>
              <a:rPr lang="en-US" dirty="0" smtClean="0"/>
              <a:t> </a:t>
            </a:r>
            <a:r>
              <a:rPr lang="en-US" dirty="0" err="1" smtClean="0"/>
              <a:t>bukunya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CONTOH</a:t>
            </a: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¹ </a:t>
            </a:r>
            <a:r>
              <a:rPr lang="en-US" dirty="0" err="1" smtClean="0"/>
              <a:t>Raihan</a:t>
            </a:r>
            <a:r>
              <a:rPr lang="en-US" dirty="0" smtClean="0"/>
              <a:t> Batubara, </a:t>
            </a:r>
            <a:r>
              <a:rPr lang="en-US" i="1" dirty="0" err="1" smtClean="0"/>
              <a:t>Pemimpin</a:t>
            </a:r>
            <a:r>
              <a:rPr lang="en-US" i="1" dirty="0" smtClean="0"/>
              <a:t> yang </a:t>
            </a:r>
            <a:r>
              <a:rPr lang="en-US" i="1" dirty="0" err="1" smtClean="0"/>
              <a:t>Demokratis</a:t>
            </a:r>
            <a:r>
              <a:rPr lang="en-US" dirty="0" smtClean="0"/>
              <a:t>, Jakarta: </a:t>
            </a:r>
            <a:r>
              <a:rPr lang="en-US" dirty="0" err="1" smtClean="0"/>
              <a:t>Diona</a:t>
            </a:r>
            <a:r>
              <a:rPr lang="en-US" dirty="0" smtClean="0"/>
              <a:t>, 2005, </a:t>
            </a:r>
            <a:r>
              <a:rPr lang="en-US" dirty="0" err="1" smtClean="0"/>
              <a:t>hlm</a:t>
            </a:r>
            <a:r>
              <a:rPr lang="en-US" dirty="0" smtClean="0"/>
              <a:t>. 55.</a:t>
            </a:r>
            <a:endParaRPr lang="en-US" dirty="0" smtClean="0"/>
          </a:p>
          <a:p>
            <a:pPr>
              <a:buNone/>
            </a:pPr>
            <a:r>
              <a:rPr lang="en-US" dirty="0" smtClean="0"/>
              <a:t> ² </a:t>
            </a:r>
            <a:r>
              <a:rPr lang="en-US" i="1" dirty="0" smtClean="0"/>
              <a:t>Ibid</a:t>
            </a:r>
            <a:r>
              <a:rPr lang="en-US" dirty="0" smtClean="0"/>
              <a:t>. </a:t>
            </a:r>
            <a:endParaRPr lang="en-US" dirty="0" smtClean="0"/>
          </a:p>
          <a:p>
            <a:pPr>
              <a:buNone/>
            </a:pPr>
            <a:r>
              <a:rPr lang="en-US" dirty="0" smtClean="0"/>
              <a:t>³ </a:t>
            </a:r>
            <a:r>
              <a:rPr lang="en-US" i="1" dirty="0" smtClean="0"/>
              <a:t>ibid</a:t>
            </a:r>
            <a:r>
              <a:rPr lang="en-US" dirty="0" smtClean="0"/>
              <a:t>. </a:t>
            </a:r>
            <a:r>
              <a:rPr lang="en-US" dirty="0" err="1" smtClean="0"/>
              <a:t>hlm</a:t>
            </a:r>
            <a:r>
              <a:rPr lang="en-US" dirty="0" smtClean="0"/>
              <a:t>. 63 </a:t>
            </a:r>
            <a:endParaRPr lang="en-US" dirty="0" smtClean="0"/>
          </a:p>
          <a:p>
            <a:pPr>
              <a:buNone/>
            </a:pPr>
            <a:r>
              <a:rPr lang="en-US" dirty="0" smtClean="0"/>
              <a:t>4 </a:t>
            </a:r>
            <a:r>
              <a:rPr lang="en-US" dirty="0" err="1" smtClean="0"/>
              <a:t>Bahar</a:t>
            </a:r>
            <a:r>
              <a:rPr lang="en-US" dirty="0" smtClean="0"/>
              <a:t> </a:t>
            </a:r>
            <a:r>
              <a:rPr lang="en-US" dirty="0" err="1" smtClean="0"/>
              <a:t>Nasution</a:t>
            </a:r>
            <a:r>
              <a:rPr lang="en-US" dirty="0" smtClean="0"/>
              <a:t>, </a:t>
            </a:r>
            <a:r>
              <a:rPr lang="en-US" i="1" dirty="0" err="1" smtClean="0"/>
              <a:t>Jiwa</a:t>
            </a:r>
            <a:r>
              <a:rPr lang="en-US" i="1" dirty="0" smtClean="0"/>
              <a:t> </a:t>
            </a:r>
            <a:r>
              <a:rPr lang="en-US" i="1" dirty="0" err="1" smtClean="0"/>
              <a:t>Nasionalis</a:t>
            </a:r>
            <a:r>
              <a:rPr lang="en-US" i="1" dirty="0" smtClean="0"/>
              <a:t> </a:t>
            </a:r>
            <a:r>
              <a:rPr lang="en-US" i="1" dirty="0" err="1" smtClean="0"/>
              <a:t>Sejati</a:t>
            </a:r>
            <a:r>
              <a:rPr lang="en-US" dirty="0" smtClean="0"/>
              <a:t>, Yogyakarta: </a:t>
            </a:r>
            <a:r>
              <a:rPr lang="en-US" dirty="0" err="1" smtClean="0"/>
              <a:t>Viro</a:t>
            </a:r>
            <a:r>
              <a:rPr lang="en-US" dirty="0" smtClean="0"/>
              <a:t> </a:t>
            </a:r>
            <a:r>
              <a:rPr lang="en-US" dirty="0" err="1" smtClean="0"/>
              <a:t>Bolio</a:t>
            </a:r>
            <a:r>
              <a:rPr lang="en-US" dirty="0" smtClean="0"/>
              <a:t>, 2004, </a:t>
            </a:r>
            <a:r>
              <a:rPr lang="en-US" dirty="0" err="1" smtClean="0"/>
              <a:t>hlm</a:t>
            </a:r>
            <a:r>
              <a:rPr lang="en-US" dirty="0" smtClean="0"/>
              <a:t>. 34.</a:t>
            </a:r>
            <a:endParaRPr lang="en-US" dirty="0" smtClean="0"/>
          </a:p>
          <a:p>
            <a:pPr>
              <a:buNone/>
            </a:pPr>
            <a:r>
              <a:rPr lang="en-US" dirty="0" smtClean="0"/>
              <a:t>5. Raihan Batubara, </a:t>
            </a:r>
            <a:r>
              <a:rPr lang="en-US" i="1" dirty="0" smtClean="0"/>
              <a:t>op. cit</a:t>
            </a:r>
            <a:r>
              <a:rPr lang="en-US" dirty="0" smtClean="0"/>
              <a:t>. </a:t>
            </a:r>
            <a:r>
              <a:rPr lang="en-US" dirty="0" err="1" smtClean="0"/>
              <a:t>hlm</a:t>
            </a:r>
            <a:r>
              <a:rPr lang="en-US" dirty="0" smtClean="0"/>
              <a:t>. 90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DAFTAR PUSTAKA</a:t>
            </a:r>
            <a:endParaRPr lang="en-US" sz="3200" dirty="0"/>
          </a:p>
        </p:txBody>
      </p:sp>
      <p:sp>
        <p:nvSpPr>
          <p:cNvPr id="3" name="Content Placeholder 2"/>
          <p:cNvSpPr>
            <a:spLocks noGrp="1"/>
          </p:cNvSpPr>
          <p:nvPr>
            <p:ph idx="1"/>
          </p:nvPr>
        </p:nvSpPr>
        <p:spPr>
          <a:xfrm>
            <a:off x="457200" y="990600"/>
            <a:ext cx="8229600" cy="4525963"/>
          </a:xfrm>
        </p:spPr>
        <p:txBody>
          <a:bodyPr/>
          <a:lstStyle/>
          <a:p>
            <a:pPr marL="0" indent="0">
              <a:buNone/>
            </a:pPr>
            <a:r>
              <a:rPr lang="en-US" dirty="0" err="1" smtClean="0"/>
              <a:t>Daftar</a:t>
            </a:r>
            <a:r>
              <a:rPr lang="en-US" dirty="0" smtClean="0"/>
              <a:t> yang </a:t>
            </a:r>
            <a:r>
              <a:rPr lang="en-US" dirty="0" err="1" smtClean="0"/>
              <a:t>mencantumkan</a:t>
            </a:r>
            <a:r>
              <a:rPr lang="en-US" dirty="0" smtClean="0"/>
              <a:t> </a:t>
            </a:r>
            <a:r>
              <a:rPr lang="en-US" dirty="0" err="1" smtClean="0"/>
              <a:t>judul</a:t>
            </a:r>
            <a:r>
              <a:rPr lang="en-US" dirty="0" smtClean="0"/>
              <a:t> </a:t>
            </a:r>
            <a:r>
              <a:rPr lang="en-US" dirty="0" err="1" smtClean="0"/>
              <a:t>buku</a:t>
            </a:r>
            <a:r>
              <a:rPr lang="en-US" dirty="0" smtClean="0"/>
              <a:t>, </a:t>
            </a:r>
            <a:r>
              <a:rPr lang="en-US" dirty="0" err="1" smtClean="0"/>
              <a:t>nama</a:t>
            </a:r>
            <a:r>
              <a:rPr lang="en-US" dirty="0" smtClean="0"/>
              <a:t> </a:t>
            </a:r>
            <a:r>
              <a:rPr lang="en-US" dirty="0" err="1" smtClean="0"/>
              <a:t>pengarang</a:t>
            </a:r>
            <a:r>
              <a:rPr lang="en-US" dirty="0" smtClean="0"/>
              <a:t>, </a:t>
            </a:r>
            <a:r>
              <a:rPr lang="en-US" dirty="0" err="1" smtClean="0"/>
              <a:t>penerbit</a:t>
            </a:r>
            <a:r>
              <a:rPr lang="en-US" dirty="0" smtClean="0"/>
              <a:t>, </a:t>
            </a:r>
            <a:r>
              <a:rPr lang="en-US" dirty="0" err="1" smtClean="0"/>
              <a:t>dan</a:t>
            </a:r>
            <a:r>
              <a:rPr lang="en-US" dirty="0" smtClean="0"/>
              <a:t> </a:t>
            </a:r>
            <a:r>
              <a:rPr lang="en-US" dirty="0" err="1" smtClean="0"/>
              <a:t>sebagainya</a:t>
            </a:r>
            <a:r>
              <a:rPr lang="en-US" dirty="0" smtClean="0"/>
              <a:t>  yang </a:t>
            </a:r>
            <a:r>
              <a:rPr lang="en-US" dirty="0" err="1" smtClean="0"/>
              <a:t>ditempatkan</a:t>
            </a:r>
            <a:r>
              <a:rPr lang="en-US" dirty="0" smtClean="0"/>
              <a:t> </a:t>
            </a:r>
            <a:r>
              <a:rPr lang="en-US" dirty="0" err="1" smtClean="0"/>
              <a:t>pada</a:t>
            </a:r>
            <a:r>
              <a:rPr lang="en-US" dirty="0" smtClean="0"/>
              <a:t> </a:t>
            </a:r>
            <a:r>
              <a:rPr lang="en-US" dirty="0" err="1" smtClean="0"/>
              <a:t>bagian</a:t>
            </a:r>
            <a:r>
              <a:rPr lang="en-US" dirty="0" smtClean="0"/>
              <a:t> </a:t>
            </a:r>
            <a:r>
              <a:rPr lang="en-US" dirty="0" err="1" smtClean="0"/>
              <a:t>akhir</a:t>
            </a:r>
            <a:r>
              <a:rPr lang="en-US" dirty="0" smtClean="0"/>
              <a:t> </a:t>
            </a:r>
            <a:r>
              <a:rPr lang="en-US" dirty="0" err="1" smtClean="0"/>
              <a:t>suatu</a:t>
            </a:r>
            <a:r>
              <a:rPr lang="en-US" dirty="0" smtClean="0"/>
              <a:t> </a:t>
            </a:r>
            <a:r>
              <a:rPr lang="en-US" dirty="0" err="1" smtClean="0"/>
              <a:t>karangan</a:t>
            </a:r>
            <a:r>
              <a:rPr lang="en-US" dirty="0" smtClean="0"/>
              <a:t> </a:t>
            </a:r>
            <a:r>
              <a:rPr lang="en-US" dirty="0" err="1" smtClean="0"/>
              <a:t>atau</a:t>
            </a:r>
            <a:r>
              <a:rPr lang="en-US" dirty="0" smtClean="0"/>
              <a:t> </a:t>
            </a:r>
            <a:r>
              <a:rPr lang="en-US" dirty="0" err="1" smtClean="0"/>
              <a:t>buku</a:t>
            </a:r>
            <a:r>
              <a:rPr lang="en-US" dirty="0" smtClean="0"/>
              <a:t>, </a:t>
            </a:r>
            <a:r>
              <a:rPr lang="en-US" dirty="0" err="1" smtClean="0"/>
              <a:t>dan</a:t>
            </a:r>
            <a:r>
              <a:rPr lang="en-US" dirty="0" smtClean="0"/>
              <a:t> </a:t>
            </a:r>
            <a:r>
              <a:rPr lang="en-US" dirty="0" err="1" smtClean="0"/>
              <a:t>disusun</a:t>
            </a:r>
            <a:r>
              <a:rPr lang="en-US" dirty="0" smtClean="0"/>
              <a:t> </a:t>
            </a:r>
            <a:r>
              <a:rPr lang="en-US" dirty="0" err="1" smtClean="0"/>
              <a:t>menurut</a:t>
            </a:r>
            <a:r>
              <a:rPr lang="en-US" dirty="0" smtClean="0"/>
              <a:t> </a:t>
            </a:r>
            <a:r>
              <a:rPr lang="en-US" dirty="0" err="1" smtClean="0"/>
              <a:t>abjad</a:t>
            </a:r>
            <a:r>
              <a:rPr lang="en-US" dirty="0" smtClean="0"/>
              <a:t>.</a:t>
            </a:r>
            <a:endParaRPr lang="en-US" dirty="0" smtClean="0"/>
          </a:p>
          <a:p>
            <a:pPr marL="0" indent="0">
              <a:buNone/>
            </a:pPr>
            <a:r>
              <a:rPr lang="en-US" dirty="0" smtClean="0"/>
              <a:t>A. Sumber Buku</a:t>
            </a:r>
            <a:endParaRPr lang="en-US" dirty="0" smtClean="0"/>
          </a:p>
          <a:p>
            <a:pPr marL="0" indent="0">
              <a:buNone/>
            </a:pPr>
            <a:r>
              <a:rPr lang="en-US" dirty="0" smtClean="0"/>
              <a:t>B. Sumber Undang-undang</a:t>
            </a:r>
            <a:endParaRPr lang="en-US" dirty="0" smtClean="0"/>
          </a:p>
          <a:p>
            <a:pPr marL="0" indent="0">
              <a:buNone/>
            </a:pPr>
            <a:r>
              <a:rPr lang="en-US" dirty="0" smtClean="0"/>
              <a:t>C. Sumber Web</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CONTOH PENULISAN DAFTAR PUSTAKA</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Cara </a:t>
            </a:r>
            <a:r>
              <a:rPr lang="en-US" b="1" dirty="0" err="1"/>
              <a:t>Menulis</a:t>
            </a:r>
            <a:r>
              <a:rPr lang="en-US" b="1" dirty="0"/>
              <a:t> </a:t>
            </a:r>
            <a:r>
              <a:rPr lang="en-US" b="1" dirty="0" err="1"/>
              <a:t>Daftar</a:t>
            </a:r>
            <a:r>
              <a:rPr lang="en-US" b="1" dirty="0"/>
              <a:t> </a:t>
            </a:r>
            <a:r>
              <a:rPr lang="en-US" b="1" dirty="0" err="1"/>
              <a:t>Pustaka</a:t>
            </a:r>
            <a:r>
              <a:rPr lang="en-US" b="1" dirty="0"/>
              <a:t> </a:t>
            </a:r>
            <a:r>
              <a:rPr lang="en-US" b="1" dirty="0" err="1"/>
              <a:t>Sumber</a:t>
            </a:r>
            <a:r>
              <a:rPr lang="en-US" b="1" dirty="0"/>
              <a:t> </a:t>
            </a:r>
            <a:r>
              <a:rPr lang="en-US" b="1" dirty="0" err="1"/>
              <a:t>Jurnal</a:t>
            </a:r>
            <a:r>
              <a:rPr lang="en-US" b="1" dirty="0"/>
              <a:t>, </a:t>
            </a:r>
            <a:r>
              <a:rPr lang="en-US" b="1" dirty="0" err="1"/>
              <a:t>Makalah</a:t>
            </a:r>
            <a:r>
              <a:rPr lang="en-US" b="1" dirty="0"/>
              <a:t>, </a:t>
            </a:r>
            <a:r>
              <a:rPr lang="en-US" b="1" dirty="0" err="1" smtClean="0"/>
              <a:t>Laporan</a:t>
            </a:r>
            <a:r>
              <a:rPr lang="en-US" b="1" dirty="0" smtClean="0"/>
              <a:t>:</a:t>
            </a:r>
            <a:endParaRPr lang="en-US" dirty="0"/>
          </a:p>
          <a:p>
            <a:pPr>
              <a:buNone/>
            </a:pPr>
            <a:r>
              <a:rPr lang="en-US" dirty="0" smtClean="0"/>
              <a:t>1. </a:t>
            </a:r>
            <a:r>
              <a:rPr lang="en-US" dirty="0" err="1" smtClean="0"/>
              <a:t>Nama</a:t>
            </a:r>
            <a:r>
              <a:rPr lang="en-US" dirty="0" smtClean="0"/>
              <a:t> </a:t>
            </a:r>
            <a:r>
              <a:rPr lang="en-US" dirty="0" err="1"/>
              <a:t>penulis</a:t>
            </a:r>
            <a:r>
              <a:rPr lang="en-US" dirty="0"/>
              <a:t>.</a:t>
            </a:r>
            <a:endParaRPr lang="en-US" dirty="0"/>
          </a:p>
          <a:p>
            <a:pPr>
              <a:buNone/>
            </a:pPr>
            <a:r>
              <a:rPr lang="en-US" dirty="0" smtClean="0"/>
              <a:t>2. </a:t>
            </a:r>
            <a:r>
              <a:rPr lang="en-US" dirty="0" err="1" smtClean="0"/>
              <a:t>Tahun</a:t>
            </a:r>
            <a:r>
              <a:rPr lang="en-US" dirty="0" smtClean="0"/>
              <a:t> </a:t>
            </a:r>
            <a:r>
              <a:rPr lang="en-US" dirty="0" err="1"/>
              <a:t>terbit</a:t>
            </a:r>
            <a:r>
              <a:rPr lang="en-US" dirty="0"/>
              <a:t> </a:t>
            </a:r>
            <a:r>
              <a:rPr lang="en-US" b="1" dirty="0" err="1"/>
              <a:t>jurnal</a:t>
            </a:r>
            <a:r>
              <a:rPr lang="en-US" dirty="0"/>
              <a:t>.</a:t>
            </a:r>
            <a:endParaRPr lang="en-US" dirty="0"/>
          </a:p>
          <a:p>
            <a:pPr>
              <a:buNone/>
            </a:pPr>
            <a:r>
              <a:rPr lang="en-US" dirty="0" smtClean="0"/>
              <a:t>3. </a:t>
            </a:r>
            <a:r>
              <a:rPr lang="en-US" dirty="0" err="1" smtClean="0"/>
              <a:t>Judul artikel</a:t>
            </a:r>
            <a:r>
              <a:rPr lang="en-US" dirty="0"/>
              <a:t>.</a:t>
            </a:r>
            <a:endParaRPr lang="en-US" dirty="0"/>
          </a:p>
          <a:p>
            <a:pPr>
              <a:buNone/>
            </a:pPr>
            <a:r>
              <a:rPr lang="en-US" dirty="0" smtClean="0"/>
              <a:t>4. </a:t>
            </a:r>
            <a:r>
              <a:rPr lang="en-US" dirty="0" err="1" smtClean="0"/>
              <a:t>Nama</a:t>
            </a:r>
            <a:r>
              <a:rPr lang="en-US" dirty="0" smtClean="0"/>
              <a:t> jurnal </a:t>
            </a:r>
            <a:r>
              <a:rPr lang="en-US" dirty="0" err="1"/>
              <a:t>penerbit </a:t>
            </a:r>
            <a:r>
              <a:rPr lang="en-US" dirty="0"/>
              <a:t>.</a:t>
            </a:r>
            <a:endParaRPr lang="en-US" dirty="0"/>
          </a:p>
          <a:p>
            <a:pPr>
              <a:buNone/>
            </a:pPr>
            <a:r>
              <a:rPr lang="en-US" dirty="0" smtClean="0"/>
              <a:t>5. </a:t>
            </a:r>
            <a:r>
              <a:rPr lang="en-US" dirty="0" err="1" smtClean="0"/>
              <a:t>Mencatumkan</a:t>
            </a:r>
            <a:r>
              <a:rPr lang="en-US" dirty="0" smtClean="0"/>
              <a:t> </a:t>
            </a:r>
            <a:r>
              <a:rPr lang="en-US" dirty="0" err="1"/>
              <a:t>informasi</a:t>
            </a:r>
            <a:r>
              <a:rPr lang="en-US" dirty="0"/>
              <a:t> </a:t>
            </a:r>
            <a:r>
              <a:rPr lang="en-US" dirty="0" err="1"/>
              <a:t>tentang</a:t>
            </a:r>
            <a:r>
              <a:rPr lang="en-US" dirty="0"/>
              <a:t> volume </a:t>
            </a:r>
            <a:r>
              <a:rPr lang="en-US" dirty="0" err="1"/>
              <a:t>atau</a:t>
            </a:r>
            <a:r>
              <a:rPr lang="en-US" dirty="0"/>
              <a:t> </a:t>
            </a:r>
            <a:r>
              <a:rPr lang="en-US" dirty="0" err="1"/>
              <a:t>edisi</a:t>
            </a:r>
            <a:r>
              <a:rPr lang="en-US" dirty="0"/>
              <a:t> </a:t>
            </a:r>
            <a:r>
              <a:rPr lang="en-US" b="1" dirty="0" err="1"/>
              <a:t>jurnal/majalah</a:t>
            </a:r>
            <a:r>
              <a:rPr lang="en-US" dirty="0"/>
              <a:t>.</a:t>
            </a:r>
            <a:endParaRPr lang="en-US" dirty="0"/>
          </a:p>
          <a:p>
            <a:pPr>
              <a:buNone/>
            </a:pPr>
            <a:r>
              <a:rPr lang="en-US" dirty="0" smtClean="0"/>
              <a:t>6. Link </a:t>
            </a:r>
            <a:r>
              <a:rPr lang="en-US" dirty="0" err="1"/>
              <a:t>url</a:t>
            </a:r>
            <a:r>
              <a:rPr lang="en-US" dirty="0"/>
              <a:t> </a:t>
            </a:r>
            <a:r>
              <a:rPr lang="en-US" dirty="0" err="1"/>
              <a:t>untuk</a:t>
            </a:r>
            <a:r>
              <a:rPr lang="en-US" dirty="0"/>
              <a:t> </a:t>
            </a:r>
            <a:r>
              <a:rPr lang="en-US" dirty="0" err="1"/>
              <a:t>mengakses</a:t>
            </a:r>
            <a:r>
              <a:rPr lang="en-US" dirty="0"/>
              <a:t> </a:t>
            </a:r>
            <a:r>
              <a:rPr lang="en-US" dirty="0" err="1"/>
              <a:t>jika</a:t>
            </a:r>
            <a:r>
              <a:rPr lang="en-US" dirty="0"/>
              <a:t> </a:t>
            </a:r>
            <a:r>
              <a:rPr lang="en-US" b="1" dirty="0" err="1"/>
              <a:t>jurnal</a:t>
            </a:r>
            <a:r>
              <a:rPr lang="en-US" dirty="0"/>
              <a:t> </a:t>
            </a:r>
            <a:r>
              <a:rPr lang="en-US" dirty="0" err="1"/>
              <a:t>bersumber</a:t>
            </a:r>
            <a:r>
              <a:rPr lang="en-US" dirty="0"/>
              <a:t> </a:t>
            </a:r>
            <a:r>
              <a:rPr lang="en-US" dirty="0" err="1"/>
              <a:t>dari</a:t>
            </a:r>
            <a:r>
              <a:rPr lang="en-US" dirty="0"/>
              <a:t> </a:t>
            </a:r>
            <a:r>
              <a:rPr lang="en-US" b="1" dirty="0" err="1"/>
              <a:t>jurnal</a:t>
            </a:r>
            <a:r>
              <a:rPr lang="en-US" dirty="0"/>
              <a:t> online.</a:t>
            </a:r>
            <a:endParaRPr lang="en-US" dirty="0"/>
          </a:p>
          <a:p>
            <a:pPr>
              <a:buNone/>
            </a:pPr>
            <a:r>
              <a:rPr lang="en-US" dirty="0" smtClean="0"/>
              <a:t>7. </a:t>
            </a:r>
            <a:r>
              <a:rPr lang="en-US" dirty="0" err="1" smtClean="0"/>
              <a:t>Tanggal</a:t>
            </a:r>
            <a:r>
              <a:rPr lang="en-US" dirty="0" smtClean="0"/>
              <a:t> </a:t>
            </a:r>
            <a:r>
              <a:rPr lang="en-US" dirty="0" err="1"/>
              <a:t>akses</a:t>
            </a:r>
            <a:r>
              <a:rPr lang="en-US" dirty="0"/>
              <a:t> </a:t>
            </a:r>
            <a:r>
              <a:rPr lang="en-US" b="1" dirty="0" err="1"/>
              <a:t>jurnal</a:t>
            </a:r>
            <a:r>
              <a:rPr lang="en-US" dirty="0"/>
              <a:t>.</a:t>
            </a:r>
            <a:endParaRPr lang="en-US" dirty="0"/>
          </a:p>
          <a:p>
            <a:pPr marL="514350" indent="-514350">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636905"/>
          </a:xfrm>
        </p:spPr>
        <p:txBody>
          <a:bodyPr>
            <a:normAutofit/>
          </a:bodyPr>
          <a:p>
            <a:r>
              <a:rPr lang="en-US" sz="3110"/>
              <a:t>CONTOH PENULISAN DAFTAR PUSTAKA</a:t>
            </a:r>
            <a:endParaRPr lang="en-US" sz="3110"/>
          </a:p>
        </p:txBody>
      </p:sp>
      <p:pic>
        <p:nvPicPr>
          <p:cNvPr id="6" name="Content Placeholder 5" descr="ilustrasi-daftar-pustaka"/>
          <p:cNvPicPr>
            <a:picLocks noChangeAspect="1"/>
          </p:cNvPicPr>
          <p:nvPr>
            <p:ph idx="1"/>
          </p:nvPr>
        </p:nvPicPr>
        <p:blipFill>
          <a:blip r:embed="rId1"/>
          <a:stretch>
            <a:fillRect/>
          </a:stretch>
        </p:blipFill>
        <p:spPr>
          <a:xfrm>
            <a:off x="1237615" y="1774190"/>
            <a:ext cx="6667500" cy="37433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95630"/>
          </a:xfrm>
        </p:spPr>
        <p:txBody>
          <a:bodyPr>
            <a:normAutofit/>
          </a:bodyPr>
          <a:p>
            <a:r>
              <a:rPr lang="en-US" sz="2000"/>
              <a:t>CONTOH DAFTAR PUSTAKA</a:t>
            </a:r>
            <a:endParaRPr lang="en-US" sz="2000"/>
          </a:p>
        </p:txBody>
      </p:sp>
      <p:pic>
        <p:nvPicPr>
          <p:cNvPr id="4" name="Content Placeholder 3" descr="DAFTAR PUSTAKA"/>
          <p:cNvPicPr>
            <a:picLocks noChangeAspect="1"/>
          </p:cNvPicPr>
          <p:nvPr>
            <p:ph idx="1"/>
          </p:nvPr>
        </p:nvPicPr>
        <p:blipFill>
          <a:blip r:embed="rId1"/>
          <a:stretch>
            <a:fillRect/>
          </a:stretch>
        </p:blipFill>
        <p:spPr>
          <a:xfrm>
            <a:off x="2223770" y="1022350"/>
            <a:ext cx="4695825" cy="5730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KONVENSI NASKAH</a:t>
            </a:r>
            <a:endParaRPr lang="en-US" sz="3600"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pPr marL="0" indent="0">
              <a:buNone/>
            </a:pPr>
            <a:r>
              <a:rPr lang="en-US" dirty="0" smtClean="0"/>
              <a:t>1. Kertas:  A4/70</a:t>
            </a:r>
            <a:endParaRPr lang="en-US" dirty="0" smtClean="0"/>
          </a:p>
          <a:p>
            <a:pPr marL="0" indent="0">
              <a:buNone/>
            </a:pPr>
            <a:r>
              <a:rPr lang="en-US" dirty="0" smtClean="0"/>
              <a:t>2. </a:t>
            </a:r>
            <a:r>
              <a:rPr lang="en-US" dirty="0" err="1" smtClean="0"/>
              <a:t>Huruf</a:t>
            </a:r>
            <a:r>
              <a:rPr lang="en-US" dirty="0" smtClean="0"/>
              <a:t>: </a:t>
            </a:r>
            <a:r>
              <a:rPr lang="en-US" dirty="0" err="1" smtClean="0"/>
              <a:t>arial</a:t>
            </a:r>
            <a:r>
              <a:rPr lang="en-US" dirty="0" smtClean="0"/>
              <a:t>/time new roman,  </a:t>
            </a:r>
            <a:r>
              <a:rPr lang="en-US" i="1" dirty="0" smtClean="0"/>
              <a:t>font</a:t>
            </a:r>
            <a:r>
              <a:rPr lang="en-US" dirty="0" smtClean="0"/>
              <a:t> 11 atau 12</a:t>
            </a:r>
            <a:endParaRPr lang="en-US" dirty="0" smtClean="0"/>
          </a:p>
          <a:p>
            <a:pPr marL="0" indent="0">
              <a:buNone/>
            </a:pPr>
            <a:r>
              <a:rPr lang="en-US" dirty="0" smtClean="0"/>
              <a:t>3. </a:t>
            </a:r>
            <a:r>
              <a:rPr lang="en-US" dirty="0" err="1" smtClean="0"/>
              <a:t>Pias</a:t>
            </a:r>
            <a:r>
              <a:rPr lang="en-US" dirty="0"/>
              <a:t> </a:t>
            </a:r>
            <a:r>
              <a:rPr lang="en-US" dirty="0" smtClean="0"/>
              <a:t>: 4-4, 3-3</a:t>
            </a:r>
            <a:endParaRPr lang="en-US" dirty="0" smtClean="0"/>
          </a:p>
          <a:p>
            <a:pPr marL="346075" indent="-346075">
              <a:buNone/>
            </a:pPr>
            <a:r>
              <a:rPr lang="en-US" dirty="0" smtClean="0"/>
              <a:t>4. </a:t>
            </a:r>
            <a:r>
              <a:rPr lang="en-US" dirty="0" err="1" smtClean="0">
                <a:solidFill>
                  <a:srgbClr val="FF0000"/>
                </a:solidFill>
              </a:rPr>
              <a:t>Halaman</a:t>
            </a:r>
            <a:r>
              <a:rPr lang="en-US" dirty="0" smtClean="0">
                <a:solidFill>
                  <a:srgbClr val="FF0000"/>
                </a:solidFill>
              </a:rPr>
              <a:t> </a:t>
            </a:r>
            <a:r>
              <a:rPr lang="en-US" dirty="0" err="1" smtClean="0">
                <a:solidFill>
                  <a:srgbClr val="FF0000"/>
                </a:solidFill>
              </a:rPr>
              <a:t>judul</a:t>
            </a:r>
            <a:r>
              <a:rPr lang="en-US" dirty="0" smtClean="0">
                <a:solidFill>
                  <a:srgbClr val="FF0000"/>
                </a:solidFill>
              </a:rPr>
              <a:t>:  </a:t>
            </a:r>
            <a:r>
              <a:rPr lang="en-US" dirty="0" smtClean="0"/>
              <a:t>JUDUL DITULIS DENGAN HURUF KAPITAL SEMUA (</a:t>
            </a:r>
            <a:r>
              <a:rPr lang="en-US" dirty="0" err="1" smtClean="0"/>
              <a:t>baris</a:t>
            </a:r>
            <a:r>
              <a:rPr lang="en-US" dirty="0" smtClean="0"/>
              <a:t> </a:t>
            </a:r>
            <a:r>
              <a:rPr lang="en-US" dirty="0" err="1" smtClean="0"/>
              <a:t>pertama</a:t>
            </a:r>
            <a:r>
              <a:rPr lang="en-US" dirty="0" smtClean="0"/>
              <a:t> </a:t>
            </a:r>
            <a:r>
              <a:rPr lang="en-US" dirty="0" err="1" smtClean="0"/>
              <a:t>lebih</a:t>
            </a:r>
            <a:r>
              <a:rPr lang="en-US" dirty="0" smtClean="0"/>
              <a:t> </a:t>
            </a:r>
            <a:r>
              <a:rPr lang="en-US" dirty="0" err="1" smtClean="0"/>
              <a:t>panjang</a:t>
            </a:r>
            <a:r>
              <a:rPr lang="en-US" dirty="0" smtClean="0"/>
              <a:t> </a:t>
            </a:r>
            <a:r>
              <a:rPr lang="en-US" dirty="0" err="1" smtClean="0"/>
              <a:t>dari</a:t>
            </a:r>
            <a:r>
              <a:rPr lang="en-US" dirty="0" smtClean="0"/>
              <a:t> </a:t>
            </a:r>
            <a:r>
              <a:rPr lang="en-US" dirty="0" err="1" smtClean="0"/>
              <a:t>pada</a:t>
            </a:r>
            <a:r>
              <a:rPr lang="en-US" dirty="0" smtClean="0"/>
              <a:t> </a:t>
            </a:r>
            <a:r>
              <a:rPr lang="en-US" dirty="0" err="1" smtClean="0"/>
              <a:t>baris</a:t>
            </a:r>
            <a:r>
              <a:rPr lang="en-US" dirty="0" smtClean="0"/>
              <a:t> </a:t>
            </a:r>
            <a:r>
              <a:rPr lang="en-US" dirty="0" err="1" smtClean="0"/>
              <a:t>kedua</a:t>
            </a:r>
            <a:r>
              <a:rPr lang="en-US" dirty="0" smtClean="0"/>
              <a:t>, </a:t>
            </a:r>
            <a:r>
              <a:rPr lang="en-US" dirty="0" err="1" smtClean="0"/>
              <a:t>dst</a:t>
            </a:r>
            <a:r>
              <a:rPr lang="en-US" dirty="0" smtClean="0"/>
              <a:t>.), </a:t>
            </a:r>
            <a:r>
              <a:rPr lang="en-US" dirty="0" err="1" smtClean="0"/>
              <a:t>jenis</a:t>
            </a:r>
            <a:r>
              <a:rPr lang="en-US" dirty="0" smtClean="0"/>
              <a:t> (MAKALAH, SKRIPSI, </a:t>
            </a:r>
            <a:r>
              <a:rPr lang="en-US" dirty="0" err="1" smtClean="0"/>
              <a:t>dll</a:t>
            </a:r>
            <a:r>
              <a:rPr lang="en-US" dirty="0" smtClean="0"/>
              <a:t>.), </a:t>
            </a:r>
            <a:r>
              <a:rPr lang="en-US" dirty="0" err="1" smtClean="0"/>
              <a:t>kegunaan</a:t>
            </a:r>
            <a:r>
              <a:rPr lang="en-US" dirty="0" smtClean="0"/>
              <a:t> (</a:t>
            </a:r>
            <a:r>
              <a:rPr lang="en-US" dirty="0" err="1" smtClean="0"/>
              <a:t>untuk</a:t>
            </a:r>
            <a:r>
              <a:rPr lang="en-US" dirty="0" smtClean="0"/>
              <a:t> </a:t>
            </a:r>
            <a:r>
              <a:rPr lang="en-US" dirty="0" err="1" smtClean="0"/>
              <a:t>Melengkapi</a:t>
            </a:r>
            <a:r>
              <a:rPr lang="en-US" dirty="0" smtClean="0"/>
              <a:t> Salah </a:t>
            </a:r>
            <a:r>
              <a:rPr lang="en-US" dirty="0" err="1" smtClean="0"/>
              <a:t>Satu</a:t>
            </a:r>
            <a:r>
              <a:rPr lang="en-US" dirty="0" smtClean="0"/>
              <a:t> </a:t>
            </a:r>
            <a:r>
              <a:rPr lang="en-US" dirty="0" err="1" smtClean="0"/>
              <a:t>Syarat</a:t>
            </a:r>
            <a:r>
              <a:rPr lang="en-US" dirty="0" smtClean="0"/>
              <a:t> </a:t>
            </a:r>
            <a:r>
              <a:rPr lang="en-US" dirty="0" err="1" smtClean="0"/>
              <a:t>Memperoleh</a:t>
            </a:r>
            <a:r>
              <a:rPr lang="en-US" dirty="0" smtClean="0"/>
              <a:t> </a:t>
            </a:r>
            <a:r>
              <a:rPr lang="en-US" dirty="0" err="1" smtClean="0"/>
              <a:t>Gelar</a:t>
            </a:r>
            <a:r>
              <a:rPr lang="en-US" dirty="0" smtClean="0"/>
              <a:t> </a:t>
            </a:r>
            <a:r>
              <a:rPr lang="en-US" dirty="0" err="1" smtClean="0"/>
              <a:t>Sarjana</a:t>
            </a:r>
            <a:r>
              <a:rPr lang="en-US" dirty="0" smtClean="0"/>
              <a:t> …), NAMA PENULIS, NIM, </a:t>
            </a:r>
            <a:r>
              <a:rPr lang="en-US" dirty="0" err="1"/>
              <a:t>l</a:t>
            </a:r>
            <a:r>
              <a:rPr lang="en-US" dirty="0" err="1" smtClean="0"/>
              <a:t>embaga</a:t>
            </a:r>
            <a:r>
              <a:rPr lang="en-US" dirty="0" smtClean="0"/>
              <a:t> (JURUSAN TEKNIK MESIN, FAKULTAS TEKNIK INDUSTRI, INSTITUT TEKNOLOGI NASIONAL), </a:t>
            </a:r>
            <a:r>
              <a:rPr lang="en-US" dirty="0" err="1" smtClean="0"/>
              <a:t>nama</a:t>
            </a:r>
            <a:r>
              <a:rPr lang="en-US" dirty="0" smtClean="0"/>
              <a:t> </a:t>
            </a:r>
            <a:r>
              <a:rPr lang="en-US" dirty="0" err="1" smtClean="0"/>
              <a:t>kota</a:t>
            </a:r>
            <a:r>
              <a:rPr lang="en-US" dirty="0" smtClean="0"/>
              <a:t>  (BANDUNG), </a:t>
            </a:r>
            <a:r>
              <a:rPr lang="en-US" dirty="0" err="1" smtClean="0"/>
              <a:t>tahun</a:t>
            </a:r>
            <a:r>
              <a:rPr lang="en-US" dirty="0" smtClean="0"/>
              <a:t> (2019)</a:t>
            </a:r>
            <a:endParaRPr lang="en-US" dirty="0" smtClean="0"/>
          </a:p>
          <a:p>
            <a:pPr marL="346075" indent="-346075">
              <a:buNone/>
            </a:pPr>
            <a:r>
              <a:rPr lang="en-US" dirty="0" smtClean="0"/>
              <a:t>5. </a:t>
            </a:r>
            <a:r>
              <a:rPr lang="en-US" dirty="0" err="1" smtClean="0"/>
              <a:t>Spasi</a:t>
            </a:r>
            <a:r>
              <a:rPr lang="en-US" dirty="0" smtClean="0"/>
              <a:t> 1,5</a:t>
            </a:r>
            <a:endParaRPr lang="en-US" dirty="0" smtClean="0"/>
          </a:p>
          <a:p>
            <a:pPr marL="346075" indent="-346075">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pPr algn="l"/>
            <a:r>
              <a:rPr lang="en-US" sz="2000" dirty="0" err="1" smtClean="0">
                <a:solidFill>
                  <a:srgbClr val="FF0000"/>
                </a:solidFill>
              </a:rPr>
              <a:t>Contoh</a:t>
            </a:r>
            <a:r>
              <a:rPr lang="en-US" sz="2000" dirty="0" smtClean="0">
                <a:solidFill>
                  <a:srgbClr val="FF0000"/>
                </a:solidFill>
              </a:rPr>
              <a:t>:</a:t>
            </a:r>
            <a:endParaRPr lang="en-US" sz="2000" dirty="0">
              <a:solidFill>
                <a:srgbClr val="FF0000"/>
              </a:solidFill>
            </a:endParaRPr>
          </a:p>
        </p:txBody>
      </p:sp>
      <p:sp>
        <p:nvSpPr>
          <p:cNvPr id="3" name="Content Placeholder 2"/>
          <p:cNvSpPr>
            <a:spLocks noGrp="1"/>
          </p:cNvSpPr>
          <p:nvPr>
            <p:ph idx="1"/>
          </p:nvPr>
        </p:nvSpPr>
        <p:spPr>
          <a:xfrm>
            <a:off x="457200" y="838200"/>
            <a:ext cx="8229600" cy="5791200"/>
          </a:xfrm>
        </p:spPr>
        <p:txBody>
          <a:bodyPr>
            <a:normAutofit lnSpcReduction="10000"/>
          </a:bodyPr>
          <a:lstStyle/>
          <a:p>
            <a:pPr algn="ctr">
              <a:buNone/>
            </a:pPr>
            <a:r>
              <a:rPr lang="en-US" sz="1700" dirty="0" smtClean="0"/>
              <a:t>PENGARUH DESAIN INTERIOR TERHADAP KENYAMANAN MEMBACA  PEMUSTAKA</a:t>
            </a:r>
            <a:endParaRPr lang="en-US" sz="1700" dirty="0" smtClean="0"/>
          </a:p>
          <a:p>
            <a:pPr algn="ctr">
              <a:buNone/>
            </a:pPr>
            <a:r>
              <a:rPr lang="en-US" sz="1700" dirty="0" smtClean="0"/>
              <a:t> DI PERPUSTAKAAN INSTITUT TEKNOLOGI NASIONAL BANDUNG</a:t>
            </a:r>
            <a:endParaRPr lang="en-US" sz="1700" dirty="0" smtClean="0"/>
          </a:p>
          <a:p>
            <a:pPr>
              <a:buNone/>
            </a:pPr>
            <a:endParaRPr lang="en-US" sz="1700" dirty="0"/>
          </a:p>
          <a:p>
            <a:pPr algn="ctr">
              <a:buNone/>
            </a:pPr>
            <a:r>
              <a:rPr lang="en-US" sz="1700" dirty="0" smtClean="0"/>
              <a:t>(Logo LEMBAGA/INSTITUSI PT)</a:t>
            </a:r>
            <a:endParaRPr lang="en-US" sz="1700" dirty="0" smtClean="0"/>
          </a:p>
          <a:p>
            <a:pPr>
              <a:buNone/>
            </a:pPr>
            <a:endParaRPr lang="en-US" sz="1700" dirty="0"/>
          </a:p>
          <a:p>
            <a:pPr algn="ctr">
              <a:buNone/>
            </a:pPr>
            <a:r>
              <a:rPr lang="en-US" sz="1700" dirty="0" err="1" smtClean="0"/>
              <a:t>Skripsi</a:t>
            </a:r>
            <a:endParaRPr lang="en-US" sz="1700" dirty="0" smtClean="0"/>
          </a:p>
          <a:p>
            <a:pPr algn="ctr">
              <a:buNone/>
            </a:pPr>
            <a:r>
              <a:rPr lang="en-US" sz="1700" dirty="0" err="1" smtClean="0"/>
              <a:t>Diajukan</a:t>
            </a:r>
            <a:r>
              <a:rPr lang="en-US" sz="1700" dirty="0" smtClean="0"/>
              <a:t> </a:t>
            </a:r>
            <a:r>
              <a:rPr lang="en-US" sz="1700" dirty="0" err="1" smtClean="0"/>
              <a:t>untuk</a:t>
            </a:r>
            <a:r>
              <a:rPr lang="en-US" sz="1700" dirty="0" smtClean="0"/>
              <a:t> M</a:t>
            </a:r>
            <a:r>
              <a:rPr lang="en-US" sz="1700" dirty="0" err="1" smtClean="0"/>
              <a:t>emenuhi</a:t>
            </a:r>
            <a:r>
              <a:rPr lang="en-US" sz="1700" dirty="0" smtClean="0"/>
              <a:t> S</a:t>
            </a:r>
            <a:r>
              <a:rPr lang="en-US" sz="1700" dirty="0" err="1" smtClean="0"/>
              <a:t>alah</a:t>
            </a:r>
            <a:r>
              <a:rPr lang="en-US" sz="1700" dirty="0" smtClean="0"/>
              <a:t> S</a:t>
            </a:r>
            <a:r>
              <a:rPr lang="en-US" sz="1700" dirty="0" err="1" smtClean="0"/>
              <a:t>atu</a:t>
            </a:r>
            <a:r>
              <a:rPr lang="en-US" sz="1700" dirty="0" smtClean="0"/>
              <a:t> S</a:t>
            </a:r>
            <a:r>
              <a:rPr lang="en-US" sz="1700" dirty="0" err="1" smtClean="0"/>
              <a:t>yarat</a:t>
            </a:r>
            <a:r>
              <a:rPr lang="en-US" sz="1700" dirty="0" smtClean="0"/>
              <a:t> M</a:t>
            </a:r>
            <a:r>
              <a:rPr lang="en-US" sz="1700" dirty="0" err="1" smtClean="0"/>
              <a:t>eraih</a:t>
            </a:r>
            <a:r>
              <a:rPr lang="en-US" sz="1700" dirty="0" smtClean="0"/>
              <a:t> G</a:t>
            </a:r>
            <a:r>
              <a:rPr lang="en-US" sz="1700" dirty="0" err="1" smtClean="0"/>
              <a:t>elar</a:t>
            </a:r>
            <a:r>
              <a:rPr lang="en-US" sz="1700" dirty="0" smtClean="0"/>
              <a:t> </a:t>
            </a:r>
            <a:r>
              <a:rPr lang="en-US" sz="1700" dirty="0" err="1" smtClean="0"/>
              <a:t>Sarjana</a:t>
            </a:r>
            <a:r>
              <a:rPr lang="en-US" sz="1700" dirty="0" smtClean="0"/>
              <a:t> </a:t>
            </a:r>
            <a:r>
              <a:rPr lang="en-US" sz="1700" dirty="0" err="1" smtClean="0"/>
              <a:t>Desain</a:t>
            </a:r>
            <a:r>
              <a:rPr lang="en-US" sz="1700" dirty="0" smtClean="0"/>
              <a:t> Interior </a:t>
            </a:r>
            <a:r>
              <a:rPr lang="en-US" sz="1700" dirty="0" err="1" smtClean="0"/>
              <a:t>pada</a:t>
            </a:r>
            <a:r>
              <a:rPr lang="en-US" sz="1700" dirty="0" smtClean="0"/>
              <a:t> </a:t>
            </a:r>
            <a:r>
              <a:rPr lang="en-US" sz="1700" dirty="0" err="1" smtClean="0"/>
              <a:t>Jurusan</a:t>
            </a:r>
            <a:r>
              <a:rPr lang="en-US" sz="1700" dirty="0" smtClean="0"/>
              <a:t> </a:t>
            </a:r>
            <a:r>
              <a:rPr lang="en-US" sz="1700" dirty="0" err="1" smtClean="0"/>
              <a:t>Desain</a:t>
            </a:r>
            <a:r>
              <a:rPr lang="en-US" sz="1700" dirty="0" smtClean="0"/>
              <a:t> Interior </a:t>
            </a:r>
            <a:r>
              <a:rPr lang="en-US" sz="1700" dirty="0" err="1" smtClean="0"/>
              <a:t>Fakultas</a:t>
            </a:r>
            <a:r>
              <a:rPr lang="en-US" sz="1700" dirty="0" smtClean="0"/>
              <a:t> </a:t>
            </a:r>
            <a:r>
              <a:rPr lang="en-US" sz="1700" dirty="0" err="1" smtClean="0"/>
              <a:t>Arsitektur</a:t>
            </a:r>
            <a:r>
              <a:rPr lang="en-US" sz="1700" dirty="0" smtClean="0"/>
              <a:t> </a:t>
            </a:r>
            <a:r>
              <a:rPr lang="en-US" sz="1700" dirty="0" err="1" smtClean="0"/>
              <a:t>dan</a:t>
            </a:r>
            <a:r>
              <a:rPr lang="en-US" sz="1700" dirty="0" smtClean="0"/>
              <a:t> </a:t>
            </a:r>
            <a:r>
              <a:rPr lang="en-US" sz="1700" dirty="0" err="1" smtClean="0"/>
              <a:t>Desain</a:t>
            </a:r>
            <a:r>
              <a:rPr lang="en-US" sz="1700" dirty="0" smtClean="0"/>
              <a:t> </a:t>
            </a:r>
            <a:r>
              <a:rPr lang="en-US" sz="1700" dirty="0" err="1" smtClean="0"/>
              <a:t>Institut</a:t>
            </a:r>
            <a:r>
              <a:rPr lang="en-US" sz="1700" dirty="0" smtClean="0"/>
              <a:t> </a:t>
            </a:r>
            <a:r>
              <a:rPr lang="en-US" sz="1700" dirty="0" err="1" smtClean="0"/>
              <a:t>Teknologi</a:t>
            </a:r>
            <a:r>
              <a:rPr lang="en-US" sz="1700" dirty="0" smtClean="0"/>
              <a:t> </a:t>
            </a:r>
            <a:r>
              <a:rPr lang="en-US" sz="1700" dirty="0" err="1" smtClean="0"/>
              <a:t>Nasional</a:t>
            </a:r>
            <a:endParaRPr lang="en-US" sz="1700" dirty="0" smtClean="0"/>
          </a:p>
          <a:p>
            <a:pPr>
              <a:buNone/>
            </a:pPr>
            <a:endParaRPr lang="en-US" sz="1700" dirty="0"/>
          </a:p>
          <a:p>
            <a:pPr>
              <a:buNone/>
            </a:pPr>
            <a:endParaRPr lang="en-US" sz="1700" dirty="0" smtClean="0"/>
          </a:p>
          <a:p>
            <a:pPr algn="ctr">
              <a:buNone/>
            </a:pPr>
            <a:r>
              <a:rPr lang="en-US" sz="1700" dirty="0" err="1" smtClean="0"/>
              <a:t>Oleh</a:t>
            </a:r>
            <a:r>
              <a:rPr lang="en-US" sz="1700" dirty="0" smtClean="0"/>
              <a:t>:</a:t>
            </a:r>
            <a:endParaRPr lang="en-US" sz="1700" dirty="0" smtClean="0"/>
          </a:p>
          <a:p>
            <a:pPr algn="ctr">
              <a:buNone/>
            </a:pPr>
            <a:r>
              <a:rPr lang="en-US" sz="1700" dirty="0" smtClean="0"/>
              <a:t>(</a:t>
            </a:r>
            <a:r>
              <a:rPr lang="en-US" sz="1700" dirty="0" err="1" smtClean="0"/>
              <a:t>Nama</a:t>
            </a:r>
            <a:r>
              <a:rPr lang="en-US" sz="1700" dirty="0" smtClean="0"/>
              <a:t> </a:t>
            </a:r>
            <a:r>
              <a:rPr lang="en-US" sz="1700" dirty="0" err="1" smtClean="0"/>
              <a:t>Mahasiswa</a:t>
            </a:r>
            <a:r>
              <a:rPr lang="en-US" sz="1700" dirty="0" smtClean="0"/>
              <a:t>)</a:t>
            </a:r>
            <a:endParaRPr lang="en-US" sz="1700" dirty="0" smtClean="0"/>
          </a:p>
          <a:p>
            <a:pPr algn="ctr">
              <a:buNone/>
            </a:pPr>
            <a:r>
              <a:rPr lang="en-US" sz="1700" dirty="0" smtClean="0"/>
              <a:t>(NIM)</a:t>
            </a:r>
            <a:endParaRPr lang="en-US" sz="1700" dirty="0" smtClean="0"/>
          </a:p>
          <a:p>
            <a:pPr>
              <a:buNone/>
            </a:pPr>
            <a:endParaRPr lang="en-US" sz="1700" dirty="0"/>
          </a:p>
          <a:p>
            <a:pPr algn="ctr">
              <a:buNone/>
            </a:pPr>
            <a:r>
              <a:rPr lang="en-US" sz="1700" dirty="0" smtClean="0"/>
              <a:t>JURUSAN DESAIN INTERIOR</a:t>
            </a:r>
            <a:endParaRPr lang="en-US" sz="1700" dirty="0" smtClean="0"/>
          </a:p>
          <a:p>
            <a:pPr algn="ctr">
              <a:buNone/>
            </a:pPr>
            <a:r>
              <a:rPr lang="en-US" sz="1700" dirty="0" smtClean="0"/>
              <a:t>FAKULTAS ARSITEKTUR DAN DESAIN</a:t>
            </a:r>
            <a:endParaRPr lang="en-US" sz="1700" dirty="0" smtClean="0"/>
          </a:p>
          <a:p>
            <a:pPr algn="ctr">
              <a:buNone/>
            </a:pPr>
            <a:r>
              <a:rPr lang="en-US" sz="1700" dirty="0" smtClean="0"/>
              <a:t>INSTITUT TEKNOLOGI NASIONAL</a:t>
            </a:r>
            <a:endParaRPr lang="en-US" sz="1700" dirty="0" smtClean="0"/>
          </a:p>
          <a:p>
            <a:pPr algn="ctr">
              <a:buNone/>
            </a:pPr>
            <a:r>
              <a:rPr lang="en-US" sz="1700" dirty="0" smtClean="0"/>
              <a:t>BANDUNG</a:t>
            </a:r>
            <a:endParaRPr lang="en-US" sz="1700" dirty="0" smtClean="0"/>
          </a:p>
          <a:p>
            <a:pPr algn="ctr">
              <a:buNone/>
            </a:pPr>
            <a:r>
              <a:rPr lang="en-US" sz="1700" dirty="0" smtClean="0"/>
              <a:t>2020</a:t>
            </a:r>
            <a:endParaRPr lang="en-US" dirty="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Autofit/>
          </a:bodyPr>
          <a:lstStyle/>
          <a:p>
            <a:r>
              <a:rPr lang="en-US" sz="2400" dirty="0" smtClean="0"/>
              <a:t>JUDUL ORGAN KARANGAN DALAM URAIAN DAN SISTEM SIMBOL ORGANISASI KARANGAN</a:t>
            </a:r>
            <a:endParaRPr lang="en-US" sz="2400" dirty="0"/>
          </a:p>
        </p:txBody>
      </p:sp>
      <p:sp>
        <p:nvSpPr>
          <p:cNvPr id="3" name="Content Placeholder 2"/>
          <p:cNvSpPr>
            <a:spLocks noGrp="1"/>
          </p:cNvSpPr>
          <p:nvPr>
            <p:ph idx="1"/>
          </p:nvPr>
        </p:nvSpPr>
        <p:spPr>
          <a:xfrm>
            <a:off x="381000" y="1143000"/>
            <a:ext cx="8229600" cy="5135563"/>
          </a:xfrm>
        </p:spPr>
        <p:txBody>
          <a:bodyPr>
            <a:normAutofit fontScale="52500"/>
          </a:bodyPr>
          <a:lstStyle/>
          <a:p>
            <a:pPr algn="ctr">
              <a:buNone/>
            </a:pPr>
            <a:r>
              <a:rPr lang="en-US" dirty="0" smtClean="0"/>
              <a:t>BAB  I</a:t>
            </a:r>
            <a:endParaRPr lang="en-US" dirty="0" smtClean="0"/>
          </a:p>
          <a:p>
            <a:pPr algn="ctr">
              <a:buNone/>
            </a:pPr>
            <a:r>
              <a:rPr lang="en-US" sz="2800" dirty="0" smtClean="0"/>
              <a:t>PENDAHULUAN</a:t>
            </a:r>
            <a:endParaRPr lang="en-US" sz="2800" dirty="0" smtClean="0"/>
          </a:p>
          <a:p>
            <a:pPr>
              <a:buNone/>
            </a:pPr>
            <a:endParaRPr lang="en-US" sz="2800" dirty="0"/>
          </a:p>
          <a:p>
            <a:pPr marL="514350" indent="-514350">
              <a:buAutoNum type="alphaUcPeriod"/>
            </a:pPr>
            <a:r>
              <a:rPr lang="en-US" sz="2800" dirty="0" err="1" smtClean="0"/>
              <a:t>Latar</a:t>
            </a:r>
            <a:r>
              <a:rPr lang="en-US" sz="2800" dirty="0" smtClean="0"/>
              <a:t> </a:t>
            </a:r>
            <a:r>
              <a:rPr lang="en-US" sz="2800" dirty="0" err="1" smtClean="0"/>
              <a:t>Belakang</a:t>
            </a:r>
            <a:r>
              <a:rPr lang="en-US" sz="2800" dirty="0" smtClean="0"/>
              <a:t> </a:t>
            </a:r>
            <a:r>
              <a:rPr lang="en-US" sz="2800" dirty="0" err="1" smtClean="0"/>
              <a:t>Masalah</a:t>
            </a:r>
            <a:endParaRPr lang="en-US" sz="2800" dirty="0" smtClean="0"/>
          </a:p>
          <a:p>
            <a:pPr marL="514350" indent="-514350">
              <a:buAutoNum type="alphaUcPeriod"/>
            </a:pPr>
            <a:r>
              <a:rPr lang="en-US" sz="2800" dirty="0" err="1" smtClean="0"/>
              <a:t>Batasan</a:t>
            </a:r>
            <a:r>
              <a:rPr lang="en-US" sz="2800" dirty="0" smtClean="0"/>
              <a:t> </a:t>
            </a:r>
            <a:r>
              <a:rPr lang="en-US" sz="2800" dirty="0" err="1" smtClean="0"/>
              <a:t>dan</a:t>
            </a:r>
            <a:r>
              <a:rPr lang="en-US" sz="2800" dirty="0" smtClean="0"/>
              <a:t> </a:t>
            </a:r>
            <a:r>
              <a:rPr lang="en-US" sz="2800" dirty="0" err="1" smtClean="0"/>
              <a:t>Rumusan</a:t>
            </a:r>
            <a:r>
              <a:rPr lang="en-US" sz="2800" dirty="0" smtClean="0"/>
              <a:t> </a:t>
            </a:r>
            <a:r>
              <a:rPr lang="en-US" sz="2800" dirty="0" err="1" smtClean="0"/>
              <a:t>Masalah</a:t>
            </a:r>
            <a:endParaRPr lang="en-US" sz="2800" dirty="0" smtClean="0"/>
          </a:p>
          <a:p>
            <a:pPr marL="514350" indent="-514350">
              <a:buAutoNum type="alphaUcPeriod"/>
            </a:pPr>
            <a:r>
              <a:rPr lang="en-US" sz="2800" dirty="0" err="1" smtClean="0"/>
              <a:t>Tujuan</a:t>
            </a:r>
            <a:r>
              <a:rPr lang="en-US" sz="2800" dirty="0" smtClean="0"/>
              <a:t>: </a:t>
            </a:r>
            <a:endParaRPr lang="en-US" sz="2800" dirty="0" smtClean="0"/>
          </a:p>
          <a:p>
            <a:pPr marL="514350" indent="-514350">
              <a:buNone/>
            </a:pPr>
            <a:r>
              <a:rPr lang="en-US" sz="2800" dirty="0" smtClean="0"/>
              <a:t>	a. …..(rincian, atau subsubjudul)</a:t>
            </a:r>
            <a:endParaRPr lang="en-US" sz="2800" dirty="0" smtClean="0"/>
          </a:p>
          <a:p>
            <a:pPr marL="514350" indent="-514350">
              <a:buNone/>
            </a:pPr>
            <a:r>
              <a:rPr lang="en-US" sz="2800" dirty="0" smtClean="0"/>
              <a:t>		a)...... (rincian atas rincian, atau subsubsubjudul)</a:t>
            </a:r>
            <a:endParaRPr lang="en-US" sz="2800" dirty="0" smtClean="0"/>
          </a:p>
          <a:p>
            <a:pPr marL="514350" indent="-514350">
              <a:buNone/>
            </a:pPr>
            <a:r>
              <a:rPr lang="en-US" sz="2800" dirty="0" smtClean="0"/>
              <a:t>			(a) .....</a:t>
            </a:r>
            <a:endParaRPr lang="en-US" sz="2800" dirty="0" smtClean="0"/>
          </a:p>
          <a:p>
            <a:pPr marL="514350" indent="-514350">
              <a:buNone/>
            </a:pPr>
            <a:r>
              <a:rPr lang="en-US" sz="2800" dirty="0" smtClean="0"/>
              <a:t>                                          (b) .....</a:t>
            </a:r>
            <a:endParaRPr lang="en-US" sz="2800" dirty="0" smtClean="0"/>
          </a:p>
          <a:p>
            <a:pPr marL="514350" indent="-514350">
              <a:buNone/>
            </a:pPr>
            <a:r>
              <a:rPr lang="en-US" sz="2800" dirty="0" smtClean="0"/>
              <a:t>	         b) .......</a:t>
            </a:r>
            <a:endParaRPr lang="en-US" sz="2800" dirty="0" smtClean="0"/>
          </a:p>
          <a:p>
            <a:pPr marL="514350" indent="-514350">
              <a:buNone/>
            </a:pPr>
            <a:r>
              <a:rPr lang="en-US" sz="2800" dirty="0"/>
              <a:t>	</a:t>
            </a:r>
            <a:r>
              <a:rPr lang="en-US" sz="2800" dirty="0" smtClean="0"/>
              <a:t>b. ….</a:t>
            </a:r>
            <a:endParaRPr lang="en-US" sz="2800" dirty="0" smtClean="0"/>
          </a:p>
          <a:p>
            <a:pPr marL="514350" indent="-514350">
              <a:buNone/>
            </a:pPr>
            <a:r>
              <a:rPr lang="en-US" sz="2800" dirty="0" smtClean="0"/>
              <a:t>D. </a:t>
            </a:r>
            <a:r>
              <a:rPr lang="en-US" sz="2800" dirty="0" err="1" smtClean="0"/>
              <a:t>Manfaat</a:t>
            </a:r>
            <a:r>
              <a:rPr lang="en-US" sz="2800" dirty="0" smtClean="0"/>
              <a:t> </a:t>
            </a:r>
            <a:r>
              <a:rPr lang="en-US" sz="2800" dirty="0" err="1" smtClean="0"/>
              <a:t>Penelitian</a:t>
            </a:r>
            <a:r>
              <a:rPr lang="en-US" sz="2800" dirty="0" smtClean="0"/>
              <a:t>:</a:t>
            </a:r>
            <a:endParaRPr lang="en-US" sz="2800" dirty="0" smtClean="0"/>
          </a:p>
          <a:p>
            <a:pPr marL="514350" indent="-514350">
              <a:buNone/>
            </a:pPr>
            <a:r>
              <a:rPr lang="en-US" sz="2800" dirty="0"/>
              <a:t>	</a:t>
            </a:r>
            <a:r>
              <a:rPr lang="en-US" sz="2800" dirty="0" smtClean="0"/>
              <a:t>a. ….</a:t>
            </a:r>
            <a:endParaRPr lang="en-US" sz="2800" dirty="0" smtClean="0"/>
          </a:p>
          <a:p>
            <a:pPr marL="514350" indent="-514350">
              <a:buNone/>
            </a:pPr>
            <a:r>
              <a:rPr lang="en-US" sz="2800" dirty="0"/>
              <a:t>	</a:t>
            </a:r>
            <a:r>
              <a:rPr lang="en-US" sz="2800" dirty="0" smtClean="0"/>
              <a:t>b. …..</a:t>
            </a:r>
            <a:endParaRPr lang="en-US" sz="2800" dirty="0" smtClean="0"/>
          </a:p>
          <a:p>
            <a:pPr marL="514350" indent="-514350">
              <a:buNone/>
            </a:pPr>
            <a:r>
              <a:rPr lang="en-US" sz="2800" dirty="0" err="1" smtClean="0"/>
              <a:t>Dst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400" dirty="0" smtClean="0"/>
              <a:t>ORGAN KARANGAN DALAM URAIAN DAN SISTEM SIMBOL ORGANISASI KARANGAN</a:t>
            </a:r>
            <a:endParaRPr lang="en-US" sz="2400"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ctr">
              <a:buNone/>
            </a:pPr>
            <a:r>
              <a:rPr lang="en-US" sz="2400" dirty="0" smtClean="0"/>
              <a:t>BAB  I</a:t>
            </a:r>
            <a:endParaRPr lang="en-US" sz="2400" dirty="0" smtClean="0"/>
          </a:p>
          <a:p>
            <a:pPr algn="ctr">
              <a:buNone/>
            </a:pPr>
            <a:r>
              <a:rPr lang="en-US" sz="2400" dirty="0" smtClean="0"/>
              <a:t>PENDAHULUAN</a:t>
            </a:r>
            <a:endParaRPr lang="en-US" sz="2400" dirty="0" smtClean="0"/>
          </a:p>
          <a:p>
            <a:pPr>
              <a:buNone/>
            </a:pPr>
            <a:endParaRPr lang="en-US" sz="2400" dirty="0" smtClean="0"/>
          </a:p>
          <a:p>
            <a:pPr marL="514350" indent="-514350">
              <a:buNone/>
            </a:pPr>
            <a:r>
              <a:rPr lang="en-US" sz="2400" dirty="0" smtClean="0"/>
              <a:t>1.1 Latar Belakang Masalah</a:t>
            </a:r>
            <a:endParaRPr lang="en-US" sz="2400" dirty="0" smtClean="0"/>
          </a:p>
          <a:p>
            <a:pPr marL="514350" indent="-514350">
              <a:buNone/>
            </a:pPr>
            <a:r>
              <a:rPr lang="en-US" sz="2400" dirty="0" smtClean="0"/>
              <a:t>1.2 </a:t>
            </a:r>
            <a:r>
              <a:rPr lang="en-US" sz="2400" dirty="0" err="1" smtClean="0"/>
              <a:t>Batasan</a:t>
            </a:r>
            <a:r>
              <a:rPr lang="en-US" sz="2400" dirty="0" smtClean="0"/>
              <a:t> </a:t>
            </a:r>
            <a:r>
              <a:rPr lang="en-US" sz="2400" dirty="0" err="1" smtClean="0"/>
              <a:t>dan</a:t>
            </a:r>
            <a:r>
              <a:rPr lang="en-US" sz="2400" dirty="0" smtClean="0"/>
              <a:t> </a:t>
            </a:r>
            <a:r>
              <a:rPr lang="en-US" sz="2400" dirty="0" err="1" smtClean="0"/>
              <a:t>Rumusan</a:t>
            </a:r>
            <a:r>
              <a:rPr lang="en-US" sz="2400" dirty="0" smtClean="0"/>
              <a:t> </a:t>
            </a:r>
            <a:r>
              <a:rPr lang="en-US" sz="2400" dirty="0" err="1" smtClean="0"/>
              <a:t>Masalah</a:t>
            </a:r>
            <a:endParaRPr lang="en-US" sz="2400" dirty="0" smtClean="0"/>
          </a:p>
          <a:p>
            <a:pPr marL="514350" indent="-514350">
              <a:buNone/>
            </a:pPr>
            <a:r>
              <a:rPr lang="en-US" sz="2400" dirty="0" smtClean="0"/>
              <a:t>1.3 </a:t>
            </a:r>
            <a:r>
              <a:rPr lang="en-US" sz="2400" dirty="0" err="1" smtClean="0"/>
              <a:t>Tujuan</a:t>
            </a:r>
            <a:r>
              <a:rPr lang="en-US" sz="2400" dirty="0" smtClean="0"/>
              <a:t>: </a:t>
            </a:r>
            <a:endParaRPr lang="en-US" sz="2400" dirty="0" smtClean="0"/>
          </a:p>
          <a:p>
            <a:pPr marL="514350" indent="-514350">
              <a:buNone/>
            </a:pPr>
            <a:r>
              <a:rPr lang="en-US" sz="2400" dirty="0" smtClean="0"/>
              <a:t>	1.3.1 …..</a:t>
            </a:r>
            <a:endParaRPr lang="en-US" sz="2400" dirty="0" smtClean="0"/>
          </a:p>
          <a:p>
            <a:pPr marL="514350" indent="-514350">
              <a:buNone/>
            </a:pPr>
            <a:r>
              <a:rPr lang="en-US" sz="2400" dirty="0" smtClean="0"/>
              <a:t>	1.3.2 ….</a:t>
            </a:r>
            <a:endParaRPr lang="en-US" sz="2400" dirty="0" smtClean="0"/>
          </a:p>
          <a:p>
            <a:pPr marL="514350" indent="-514350">
              <a:buNone/>
            </a:pPr>
            <a:r>
              <a:rPr lang="en-US" sz="2400" dirty="0" smtClean="0"/>
              <a:t>1.4 </a:t>
            </a:r>
            <a:r>
              <a:rPr lang="en-US" sz="2400" dirty="0" err="1" smtClean="0"/>
              <a:t>Manfaat</a:t>
            </a:r>
            <a:r>
              <a:rPr lang="en-US" sz="2400" dirty="0" smtClean="0"/>
              <a:t> </a:t>
            </a:r>
            <a:r>
              <a:rPr lang="en-US" sz="2400" dirty="0" err="1" smtClean="0"/>
              <a:t>Penelitian</a:t>
            </a:r>
            <a:r>
              <a:rPr lang="en-US" sz="2400" dirty="0" smtClean="0"/>
              <a:t>:</a:t>
            </a:r>
            <a:endParaRPr lang="en-US" sz="2400" dirty="0" smtClean="0"/>
          </a:p>
          <a:p>
            <a:pPr marL="514350" indent="-514350">
              <a:buNone/>
            </a:pPr>
            <a:r>
              <a:rPr lang="en-US" sz="2400" dirty="0" smtClean="0"/>
              <a:t>	1.4.1 ….</a:t>
            </a:r>
            <a:endParaRPr lang="en-US" sz="2400" dirty="0" smtClean="0"/>
          </a:p>
          <a:p>
            <a:pPr marL="514350" indent="-514350">
              <a:buNone/>
            </a:pPr>
            <a:r>
              <a:rPr lang="en-US" sz="2400" dirty="0" smtClean="0"/>
              <a:t>	1.4.2 …..</a:t>
            </a:r>
            <a:endParaRPr lang="en-US" sz="2400" dirty="0" smtClean="0"/>
          </a:p>
          <a:p>
            <a:pPr marL="514350" indent="-514350">
              <a:buNone/>
            </a:pPr>
            <a:r>
              <a:rPr lang="en-US" sz="2400" dirty="0" err="1" smtClean="0"/>
              <a:t>Dst</a:t>
            </a:r>
            <a:r>
              <a:rPr lang="en-US" sz="2400" dirty="0" smtClean="0"/>
              <a:t>.</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492760"/>
          </a:xfrm>
        </p:spPr>
        <p:txBody>
          <a:bodyPr>
            <a:normAutofit fontScale="90000"/>
          </a:bodyPr>
          <a:p>
            <a:endParaRPr lang="en-US"/>
          </a:p>
        </p:txBody>
      </p:sp>
      <p:sp>
        <p:nvSpPr>
          <p:cNvPr id="3" name="Content Placeholder 2"/>
          <p:cNvSpPr>
            <a:spLocks noGrp="1"/>
          </p:cNvSpPr>
          <p:nvPr>
            <p:ph idx="1"/>
          </p:nvPr>
        </p:nvSpPr>
        <p:spPr>
          <a:xfrm>
            <a:off x="457200" y="990600"/>
            <a:ext cx="8229600" cy="5572125"/>
          </a:xfrm>
        </p:spPr>
        <p:txBody>
          <a:bodyPr/>
          <a:p>
            <a:pPr marL="0" indent="0" algn="ctr">
              <a:buNone/>
            </a:pPr>
            <a:r>
              <a:rPr lang="en-US" sz="2000"/>
              <a:t>BAB  I</a:t>
            </a:r>
            <a:endParaRPr lang="en-US" sz="2000"/>
          </a:p>
          <a:p>
            <a:pPr marL="0" indent="0" algn="ctr">
              <a:buNone/>
            </a:pPr>
            <a:r>
              <a:rPr lang="en-US" sz="2000"/>
              <a:t>PENDAHULUAN</a:t>
            </a:r>
            <a:endParaRPr lang="en-US" sz="2000"/>
          </a:p>
          <a:p>
            <a:pPr marL="0" indent="0" algn="l">
              <a:buNone/>
            </a:pPr>
            <a:endParaRPr lang="en-US" sz="2000"/>
          </a:p>
          <a:p>
            <a:pPr marL="0" indent="0" algn="l">
              <a:buNone/>
            </a:pPr>
            <a:r>
              <a:rPr lang="en-US" sz="2000"/>
              <a:t>A. Latar Belakang Masalah</a:t>
            </a:r>
            <a:endParaRPr lang="en-US" sz="2000"/>
          </a:p>
          <a:p>
            <a:pPr marL="0" indent="0" algn="l">
              <a:buNone/>
            </a:pPr>
            <a:r>
              <a:rPr lang="en-US" sz="2000"/>
              <a:t>B. Batasan dan Rumusan Masalah</a:t>
            </a:r>
            <a:endParaRPr lang="en-US" sz="2000"/>
          </a:p>
          <a:p>
            <a:pPr marL="0" indent="0" algn="l">
              <a:buNone/>
            </a:pPr>
            <a:r>
              <a:rPr lang="en-US" sz="2000"/>
              <a:t>     1. Batasan masalah</a:t>
            </a:r>
            <a:endParaRPr lang="en-US" sz="2000"/>
          </a:p>
          <a:p>
            <a:pPr marL="0" indent="0" algn="l">
              <a:buNone/>
            </a:pPr>
            <a:r>
              <a:rPr lang="en-US" sz="2000"/>
              <a:t>      2. Rumusan masalah</a:t>
            </a:r>
            <a:endParaRPr lang="en-US" sz="2000"/>
          </a:p>
          <a:p>
            <a:pPr marL="0" indent="0" algn="l">
              <a:buNone/>
            </a:pPr>
            <a:r>
              <a:rPr lang="en-US" sz="2000"/>
              <a:t>           a. .......</a:t>
            </a:r>
            <a:endParaRPr lang="en-US" sz="2000"/>
          </a:p>
          <a:p>
            <a:pPr marL="0" indent="0" algn="l">
              <a:buNone/>
            </a:pPr>
            <a:r>
              <a:rPr lang="en-US" sz="2000"/>
              <a:t>           b.  ......</a:t>
            </a:r>
            <a:endParaRPr lang="en-US" sz="2000"/>
          </a:p>
          <a:p>
            <a:pPr marL="0" indent="0" algn="l">
              <a:buNone/>
            </a:pPr>
            <a:r>
              <a:rPr lang="en-US" sz="2000"/>
              <a:t>                1) .....</a:t>
            </a:r>
            <a:endParaRPr lang="en-US" sz="2000"/>
          </a:p>
          <a:p>
            <a:pPr marL="0" indent="0" algn="l">
              <a:buNone/>
            </a:pPr>
            <a:r>
              <a:rPr lang="en-US" sz="2000"/>
              <a:t>	2) ......</a:t>
            </a:r>
            <a:endParaRPr lang="en-US" sz="2000"/>
          </a:p>
          <a:p>
            <a:pPr marL="0" indent="0" algn="l">
              <a:buNone/>
            </a:pPr>
            <a:r>
              <a:rPr lang="en-US" sz="2000"/>
              <a:t>                       a) .....</a:t>
            </a:r>
            <a:endParaRPr lang="en-US" sz="2000"/>
          </a:p>
          <a:p>
            <a:pPr marL="0" indent="0" algn="l">
              <a:buNone/>
            </a:pPr>
            <a:r>
              <a:rPr lang="en-US" sz="2000"/>
              <a:t>                       b) ....</a:t>
            </a:r>
            <a:endParaRPr lang="en-US" sz="2000"/>
          </a:p>
          <a:p>
            <a:pPr marL="0" indent="0" algn="ctr">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2800" dirty="0" smtClean="0"/>
              <a:t>  </a:t>
            </a:r>
            <a:r>
              <a:rPr lang="en-US" sz="2000" dirty="0" smtClean="0"/>
              <a:t>ORGAN KARANGAN DALAM URAIAN </a:t>
            </a:r>
            <a:br>
              <a:rPr lang="en-US" sz="2000" dirty="0" smtClean="0"/>
            </a:br>
            <a:r>
              <a:rPr lang="en-US" sz="2000" dirty="0" smtClean="0"/>
              <a:t>DAN SISTEM SIMBOL ORGANISASI KARANGAN</a:t>
            </a:r>
            <a:endParaRPr lang="en-US" sz="2000" dirty="0"/>
          </a:p>
        </p:txBody>
      </p:sp>
      <p:sp>
        <p:nvSpPr>
          <p:cNvPr id="3" name="Content Placeholder 2"/>
          <p:cNvSpPr>
            <a:spLocks noGrp="1"/>
          </p:cNvSpPr>
          <p:nvPr>
            <p:ph idx="1"/>
          </p:nvPr>
        </p:nvSpPr>
        <p:spPr>
          <a:xfrm>
            <a:off x="457200" y="1410970"/>
            <a:ext cx="8229600" cy="4715510"/>
          </a:xfrm>
        </p:spPr>
        <p:txBody>
          <a:bodyPr>
            <a:normAutofit fontScale="60000"/>
          </a:bodyPr>
          <a:lstStyle/>
          <a:p>
            <a:pPr algn="ctr">
              <a:buNone/>
            </a:pPr>
            <a:r>
              <a:rPr lang="en-US" sz="2325" b="1" dirty="0" smtClean="0"/>
              <a:t>BAB  I</a:t>
            </a:r>
            <a:endParaRPr lang="en-US" sz="2325" b="1" dirty="0" smtClean="0"/>
          </a:p>
          <a:p>
            <a:pPr algn="ctr">
              <a:buNone/>
            </a:pPr>
            <a:r>
              <a:rPr lang="en-US" sz="2325" b="1" dirty="0" smtClean="0"/>
              <a:t>PENDAHULUAN</a:t>
            </a:r>
            <a:endParaRPr lang="en-US" sz="2325" dirty="0" smtClean="0"/>
          </a:p>
          <a:p>
            <a:pPr>
              <a:buNone/>
            </a:pPr>
            <a:endParaRPr lang="en-US" sz="2325" dirty="0" smtClean="0"/>
          </a:p>
          <a:p>
            <a:pPr marL="0" indent="0">
              <a:buFont typeface="+mj-lt"/>
              <a:buNone/>
            </a:pPr>
            <a:r>
              <a:rPr lang="en-US" sz="2325" b="1" dirty="0" err="1" smtClean="0"/>
              <a:t>A</a:t>
            </a:r>
            <a:r>
              <a:rPr lang="en-US" sz="2325" dirty="0" err="1" smtClean="0"/>
              <a:t>.  </a:t>
            </a:r>
            <a:r>
              <a:rPr lang="en-US" sz="2325" b="1" dirty="0" err="1" smtClean="0"/>
              <a:t>Latar</a:t>
            </a:r>
            <a:r>
              <a:rPr lang="en-US" sz="2325" b="1" dirty="0" smtClean="0"/>
              <a:t> </a:t>
            </a:r>
            <a:r>
              <a:rPr lang="en-US" sz="2325" b="1" dirty="0" err="1" smtClean="0"/>
              <a:t>Belakang</a:t>
            </a:r>
            <a:r>
              <a:rPr lang="en-US" sz="2325" b="1" dirty="0" smtClean="0"/>
              <a:t> </a:t>
            </a:r>
            <a:r>
              <a:rPr lang="en-US" sz="2325" b="1" dirty="0" err="1" smtClean="0"/>
              <a:t>Masalah</a:t>
            </a:r>
            <a:endParaRPr lang="en-US" sz="2325" b="1" dirty="0" err="1" smtClean="0"/>
          </a:p>
          <a:p>
            <a:pPr marL="0" indent="0">
              <a:buFont typeface="+mj-lt"/>
              <a:buNone/>
            </a:pPr>
            <a:r>
              <a:rPr lang="en-US" sz="2325" i="1" dirty="0" smtClean="0"/>
              <a:t>          Bagian ini berisi  paparan fakta/fenomena yang melatarbelakangi  masalah yang akan dibahas.</a:t>
            </a:r>
            <a:endParaRPr lang="en-US" sz="2325" i="1" dirty="0" smtClean="0"/>
          </a:p>
          <a:p>
            <a:pPr marL="0" indent="0">
              <a:buFont typeface="+mj-lt"/>
              <a:buNone/>
            </a:pPr>
            <a:r>
              <a:rPr lang="en-US" sz="2325" b="1" dirty="0" err="1" smtClean="0"/>
              <a:t>B.  Batasan</a:t>
            </a:r>
            <a:r>
              <a:rPr lang="en-US" sz="2325" b="1" dirty="0" smtClean="0"/>
              <a:t> </a:t>
            </a:r>
            <a:r>
              <a:rPr lang="en-US" sz="2325" b="1" dirty="0" err="1" smtClean="0"/>
              <a:t>dan</a:t>
            </a:r>
            <a:r>
              <a:rPr lang="en-US" sz="2325" b="1" dirty="0" smtClean="0"/>
              <a:t> </a:t>
            </a:r>
            <a:r>
              <a:rPr lang="en-US" sz="2325" b="1" dirty="0" err="1" smtClean="0"/>
              <a:t>Rumusan</a:t>
            </a:r>
            <a:r>
              <a:rPr lang="en-US" sz="2325" b="1" dirty="0" smtClean="0"/>
              <a:t> </a:t>
            </a:r>
            <a:r>
              <a:rPr lang="en-US" sz="2325" b="1" dirty="0" err="1" smtClean="0"/>
              <a:t>Masalah</a:t>
            </a:r>
            <a:endParaRPr lang="en-US" sz="2325" dirty="0" err="1" smtClean="0"/>
          </a:p>
          <a:p>
            <a:pPr marL="0" indent="0" algn="l">
              <a:buFont typeface="+mj-lt"/>
              <a:buNone/>
            </a:pPr>
            <a:r>
              <a:rPr lang="en-US" sz="2325" i="1" dirty="0" smtClean="0"/>
              <a:t>      a. Ruang lingkup masalah  harus dibatasi sedemikian rupa  agar dapat dibahas secara mendalam dan   </a:t>
            </a:r>
            <a:endParaRPr lang="en-US" sz="2325" i="1" dirty="0" smtClean="0"/>
          </a:p>
          <a:p>
            <a:pPr marL="0" indent="0" algn="l">
              <a:buFont typeface="+mj-lt"/>
              <a:buNone/>
            </a:pPr>
            <a:r>
              <a:rPr lang="en-US" sz="2325" i="1" dirty="0" smtClean="0"/>
              <a:t>           diperoleh jawaban atau solusi secara jelas/konkret atas masalah tersebut. </a:t>
            </a:r>
            <a:endParaRPr lang="en-US" sz="2325" i="1" dirty="0" smtClean="0"/>
          </a:p>
          <a:p>
            <a:pPr marL="0" indent="0">
              <a:buFont typeface="+mj-lt"/>
              <a:buNone/>
            </a:pPr>
            <a:r>
              <a:rPr lang="en-US" sz="2325" i="1" dirty="0" smtClean="0"/>
              <a:t>       b. Setelah dibatasi, masalah harus dirumuskan secara jelas dalam bentk kalimat pertanyaan atau dapat </a:t>
            </a:r>
            <a:endParaRPr lang="en-US" sz="2325" i="1" dirty="0" smtClean="0"/>
          </a:p>
          <a:p>
            <a:pPr marL="0" indent="0">
              <a:buFont typeface="+mj-lt"/>
              <a:buNone/>
            </a:pPr>
            <a:r>
              <a:rPr lang="en-US" sz="2325" i="1" dirty="0" smtClean="0"/>
              <a:t>            juga dalam kalimat pernyataan. </a:t>
            </a:r>
            <a:endParaRPr lang="en-US" sz="2325" i="1" dirty="0" smtClean="0"/>
          </a:p>
          <a:p>
            <a:pPr marL="0" indent="0">
              <a:buFont typeface="+mj-lt"/>
              <a:buNone/>
            </a:pPr>
            <a:r>
              <a:rPr lang="en-US" sz="2325" b="1" dirty="0" smtClean="0"/>
              <a:t>C. </a:t>
            </a:r>
            <a:r>
              <a:rPr lang="en-US" sz="2325" b="1" dirty="0" err="1" smtClean="0"/>
              <a:t>Tujuan</a:t>
            </a:r>
            <a:endParaRPr lang="en-US" sz="2325" dirty="0" smtClean="0"/>
          </a:p>
          <a:p>
            <a:pPr marL="0" indent="0">
              <a:buFont typeface="+mj-lt"/>
              <a:buNone/>
            </a:pPr>
            <a:r>
              <a:rPr lang="en-US" sz="2325" dirty="0" smtClean="0"/>
              <a:t>         </a:t>
            </a:r>
            <a:r>
              <a:rPr lang="en-US" sz="2325" i="1" dirty="0" smtClean="0"/>
              <a:t>Bagian ini berisi paparan atau rumusan tujuan yang akan dicapai atas pembahasan  masalah  tersebut.</a:t>
            </a:r>
            <a:endParaRPr lang="en-US" sz="2325" i="1" dirty="0" smtClean="0"/>
          </a:p>
          <a:p>
            <a:pPr marL="0" indent="0">
              <a:buFont typeface="+mj-lt"/>
              <a:buNone/>
            </a:pPr>
            <a:r>
              <a:rPr lang="en-US" sz="2325" b="1" dirty="0" err="1" smtClean="0"/>
              <a:t>D. Manfaat</a:t>
            </a:r>
            <a:r>
              <a:rPr lang="en-US" sz="2325" b="1" dirty="0" smtClean="0"/>
              <a:t> </a:t>
            </a:r>
            <a:r>
              <a:rPr lang="en-US" sz="2325" b="1" dirty="0" err="1" smtClean="0"/>
              <a:t>Peneliti</a:t>
            </a:r>
            <a:endParaRPr lang="en-US" sz="2325" b="1" dirty="0" err="1" smtClean="0"/>
          </a:p>
          <a:p>
            <a:pPr marL="0" indent="0">
              <a:buFont typeface="+mj-lt"/>
              <a:buNone/>
            </a:pPr>
            <a:r>
              <a:rPr lang="en-US" sz="2325" b="1" dirty="0" err="1" smtClean="0"/>
              <a:t>         </a:t>
            </a:r>
            <a:r>
              <a:rPr lang="en-US" sz="2325" i="1" dirty="0" err="1" smtClean="0"/>
              <a:t>Bagian ini memaparkan manfaat </a:t>
            </a:r>
            <a:r>
              <a:rPr lang="en-US" sz="2325" i="1" dirty="0" err="1" smtClean="0">
                <a:solidFill>
                  <a:srgbClr val="FF0000"/>
                </a:solidFill>
              </a:rPr>
              <a:t>praktis</a:t>
            </a:r>
            <a:r>
              <a:rPr lang="en-US" sz="2325" i="1" dirty="0" err="1" smtClean="0"/>
              <a:t>, dan </a:t>
            </a:r>
            <a:r>
              <a:rPr lang="en-US" sz="2325" i="1" dirty="0" err="1" smtClean="0">
                <a:solidFill>
                  <a:srgbClr val="FF0000"/>
                </a:solidFill>
              </a:rPr>
              <a:t>teoretis</a:t>
            </a:r>
            <a:r>
              <a:rPr lang="en-US" sz="2325" i="1" dirty="0" err="1" smtClean="0"/>
              <a:t> atas pembahasan masalah yang telah dibatasi dan     	dirumuskan di atas.</a:t>
            </a:r>
            <a:endParaRPr lang="en-US" sz="2325" i="1" dirty="0" err="1" smtClean="0"/>
          </a:p>
          <a:p>
            <a:pPr marL="0" indent="0">
              <a:buFont typeface="+mj-lt"/>
              <a:buNone/>
            </a:pPr>
            <a:r>
              <a:rPr lang="en-US" sz="2325" b="1" dirty="0" err="1" smtClean="0"/>
              <a:t>C. Sistematika Penulisan</a:t>
            </a:r>
            <a:endParaRPr lang="en-US" sz="2325" b="1" dirty="0" err="1" smtClean="0"/>
          </a:p>
          <a:p>
            <a:pPr marL="0" indent="0">
              <a:buFont typeface="+mj-lt"/>
              <a:buNone/>
            </a:pPr>
            <a:r>
              <a:rPr lang="en-US" sz="2325" b="1" dirty="0" err="1" smtClean="0"/>
              <a:t>          </a:t>
            </a:r>
            <a:r>
              <a:rPr lang="en-US" sz="2325" i="1" dirty="0" err="1" smtClean="0"/>
              <a:t>Berisi paparan garis besar isi (subbab) setiap bab.</a:t>
            </a:r>
            <a:endParaRPr lang="en-US" sz="2325" i="1" dirty="0" smtClean="0"/>
          </a:p>
          <a:p>
            <a:pPr marL="457200" indent="-457200">
              <a:buNone/>
            </a:pPr>
            <a:endParaRPr lang="en-US" sz="2325"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81025"/>
          </a:xfrm>
        </p:spPr>
        <p:txBody>
          <a:bodyPr>
            <a:normAutofit fontScale="90000"/>
          </a:bodyPr>
          <a:p>
            <a:r>
              <a:rPr lang="en-US" sz="1800" b="1"/>
              <a:t>BAB  I</a:t>
            </a:r>
            <a:br>
              <a:rPr lang="en-US" sz="1800" b="1"/>
            </a:br>
            <a:r>
              <a:rPr lang="en-US" sz="1800" b="1"/>
              <a:t>PENDAHULUAN</a:t>
            </a:r>
            <a:endParaRPr lang="en-US" sz="1800" b="1"/>
          </a:p>
        </p:txBody>
      </p:sp>
      <p:sp>
        <p:nvSpPr>
          <p:cNvPr id="3" name="Content Placeholder 2"/>
          <p:cNvSpPr>
            <a:spLocks noGrp="1"/>
          </p:cNvSpPr>
          <p:nvPr>
            <p:ph idx="1"/>
          </p:nvPr>
        </p:nvSpPr>
        <p:spPr>
          <a:xfrm>
            <a:off x="457200" y="871220"/>
            <a:ext cx="8229600" cy="5773420"/>
          </a:xfrm>
        </p:spPr>
        <p:txBody>
          <a:bodyPr>
            <a:noAutofit/>
          </a:bodyPr>
          <a:p>
            <a:pPr marL="0" indent="0">
              <a:buNone/>
            </a:pPr>
            <a:r>
              <a:rPr lang="en-US" sz="1200" b="1"/>
              <a:t>A. Latar Belakang Masalah</a:t>
            </a:r>
            <a:endParaRPr lang="en-US" sz="1200" b="1"/>
          </a:p>
          <a:p>
            <a:pPr marL="0" indent="0">
              <a:buNone/>
            </a:pPr>
            <a:r>
              <a:rPr lang="en-US" sz="1200"/>
              <a:t>             Pendidikan merupakan salah satu aspek penting dalam perkembangan manusia,  terlebih  anak-anak. Pentingnya </a:t>
            </a:r>
            <a:endParaRPr lang="en-US" sz="1200"/>
          </a:p>
          <a:p>
            <a:pPr marL="0" indent="0">
              <a:buNone/>
            </a:pPr>
            <a:r>
              <a:rPr lang="en-US" sz="1200"/>
              <a:t>     pendidikan membuat setiap orang tua harus memilih sekolah yang  terbaik untuk anak-anaknya. Bagi orang tua, ada berbagai </a:t>
            </a:r>
            <a:endParaRPr lang="en-US" sz="1200"/>
          </a:p>
          <a:p>
            <a:pPr marL="0" indent="0">
              <a:buNone/>
            </a:pPr>
            <a:r>
              <a:rPr lang="en-US" sz="1200"/>
              <a:t>     hal yang menjadi pertimbangan  dalam memilih sekolah untuk anak-anak, baik itu mulai dari PAUD, hingga tingkat universitas.</a:t>
            </a:r>
            <a:endParaRPr lang="en-US" sz="1200"/>
          </a:p>
          <a:p>
            <a:pPr marL="0" indent="0">
              <a:buNone/>
            </a:pPr>
            <a:r>
              <a:rPr lang="en-US" sz="1200"/>
              <a:t>             Pertimbangan ini mulai dari kualitas sekolah, jenis kurikulum yang digunakan, tenaga  pendidik, lingkungan sekolah, hingga </a:t>
            </a:r>
            <a:endParaRPr lang="en-US" sz="1200"/>
          </a:p>
          <a:p>
            <a:pPr marL="0" indent="0">
              <a:buNone/>
            </a:pPr>
            <a:r>
              <a:rPr lang="en-US" sz="1200"/>
              <a:t>     fasilitas sekolah. Ada berbagai ragam fasilitas sekolah,  yang termasuk dalam kategori sarana dan prasarana sekolah.  </a:t>
            </a:r>
            <a:endParaRPr lang="en-US" sz="1200"/>
          </a:p>
          <a:p>
            <a:pPr marL="0" indent="0">
              <a:buNone/>
            </a:pPr>
            <a:r>
              <a:rPr lang="en-US" sz="1200"/>
              <a:t>     Laboratorium, lapangan, ruang  kelas, perpustakaan, ruang kegiatan siswa, hingga Unit Kesehatan Sekolah atau UKS merupakan</a:t>
            </a:r>
            <a:endParaRPr lang="en-US" sz="1200"/>
          </a:p>
          <a:p>
            <a:pPr marL="0" indent="0">
              <a:buNone/>
            </a:pPr>
            <a:r>
              <a:rPr lang="en-US" sz="1200"/>
              <a:t>     beberapa jenis fasilitas sekolah.</a:t>
            </a:r>
            <a:endParaRPr lang="en-US" sz="1200"/>
          </a:p>
          <a:p>
            <a:pPr marL="0" indent="0">
              <a:buNone/>
            </a:pPr>
            <a:r>
              <a:rPr lang="en-US" sz="1200"/>
              <a:t>             B</a:t>
            </a:r>
            <a:r>
              <a:rPr lang="en-US" sz="1200">
                <a:sym typeface="+mn-ea"/>
              </a:rPr>
              <a:t>erbagai fasilitas yang dimiliki dan disediakan oleh sekolah untuk para muridnya menjadi  salah satu indikator  kualitas </a:t>
            </a:r>
            <a:endParaRPr lang="en-US" sz="1200">
              <a:sym typeface="+mn-ea"/>
            </a:endParaRPr>
          </a:p>
          <a:p>
            <a:pPr marL="0" indent="0">
              <a:buNone/>
            </a:pPr>
            <a:r>
              <a:rPr lang="en-US" sz="1200">
                <a:sym typeface="+mn-ea"/>
              </a:rPr>
              <a:t>     suatu</a:t>
            </a:r>
            <a:r>
              <a:rPr lang="en-US" sz="1200"/>
              <a:t> sekolah. Berbagai fasilitas yang dimiliki dan disediakan  suatu sekolah  dapat dihubungkan dengan kualitas murid lulusan </a:t>
            </a:r>
            <a:endParaRPr lang="en-US" sz="1200"/>
          </a:p>
          <a:p>
            <a:pPr marL="0" indent="0">
              <a:buNone/>
            </a:pPr>
            <a:r>
              <a:rPr lang="en-US" sz="1200"/>
              <a:t>     sekolah tersebut.   Berdasarkan pernyataan inilah, penulis melakukan penelitian untuk mengetahui hubungan antara fasilitas </a:t>
            </a:r>
            <a:endParaRPr lang="en-US" sz="1200"/>
          </a:p>
          <a:p>
            <a:pPr marL="0" indent="0">
              <a:buNone/>
            </a:pPr>
            <a:r>
              <a:rPr lang="en-US" sz="1200"/>
              <a:t>     sekolah dengan prestasi belajar siswa pada sebuah sekolah. </a:t>
            </a:r>
            <a:endParaRPr lang="en-US" sz="1200"/>
          </a:p>
          <a:p>
            <a:pPr marL="0" indent="0">
              <a:buNone/>
            </a:pPr>
            <a:endParaRPr lang="en-US" sz="1200"/>
          </a:p>
          <a:p>
            <a:pPr marL="0" indent="0">
              <a:buNone/>
            </a:pPr>
            <a:r>
              <a:rPr lang="en-US" sz="1200" b="1"/>
              <a:t>B. Batasan dan Rumusan Masalah</a:t>
            </a:r>
            <a:endParaRPr lang="en-US" sz="1200" b="1"/>
          </a:p>
          <a:p>
            <a:pPr marL="0" indent="0">
              <a:buNone/>
            </a:pPr>
            <a:r>
              <a:rPr lang="en-US" sz="1200" b="1"/>
              <a:t>              </a:t>
            </a:r>
            <a:r>
              <a:rPr lang="en-US" sz="1200"/>
              <a:t>Masalah yang akan diteliti dan dibahas dalam skripsi ini mengenai pengaruh fasilitas  sekolah  terhadap prestasi murid  </a:t>
            </a:r>
            <a:endParaRPr lang="en-US" sz="1200"/>
          </a:p>
          <a:p>
            <a:pPr marL="0" indent="0">
              <a:buNone/>
            </a:pPr>
            <a:r>
              <a:rPr lang="en-US" sz="1200"/>
              <a:t>     kelas 6 SD Negeri 107 di Kecamatan Sumur, Kota Bandung  pada tahun 2022 - 2023 dalam mata pelajaran IPA (Ilmu  </a:t>
            </a:r>
            <a:endParaRPr lang="en-US" sz="1200"/>
          </a:p>
          <a:p>
            <a:pPr marL="0" indent="0">
              <a:buNone/>
            </a:pPr>
            <a:r>
              <a:rPr lang="en-US" sz="1200"/>
              <a:t>     Pengetahuan Alam). Masalah dalam penelitian ini  dirumuskan: </a:t>
            </a:r>
            <a:r>
              <a:rPr lang="en-US" sz="1200">
                <a:solidFill>
                  <a:srgbClr val="FF0000"/>
                </a:solidFill>
              </a:rPr>
              <a:t>Bagaimana pengaruh  fasilitas sekolah  untuk pembelajaran IPA </a:t>
            </a:r>
            <a:endParaRPr lang="en-US" sz="1200">
              <a:solidFill>
                <a:srgbClr val="FF0000"/>
              </a:solidFill>
            </a:endParaRPr>
          </a:p>
          <a:p>
            <a:pPr marL="0" indent="0">
              <a:buNone/>
            </a:pPr>
            <a:r>
              <a:rPr lang="en-US" sz="1200">
                <a:solidFill>
                  <a:srgbClr val="FF0000"/>
                </a:solidFill>
              </a:rPr>
              <a:t>     dengan prestasi murid kelas 6  Sekolah  Dasar Negeri 107 di Kecamatan Sumur, Kota Bandung  pada tahun 2022 - 2023? </a:t>
            </a:r>
            <a:endParaRPr lang="en-US" sz="1200"/>
          </a:p>
          <a:p>
            <a:pPr marL="0" indent="0">
              <a:buNone/>
            </a:pPr>
            <a:endParaRPr lang="en-US" sz="1200"/>
          </a:p>
          <a:p>
            <a:pPr marL="0" indent="0">
              <a:buNone/>
            </a:pPr>
            <a:r>
              <a:rPr lang="en-US" sz="1200" b="1"/>
              <a:t>C. Tujuan</a:t>
            </a:r>
            <a:endParaRPr lang="en-US" sz="1200" b="1"/>
          </a:p>
          <a:p>
            <a:pPr marL="0" indent="0">
              <a:buNone/>
            </a:pPr>
            <a:r>
              <a:rPr lang="en-US" sz="1200" b="1"/>
              <a:t>              </a:t>
            </a:r>
            <a:r>
              <a:rPr lang="en-US" sz="1200"/>
              <a:t>Menjelaskan pengaruh fasilitas sekolah untuk pembelajaran IPA terhadap prestasi murid kelas 6 SDN 107, Kecamatan </a:t>
            </a:r>
            <a:endParaRPr lang="en-US" sz="1200"/>
          </a:p>
          <a:p>
            <a:pPr marL="0" indent="0">
              <a:buNone/>
            </a:pPr>
            <a:r>
              <a:rPr lang="en-US" sz="1200"/>
              <a:t>     Sumur, Kota  Bandung tahun ajaran 2022 2023.</a:t>
            </a:r>
            <a:endParaRPr lang="en-US" sz="1200"/>
          </a:p>
          <a:p>
            <a:pPr marL="0" indent="0">
              <a:buNone/>
            </a:pPr>
            <a:r>
              <a:rPr lang="en-US" sz="1200" b="1"/>
              <a:t>D. Manfaat</a:t>
            </a:r>
            <a:endParaRPr lang="en-US" sz="1200" b="1"/>
          </a:p>
          <a:p>
            <a:pPr marL="0" indent="0">
              <a:buNone/>
            </a:pPr>
            <a:r>
              <a:rPr lang="en-US" sz="1200"/>
              <a:t>     a. Praktis: </a:t>
            </a:r>
            <a:endParaRPr lang="en-US" sz="1200"/>
          </a:p>
          <a:p>
            <a:pPr marL="0" indent="0">
              <a:buNone/>
            </a:pPr>
            <a:r>
              <a:rPr lang="en-US" sz="1200"/>
              <a:t>     b. Teoretis: </a:t>
            </a:r>
            <a:endParaRPr lang="en-US" sz="1200"/>
          </a:p>
        </p:txBody>
      </p:sp>
      <p:sp>
        <p:nvSpPr>
          <p:cNvPr id="4" name="Text Box 3"/>
          <p:cNvSpPr txBox="1"/>
          <p:nvPr/>
        </p:nvSpPr>
        <p:spPr>
          <a:xfrm>
            <a:off x="5706745" y="580390"/>
            <a:ext cx="309880" cy="368300"/>
          </a:xfrm>
          <a:prstGeom prst="rect">
            <a:avLst/>
          </a:prstGeom>
          <a:noFill/>
        </p:spPr>
        <p:txBody>
          <a:bodyPr wrap="non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13787</Words>
  <Application>WPS Presentation</Application>
  <PresentationFormat>On-screen Show (4:3)</PresentationFormat>
  <Paragraphs>300</Paragraphs>
  <Slides>27</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SimSun</vt:lpstr>
      <vt:lpstr>Wingdings</vt:lpstr>
      <vt:lpstr>Calibri</vt:lpstr>
      <vt:lpstr>Microsoft YaHei</vt:lpstr>
      <vt:lpstr>Arial Unicode MS</vt:lpstr>
      <vt:lpstr>Office Theme</vt:lpstr>
      <vt:lpstr>MATERI KULIAH</vt:lpstr>
      <vt:lpstr>KONVENSI NASKAH</vt:lpstr>
      <vt:lpstr>KONVENSI NASKAH</vt:lpstr>
      <vt:lpstr>Contoh:</vt:lpstr>
      <vt:lpstr>JUDUL ORGAN KARANGAN DALAM URAIAN DAN SISTEM SIMBOL ORGANISASI KARANGAN</vt:lpstr>
      <vt:lpstr>ORGAN KARANGAN DALAM URAIAN DAN SISTEM SIMBOL ORGANISASI KARANGAN</vt:lpstr>
      <vt:lpstr>PowerPoint 演示文稿</vt:lpstr>
      <vt:lpstr>  ORGAN KARANGAN DALAM URAIAN  DAN SISTEM SIMBOL ORGANISASI KARANGAN</vt:lpstr>
      <vt:lpstr>BAB  I PENDAHULUAN</vt:lpstr>
      <vt:lpstr>BAB  II TINJAUAN PUSTAKA</vt:lpstr>
      <vt:lpstr>PARAGRAF</vt:lpstr>
      <vt:lpstr>LEMBAR LAMPIRAN</vt:lpstr>
      <vt:lpstr>KUTIPAN (petikan, nukilan, pungutan, sitat)</vt:lpstr>
      <vt:lpstr>KUTIPAN LANGSUNG (copy paste)</vt:lpstr>
      <vt:lpstr>KUTIPAN TIDAK LANGSUNG DAN KUTIPAN LANGSUNG</vt:lpstr>
      <vt:lpstr>CATATAN KAKI</vt:lpstr>
      <vt:lpstr>PRINSIP CATATAN KAKI</vt:lpstr>
      <vt:lpstr>UNSUR-UNSUR DALAM CATATAN KAKI SUMBER REFERENSI</vt:lpstr>
      <vt:lpstr>SINGKATAN DALAM CATATAN KAKI</vt:lpstr>
      <vt:lpstr>Op. Cit.</vt:lpstr>
      <vt:lpstr>Ibid.</vt:lpstr>
      <vt:lpstr>Loc. Cit.</vt:lpstr>
      <vt:lpstr>CONTOH</vt:lpstr>
      <vt:lpstr>DAFTAR PUSTAKA</vt:lpstr>
      <vt:lpstr>CONTOH PENULISAN DAFTAR PUSTAKA</vt:lpstr>
      <vt:lpstr>CONTOH PENULISAN DAFTAR PUSTAKA</vt:lpstr>
      <vt:lpstr>CONTOH DAFTAR PUSTAKA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 KULIAH</dc:title>
  <dc:creator>sony</dc:creator>
  <cp:lastModifiedBy>rizky bachtiar</cp:lastModifiedBy>
  <cp:revision>85</cp:revision>
  <dcterms:created xsi:type="dcterms:W3CDTF">2020-12-07T20:26:00Z</dcterms:created>
  <dcterms:modified xsi:type="dcterms:W3CDTF">2024-12-20T14:50:05Z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46190D84114F4618A1244A0665B41C62_13</vt:lpwstr>
  </property>
  <property fmtid="{D5CDD505-2E9C-101B-9397-08002B2CF9AE}" pid="3" name="KSOProductBuildVer">
    <vt:lpwstr>1033-12.2.0.19307</vt:lpwstr>
  </property>
</Properties>
</file>