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58" r:id="rId4"/>
    <p:sldId id="260" r:id="rId5"/>
    <p:sldId id="304" r:id="rId6"/>
    <p:sldId id="314" r:id="rId7"/>
    <p:sldId id="306" r:id="rId8"/>
    <p:sldId id="307" r:id="rId9"/>
    <p:sldId id="308" r:id="rId10"/>
    <p:sldId id="319" r:id="rId11"/>
    <p:sldId id="309" r:id="rId12"/>
    <p:sldId id="310" r:id="rId13"/>
    <p:sldId id="311" r:id="rId14"/>
    <p:sldId id="312" r:id="rId15"/>
    <p:sldId id="261" r:id="rId16"/>
    <p:sldId id="287" r:id="rId17"/>
    <p:sldId id="313" r:id="rId18"/>
    <p:sldId id="288" r:id="rId19"/>
    <p:sldId id="262" r:id="rId20"/>
    <p:sldId id="263" r:id="rId21"/>
    <p:sldId id="264" r:id="rId22"/>
    <p:sldId id="265" r:id="rId23"/>
    <p:sldId id="277" r:id="rId24"/>
    <p:sldId id="275" r:id="rId25"/>
    <p:sldId id="266" r:id="rId26"/>
    <p:sldId id="268" r:id="rId27"/>
    <p:sldId id="269" r:id="rId28"/>
    <p:sldId id="289" r:id="rId29"/>
    <p:sldId id="271" r:id="rId30"/>
    <p:sldId id="272" r:id="rId31"/>
    <p:sldId id="273" r:id="rId32"/>
    <p:sldId id="276" r:id="rId33"/>
    <p:sldId id="278" r:id="rId34"/>
    <p:sldId id="31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2" d="100"/>
          <a:sy n="72" d="100"/>
        </p:scale>
        <p:origin x="1048" y="-228"/>
      </p:cViewPr>
      <p:guideLst>
        <p:guide orient="horz" pos="2172"/>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16A04C-3720-4010-B6A4-D83723E39930}"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16A04C-3720-4010-B6A4-D83723E39930}"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16A04C-3720-4010-B6A4-D83723E39930}"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16A04C-3720-4010-B6A4-D83723E39930}"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16A04C-3720-4010-B6A4-D83723E39930}"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16A04C-3720-4010-B6A4-D83723E39930}"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16A04C-3720-4010-B6A4-D83723E39930}"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16A04C-3720-4010-B6A4-D83723E39930}"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16A04C-3720-4010-B6A4-D83723E39930}"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6A04C-3720-4010-B6A4-D83723E39930}" type="datetimeFigureOut">
              <a:rPr lang="en-US" smtClean="0"/>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6A04C-3720-4010-B6A4-D83723E39930}"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16A04C-3720-4010-B6A4-D83723E39930}"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4CAD2C-C34D-42E7-8EE2-36DF3EF027F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6A04C-3720-4010-B6A4-D83723E39930}" type="datetimeFigureOut">
              <a:rPr lang="en-US" smtClean="0"/>
              <a:t>11/30/2024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CAD2C-C34D-42E7-8EE2-36DF3EF027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143250"/>
          </a:xfrm>
        </p:spPr>
        <p:txBody>
          <a:bodyPr>
            <a:normAutofit/>
          </a:bodyPr>
          <a:lstStyle/>
          <a:p>
            <a:r>
              <a:rPr lang="en-US" sz="2400" dirty="0"/>
              <a:t>KARYA TULIS ILMIAH 2: </a:t>
            </a:r>
            <a:br>
              <a:rPr lang="en-US" sz="2400" dirty="0"/>
            </a:br>
            <a:r>
              <a:rPr lang="en-US" sz="3200" b="1" dirty="0"/>
              <a:t>RANCANGAN DAN PENGORGANISASIAN KARYA TULIS ILMIAH</a:t>
            </a:r>
          </a:p>
        </p:txBody>
      </p:sp>
      <p:sp>
        <p:nvSpPr>
          <p:cNvPr id="3" name="Subtitle 2"/>
          <p:cNvSpPr>
            <a:spLocks noGrp="1"/>
          </p:cNvSpPr>
          <p:nvPr>
            <p:ph type="subTitle" idx="1"/>
          </p:nvPr>
        </p:nvSpPr>
        <p:spPr/>
        <p:txBody>
          <a:bodyPr>
            <a:normAutofit/>
          </a:bodyPr>
          <a:lstStyle/>
          <a:p>
            <a:r>
              <a:rPr lang="en-US" sz="2400" b="1" i="1" dirty="0"/>
              <a:t>Sub-CPMK 6: </a:t>
            </a:r>
          </a:p>
          <a:p>
            <a:r>
              <a:rPr lang="en-US" sz="2400" dirty="0" err="1"/>
              <a:t>Mahasiswa</a:t>
            </a:r>
            <a:r>
              <a:rPr lang="en-US" sz="2400" dirty="0"/>
              <a:t> </a:t>
            </a:r>
            <a:r>
              <a:rPr lang="en-US" sz="2400" dirty="0" err="1"/>
              <a:t>mampu</a:t>
            </a:r>
            <a:r>
              <a:rPr lang="en-US" sz="2400" dirty="0"/>
              <a:t> </a:t>
            </a:r>
            <a:r>
              <a:rPr lang="en-US" sz="2400" dirty="0" err="1"/>
              <a:t>memahami</a:t>
            </a:r>
            <a:r>
              <a:rPr lang="en-US" sz="2400" dirty="0"/>
              <a:t> </a:t>
            </a:r>
            <a:r>
              <a:rPr lang="en-US" sz="2400" b="1" dirty="0" err="1"/>
              <a:t>rancangan</a:t>
            </a:r>
            <a:r>
              <a:rPr lang="en-US" sz="2400" dirty="0"/>
              <a:t> </a:t>
            </a:r>
            <a:r>
              <a:rPr lang="en-US" sz="2400" dirty="0" err="1"/>
              <a:t>dan</a:t>
            </a:r>
            <a:r>
              <a:rPr lang="en-US" sz="2400" dirty="0"/>
              <a:t> </a:t>
            </a:r>
            <a:r>
              <a:rPr lang="en-US" sz="2400" b="1" dirty="0" err="1"/>
              <a:t>pengorganisasian</a:t>
            </a:r>
            <a:r>
              <a:rPr lang="en-US" sz="2400" dirty="0"/>
              <a:t> </a:t>
            </a:r>
            <a:r>
              <a:rPr lang="en-US" sz="2400" dirty="0" err="1"/>
              <a:t>karya</a:t>
            </a:r>
            <a:r>
              <a:rPr lang="en-US" sz="2400" dirty="0"/>
              <a:t> </a:t>
            </a:r>
            <a:r>
              <a:rPr lang="en-US" sz="2400" dirty="0" err="1"/>
              <a:t>ilmiah</a:t>
            </a:r>
            <a:r>
              <a:rPr lang="en-US" sz="2400" dirty="0"/>
              <a:t>, </a:t>
            </a:r>
            <a:r>
              <a:rPr lang="en-US" sz="2400" dirty="0" err="1"/>
              <a:t>serta</a:t>
            </a:r>
            <a:r>
              <a:rPr lang="en-US" sz="2400" dirty="0"/>
              <a:t> </a:t>
            </a:r>
            <a:r>
              <a:rPr lang="en-US" sz="2400" dirty="0" err="1"/>
              <a:t>tata</a:t>
            </a:r>
            <a:r>
              <a:rPr lang="en-US" sz="2400" dirty="0"/>
              <a:t> </a:t>
            </a:r>
            <a:r>
              <a:rPr lang="en-US" sz="2400" dirty="0" err="1"/>
              <a:t>cara</a:t>
            </a:r>
            <a:r>
              <a:rPr lang="en-US" sz="2400" dirty="0"/>
              <a:t> </a:t>
            </a:r>
            <a:r>
              <a:rPr lang="en-US" sz="2400" dirty="0" err="1"/>
              <a:t>pengutipan</a:t>
            </a:r>
            <a:r>
              <a:rPr lang="en-US" sz="2400" dirty="0"/>
              <a:t> </a:t>
            </a:r>
            <a:r>
              <a:rPr lang="en-US" sz="2400" dirty="0" err="1"/>
              <a:t>dan</a:t>
            </a:r>
            <a:r>
              <a:rPr lang="en-US" sz="2400" dirty="0"/>
              <a:t> </a:t>
            </a:r>
            <a:r>
              <a:rPr lang="en-US" sz="2400" dirty="0" err="1"/>
              <a:t>penulisan</a:t>
            </a:r>
            <a:r>
              <a:rPr lang="en-US" sz="2400" dirty="0"/>
              <a:t> </a:t>
            </a:r>
            <a:r>
              <a:rPr lang="en-US" sz="2400" dirty="0" err="1"/>
              <a:t>referensi</a:t>
            </a:r>
            <a:r>
              <a:rPr lang="en-US" sz="24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95DBC-4E13-1FBD-601F-AE4D7F8E7C92}"/>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58298D85-F221-094C-A9B7-A7DFED4E9310}"/>
              </a:ext>
            </a:extLst>
          </p:cNvPr>
          <p:cNvSpPr>
            <a:spLocks noGrp="1"/>
          </p:cNvSpPr>
          <p:nvPr>
            <p:ph idx="1"/>
          </p:nvPr>
        </p:nvSpPr>
        <p:spPr/>
        <p:txBody>
          <a:bodyPr/>
          <a:lstStyle/>
          <a:p>
            <a:pPr marL="0" indent="0">
              <a:buNone/>
            </a:pPr>
            <a:r>
              <a:rPr lang="en-US" altLang="en-US" sz="2400" b="1" dirty="0"/>
              <a:t>1.2.2 </a:t>
            </a:r>
            <a:r>
              <a:rPr lang="en-US" altLang="en-US" sz="2400" b="1" dirty="0" err="1"/>
              <a:t>Rumusan</a:t>
            </a:r>
            <a:r>
              <a:rPr lang="en-US" altLang="en-US" sz="2400" b="1" dirty="0"/>
              <a:t> </a:t>
            </a:r>
            <a:r>
              <a:rPr lang="en-US" altLang="en-US" sz="2400" b="1" dirty="0" err="1"/>
              <a:t>Masalah</a:t>
            </a:r>
            <a:r>
              <a:rPr lang="en-US" altLang="en-US" sz="2400" b="1" dirty="0"/>
              <a:t> </a:t>
            </a:r>
          </a:p>
          <a:p>
            <a:pPr marL="0" indent="0">
              <a:buNone/>
            </a:pPr>
            <a:r>
              <a:rPr lang="en-US" altLang="en-US" sz="2400" dirty="0"/>
              <a:t>1.2.2.1 </a:t>
            </a:r>
            <a:r>
              <a:rPr lang="en-US" altLang="en-US" sz="2400" dirty="0" err="1"/>
              <a:t>Bagaimana</a:t>
            </a:r>
            <a:r>
              <a:rPr lang="en-US" altLang="en-US" sz="2400" dirty="0"/>
              <a:t> </a:t>
            </a:r>
            <a:r>
              <a:rPr lang="en-US" altLang="en-US" sz="2400" dirty="0" err="1"/>
              <a:t>ketersediaan</a:t>
            </a:r>
            <a:r>
              <a:rPr lang="en-US" altLang="en-US" sz="2400" dirty="0"/>
              <a:t> air </a:t>
            </a:r>
            <a:r>
              <a:rPr lang="en-US" altLang="en-US" sz="2400" dirty="0" err="1"/>
              <a:t>bersih</a:t>
            </a:r>
            <a:r>
              <a:rPr lang="en-US" altLang="en-US" sz="2400" dirty="0"/>
              <a:t> </a:t>
            </a:r>
            <a:r>
              <a:rPr lang="en-US" altLang="en-US" sz="2400" dirty="0" err="1"/>
              <a:t>dapat</a:t>
            </a:r>
            <a:r>
              <a:rPr lang="en-US" altLang="en-US" sz="2400" dirty="0"/>
              <a:t> </a:t>
            </a:r>
            <a:r>
              <a:rPr lang="en-US" altLang="en-US" sz="2400" dirty="0" err="1"/>
              <a:t>memenuhi</a:t>
            </a:r>
            <a:endParaRPr lang="en-US" altLang="en-US" sz="2400" dirty="0"/>
          </a:p>
          <a:p>
            <a:pPr marL="0" indent="0">
              <a:buNone/>
            </a:pPr>
            <a:r>
              <a:rPr lang="en-US" altLang="en-US" sz="2400" dirty="0"/>
              <a:t>             </a:t>
            </a:r>
            <a:r>
              <a:rPr lang="en-US" altLang="en-US" sz="2400" dirty="0" err="1"/>
              <a:t>kebutuhan</a:t>
            </a:r>
            <a:r>
              <a:rPr lang="en-US" altLang="en-US" sz="2400" dirty="0"/>
              <a:t>   </a:t>
            </a:r>
            <a:r>
              <a:rPr lang="en-US" altLang="en-US" sz="2400" dirty="0" err="1"/>
              <a:t>harian</a:t>
            </a:r>
            <a:r>
              <a:rPr lang="en-US" altLang="en-US" sz="2400" dirty="0"/>
              <a:t>   air </a:t>
            </a:r>
            <a:r>
              <a:rPr lang="en-US" altLang="en-US" sz="2400" dirty="0" err="1"/>
              <a:t>minum</a:t>
            </a:r>
            <a:r>
              <a:rPr lang="en-US" altLang="en-US" sz="2400" dirty="0"/>
              <a:t> di </a:t>
            </a:r>
            <a:r>
              <a:rPr lang="en-US" altLang="en-US" sz="2400" dirty="0" err="1"/>
              <a:t>Kampus</a:t>
            </a:r>
            <a:r>
              <a:rPr lang="en-US" altLang="en-US" sz="2400" dirty="0"/>
              <a:t> 3 Universitas</a:t>
            </a:r>
          </a:p>
          <a:p>
            <a:pPr marL="0" indent="0">
              <a:buNone/>
            </a:pPr>
            <a:r>
              <a:rPr lang="en-US" altLang="en-US" sz="2400" dirty="0"/>
              <a:t>             </a:t>
            </a:r>
            <a:r>
              <a:rPr lang="en-US" altLang="en-US" sz="2400" dirty="0" err="1"/>
              <a:t>Atma</a:t>
            </a:r>
            <a:r>
              <a:rPr lang="en-US" altLang="en-US" sz="2400" dirty="0"/>
              <a:t> Jaya Yogyakarta?</a:t>
            </a:r>
          </a:p>
          <a:p>
            <a:pPr marL="0" indent="0">
              <a:buNone/>
            </a:pPr>
            <a:r>
              <a:rPr lang="en-US" altLang="en-US" sz="2400" dirty="0"/>
              <a:t>1.2.2.2 </a:t>
            </a:r>
            <a:r>
              <a:rPr lang="en-US" altLang="en-US" sz="2400" dirty="0" err="1"/>
              <a:t>Bagaimana</a:t>
            </a:r>
            <a:r>
              <a:rPr lang="en-US" altLang="en-US" sz="2400" dirty="0"/>
              <a:t> </a:t>
            </a:r>
            <a:r>
              <a:rPr lang="en-US" altLang="en-US" sz="2400" dirty="0" err="1"/>
              <a:t>sistem</a:t>
            </a:r>
            <a:r>
              <a:rPr lang="en-US" altLang="en-US" sz="2400" dirty="0"/>
              <a:t> </a:t>
            </a:r>
            <a:r>
              <a:rPr lang="en-US" altLang="en-US" sz="2400" i="1" dirty="0" err="1"/>
              <a:t>plambing</a:t>
            </a:r>
            <a:r>
              <a:rPr lang="en-US" altLang="en-US" sz="2400" dirty="0"/>
              <a:t> </a:t>
            </a:r>
            <a:r>
              <a:rPr lang="en-US" altLang="en-US" sz="2400" dirty="0" err="1"/>
              <a:t>pengaliran</a:t>
            </a:r>
            <a:r>
              <a:rPr lang="en-US" altLang="en-US" sz="2400" dirty="0"/>
              <a:t> air </a:t>
            </a:r>
            <a:r>
              <a:rPr lang="en-US" altLang="en-US" sz="2400" dirty="0" err="1"/>
              <a:t>minum</a:t>
            </a:r>
            <a:r>
              <a:rPr lang="en-US" altLang="en-US" sz="2400" dirty="0"/>
              <a:t> </a:t>
            </a:r>
            <a:r>
              <a:rPr lang="en-US" altLang="en-US" sz="2400" dirty="0" err="1"/>
              <a:t>dalam</a:t>
            </a:r>
            <a:endParaRPr lang="en-US" altLang="en-US" sz="2400" dirty="0"/>
          </a:p>
          <a:p>
            <a:pPr marL="0" indent="0">
              <a:buNone/>
            </a:pPr>
            <a:r>
              <a:rPr lang="en-US" altLang="en-US" sz="2400" dirty="0"/>
              <a:t>             area </a:t>
            </a:r>
            <a:r>
              <a:rPr lang="en-US" altLang="en-US" sz="2400" dirty="0" err="1"/>
              <a:t>Kampus</a:t>
            </a:r>
            <a:r>
              <a:rPr lang="en-US" altLang="en-US" sz="2400" dirty="0"/>
              <a:t> 3 Universitas </a:t>
            </a:r>
            <a:r>
              <a:rPr lang="en-US" altLang="en-US" sz="2400" dirty="0" err="1"/>
              <a:t>Atma</a:t>
            </a:r>
            <a:r>
              <a:rPr lang="en-US" altLang="en-US" sz="2400" dirty="0"/>
              <a:t> Jaya Yogyakarta?</a:t>
            </a:r>
          </a:p>
          <a:p>
            <a:pPr marL="0" indent="0">
              <a:buNone/>
            </a:pPr>
            <a:endParaRPr lang="en-ID" dirty="0"/>
          </a:p>
        </p:txBody>
      </p:sp>
    </p:spTree>
    <p:extLst>
      <p:ext uri="{BB962C8B-B14F-4D97-AF65-F5344CB8AC3E}">
        <p14:creationId xmlns:p14="http://schemas.microsoft.com/office/powerpoint/2010/main" val="155074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337820"/>
          </a:xfrm>
        </p:spPr>
        <p:txBody>
          <a:bodyPr>
            <a:normAutofit fontScale="90000"/>
          </a:bodyPr>
          <a:lstStyle/>
          <a:p>
            <a:endParaRPr lang="en-US"/>
          </a:p>
        </p:txBody>
      </p:sp>
      <p:sp>
        <p:nvSpPr>
          <p:cNvPr id="5" name="Content Placeholder 4"/>
          <p:cNvSpPr>
            <a:spLocks noGrp="1"/>
          </p:cNvSpPr>
          <p:nvPr>
            <p:ph idx="1"/>
          </p:nvPr>
        </p:nvSpPr>
        <p:spPr>
          <a:xfrm>
            <a:off x="304800" y="914400"/>
            <a:ext cx="8490585" cy="5579110"/>
          </a:xfrm>
        </p:spPr>
        <p:txBody>
          <a:bodyPr>
            <a:normAutofit fontScale="60000"/>
          </a:bodyPr>
          <a:lstStyle/>
          <a:p>
            <a:pPr marL="0" indent="0">
              <a:buNone/>
            </a:pPr>
            <a:r>
              <a:rPr lang="en-US" altLang="en-US" b="1">
                <a:sym typeface="+mn-ea"/>
              </a:rPr>
              <a:t>1.3 Tujuan Penelitian</a:t>
            </a:r>
            <a:endParaRPr lang="en-US" altLang="en-US" b="1"/>
          </a:p>
          <a:p>
            <a:pPr marL="0" indent="0">
              <a:buNone/>
            </a:pPr>
            <a:r>
              <a:rPr lang="en-US" altLang="en-US">
                <a:sym typeface="+mn-ea"/>
              </a:rPr>
              <a:t>1. 3.1 Mengetahui jumlah ketersediaan air untuk memenuhi kebutuhan air minum  </a:t>
            </a:r>
          </a:p>
          <a:p>
            <a:pPr marL="0" indent="0">
              <a:buNone/>
            </a:pPr>
            <a:r>
              <a:rPr lang="en-US" altLang="en-US">
                <a:sym typeface="+mn-ea"/>
              </a:rPr>
              <a:t>           harian Kampus 3 Universitas Atma Jaya Yogyakarta.</a:t>
            </a:r>
            <a:endParaRPr lang="en-US" altLang="en-US"/>
          </a:p>
          <a:p>
            <a:pPr marL="0" indent="0">
              <a:buNone/>
            </a:pPr>
            <a:r>
              <a:rPr lang="en-US" altLang="en-US">
                <a:sym typeface="+mn-ea"/>
              </a:rPr>
              <a:t>1.3.2 Mengetahui sistem plambing air bersih agar dapat memenuhi </a:t>
            </a:r>
            <a:endParaRPr lang="en-US" altLang="en-US"/>
          </a:p>
          <a:p>
            <a:pPr marL="0" indent="0">
              <a:buNone/>
            </a:pPr>
            <a:r>
              <a:rPr lang="en-US" altLang="en-US">
                <a:sym typeface="+mn-ea"/>
              </a:rPr>
              <a:t>          kebutuhan harian air minum.</a:t>
            </a:r>
            <a:endParaRPr lang="en-US" altLang="en-US"/>
          </a:p>
          <a:p>
            <a:pPr marL="0" indent="0">
              <a:buNone/>
            </a:pPr>
            <a:r>
              <a:rPr lang="en-US" altLang="en-US" b="1">
                <a:sym typeface="+mn-ea"/>
              </a:rPr>
              <a:t>1.4 Manfaat Penelitian</a:t>
            </a:r>
            <a:endParaRPr lang="en-US" altLang="en-US" b="1"/>
          </a:p>
          <a:p>
            <a:pPr marL="0" indent="0">
              <a:buNone/>
            </a:pPr>
            <a:r>
              <a:rPr lang="en-US" altLang="en-US" b="1">
                <a:sym typeface="+mn-ea"/>
              </a:rPr>
              <a:t>1.4.1 Praktis</a:t>
            </a:r>
            <a:endParaRPr lang="en-US" altLang="en-US"/>
          </a:p>
          <a:p>
            <a:pPr marL="0" indent="0">
              <a:buNone/>
            </a:pPr>
            <a:r>
              <a:rPr lang="en-US" altLang="en-US">
                <a:sym typeface="+mn-ea"/>
              </a:rPr>
              <a:t>1. 4.1.1  Memberikan rekomendasi metode pengaliran Sistem Penyediaan Air Minum</a:t>
            </a:r>
          </a:p>
          <a:p>
            <a:pPr marL="0" indent="0">
              <a:buNone/>
            </a:pPr>
            <a:r>
              <a:rPr lang="en-US" altLang="en-US">
                <a:sym typeface="+mn-ea"/>
              </a:rPr>
              <a:t>               atau SPAM kepada para penelitian mengunakan metode gravitasi.</a:t>
            </a:r>
            <a:endParaRPr lang="en-US" altLang="en-US"/>
          </a:p>
          <a:p>
            <a:pPr marL="0" indent="0">
              <a:buNone/>
            </a:pPr>
            <a:r>
              <a:rPr lang="en-US" altLang="en-US">
                <a:sym typeface="+mn-ea"/>
              </a:rPr>
              <a:t>2.4.1.2  Memberikan rekomendasi desain plambing yang baik untuk memenuhi  </a:t>
            </a:r>
          </a:p>
          <a:p>
            <a:pPr marL="0" indent="0">
              <a:buNone/>
            </a:pPr>
            <a:r>
              <a:rPr lang="en-US" altLang="en-US">
                <a:sym typeface="+mn-ea"/>
              </a:rPr>
              <a:t>              kebutuhan air minum mahasiswa pada Kampus 3 Universitas Atma Jaya </a:t>
            </a:r>
          </a:p>
          <a:p>
            <a:pPr marL="0" indent="0">
              <a:buNone/>
            </a:pPr>
            <a:r>
              <a:rPr lang="en-US" altLang="en-US">
                <a:sym typeface="+mn-ea"/>
              </a:rPr>
              <a:t>              Yogyakarta.</a:t>
            </a:r>
            <a:endParaRPr lang="en-US" altLang="en-US"/>
          </a:p>
          <a:p>
            <a:pPr marL="0" indent="0">
              <a:buNone/>
            </a:pPr>
            <a:r>
              <a:rPr lang="en-US" altLang="en-US" b="1">
                <a:sym typeface="+mn-ea"/>
              </a:rPr>
              <a:t>1.4.2 Teoretis</a:t>
            </a:r>
            <a:endParaRPr lang="en-US" altLang="en-US"/>
          </a:p>
          <a:p>
            <a:pPr marL="0" indent="0">
              <a:buNone/>
            </a:pPr>
            <a:r>
              <a:rPr lang="en-US" altLang="en-US">
                <a:sym typeface="+mn-ea"/>
              </a:rPr>
              <a:t>           Memberikan tambahan referensi  untuk penelitian metode pengaliran Sistem Penyediaan Air Minum (SPAM).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34035"/>
          </a:xfrm>
        </p:spPr>
        <p:txBody>
          <a:bodyPr>
            <a:normAutofit fontScale="90000"/>
          </a:bodyPr>
          <a:lstStyle/>
          <a:p>
            <a:r>
              <a:rPr lang="en-US" sz="1780" b="1"/>
              <a:t>BAB  II</a:t>
            </a:r>
            <a:br>
              <a:rPr lang="en-US" sz="1780" b="1"/>
            </a:br>
            <a:r>
              <a:rPr lang="en-US" sz="1780" b="1"/>
              <a:t>TINJAUAN PUSTAKA</a:t>
            </a:r>
          </a:p>
        </p:txBody>
      </p:sp>
      <p:sp>
        <p:nvSpPr>
          <p:cNvPr id="3" name="Content Placeholder 2"/>
          <p:cNvSpPr>
            <a:spLocks noGrp="1"/>
          </p:cNvSpPr>
          <p:nvPr>
            <p:ph idx="1"/>
          </p:nvPr>
        </p:nvSpPr>
        <p:spPr>
          <a:xfrm>
            <a:off x="457200" y="866140"/>
            <a:ext cx="8229600" cy="5260340"/>
          </a:xfrm>
        </p:spPr>
        <p:txBody>
          <a:bodyPr/>
          <a:lstStyle/>
          <a:p>
            <a:pPr marL="0" indent="0">
              <a:buNone/>
            </a:pPr>
            <a:r>
              <a:rPr lang="en-US" sz="1600" b="1"/>
              <a:t>2.1 Penelitian Terdahulu</a:t>
            </a:r>
          </a:p>
          <a:p>
            <a:pPr marL="0" indent="0">
              <a:buNone/>
            </a:pPr>
            <a:r>
              <a:rPr lang="en-US" sz="1600"/>
              <a:t>       (Berisi paparan hasil-hasil penelitian terdahulu mengenai masalah yang akan diteliti)</a:t>
            </a:r>
          </a:p>
          <a:p>
            <a:pPr marL="0" indent="0">
              <a:buNone/>
            </a:pPr>
            <a:r>
              <a:rPr lang="en-US" sz="1600" b="1"/>
              <a:t>2.2 Kajian Teori</a:t>
            </a:r>
          </a:p>
          <a:p>
            <a:pPr marL="0" indent="0">
              <a:buNone/>
            </a:pPr>
            <a:r>
              <a:rPr lang="en-US" sz="1600" b="1"/>
              <a:t>       </a:t>
            </a:r>
            <a:r>
              <a:rPr lang="en-US" sz="1600"/>
              <a:t>(Berisi paparan mengenai teori yang akan digunakan untuk menganalisis data hasil penelitian. Banyak kutipan yang harus disertakan sumbernya dalam bentuk catatan kaki atau </a:t>
            </a:r>
            <a:r>
              <a:rPr lang="en-US" sz="1600" i="1"/>
              <a:t>foot note</a:t>
            </a:r>
            <a:r>
              <a:rPr lang="en-US" sz="1600"/>
              <a:t>!)</a:t>
            </a:r>
          </a:p>
          <a:p>
            <a:pPr marL="0" indent="0">
              <a:buNone/>
            </a:pPr>
            <a:r>
              <a:rPr lang="en-US" sz="1600" b="1"/>
              <a:t>   2.2.1 Pengertian Air Minum</a:t>
            </a:r>
          </a:p>
          <a:p>
            <a:pPr marL="0" indent="0">
              <a:buNone/>
            </a:pPr>
            <a:r>
              <a:rPr lang="en-US" altLang="en-US" sz="1600"/>
              <a:t>   </a:t>
            </a:r>
            <a:r>
              <a:rPr lang="en-US" altLang="en-US" sz="1600" b="1"/>
              <a:t>2.2.2 Sistem Penyedia Air Minum (SPAM)</a:t>
            </a:r>
          </a:p>
          <a:p>
            <a:pPr marL="0" indent="0">
              <a:buNone/>
            </a:pPr>
            <a:r>
              <a:rPr lang="en-US" altLang="en-US" sz="1600" b="1"/>
              <a:t>   2.2.3 Konsep Dasar Fluida</a:t>
            </a:r>
          </a:p>
          <a:p>
            <a:pPr marL="0" indent="0">
              <a:buNone/>
            </a:pPr>
            <a:r>
              <a:rPr lang="en-US" altLang="en-US" sz="1600" b="1"/>
              <a:t>   2.2.4 dsb.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651510"/>
          </a:xfrm>
        </p:spPr>
        <p:txBody>
          <a:bodyPr>
            <a:normAutofit fontScale="90000"/>
          </a:bodyPr>
          <a:lstStyle/>
          <a:p>
            <a:r>
              <a:rPr lang="en-US" sz="2220" b="1"/>
              <a:t>BAB  III</a:t>
            </a:r>
            <a:br>
              <a:rPr lang="en-US" sz="2220" b="1"/>
            </a:br>
            <a:r>
              <a:rPr lang="en-US" sz="2220" b="1"/>
              <a:t>METODE</a:t>
            </a:r>
          </a:p>
        </p:txBody>
      </p:sp>
      <p:sp>
        <p:nvSpPr>
          <p:cNvPr id="5" name="Content Placeholder 4"/>
          <p:cNvSpPr>
            <a:spLocks noGrp="1"/>
          </p:cNvSpPr>
          <p:nvPr>
            <p:ph idx="1"/>
          </p:nvPr>
        </p:nvSpPr>
        <p:spPr>
          <a:xfrm>
            <a:off x="457200" y="1259205"/>
            <a:ext cx="8229600" cy="4867275"/>
          </a:xfrm>
        </p:spPr>
        <p:txBody>
          <a:bodyPr/>
          <a:lstStyle/>
          <a:p>
            <a:pPr marL="0" indent="0">
              <a:buNone/>
            </a:pPr>
            <a:r>
              <a:rPr lang="en-US" sz="1800" b="1"/>
              <a:t>3.1 Lokasi Penelitian</a:t>
            </a:r>
            <a:endParaRPr lang="en-US" sz="1800"/>
          </a:p>
          <a:p>
            <a:pPr marL="0" indent="0">
              <a:buNone/>
            </a:pPr>
            <a:r>
              <a:rPr lang="en-US" sz="1800"/>
              <a:t>       (Paparan lengkap mengenai lokasi atau tempat penelitian, disertakan peta lokasi .)</a:t>
            </a:r>
          </a:p>
          <a:p>
            <a:pPr marL="0" indent="0">
              <a:buNone/>
            </a:pPr>
            <a:r>
              <a:rPr lang="en-US" sz="1800"/>
              <a:t>3.2  Metode</a:t>
            </a:r>
          </a:p>
          <a:p>
            <a:pPr marL="0" indent="0">
              <a:buNone/>
            </a:pPr>
            <a:r>
              <a:rPr lang="en-US" sz="1800"/>
              <a:t>       (Paparan lengkap mengenai metode yang digunakan dalam penelitian, baik untuk pengumpulan data maupun analisis data hasil penelitian. Banyak kutipan yang harus disertakan sumbernya dalam bentuk catatan kaki atau f</a:t>
            </a:r>
            <a:r>
              <a:rPr lang="en-US" sz="1800" i="1"/>
              <a:t>oot note</a:t>
            </a:r>
            <a:r>
              <a:rPr lang="en-US" sz="180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624840"/>
          </a:xfrm>
        </p:spPr>
        <p:txBody>
          <a:bodyPr>
            <a:normAutofit fontScale="90000"/>
          </a:bodyPr>
          <a:lstStyle/>
          <a:p>
            <a:r>
              <a:rPr lang="en-US" sz="2220" b="1"/>
              <a:t>BAB  IV</a:t>
            </a:r>
            <a:br>
              <a:rPr lang="en-US" sz="2220" b="1"/>
            </a:br>
            <a:r>
              <a:rPr lang="en-US" sz="2220" b="1"/>
              <a:t>JADWAL (DAN BIAYA) PENELITIAN</a:t>
            </a:r>
          </a:p>
        </p:txBody>
      </p:sp>
      <p:sp>
        <p:nvSpPr>
          <p:cNvPr id="5" name="Content Placeholder 4"/>
          <p:cNvSpPr>
            <a:spLocks noGrp="1"/>
          </p:cNvSpPr>
          <p:nvPr>
            <p:ph idx="1"/>
          </p:nvPr>
        </p:nvSpPr>
        <p:spPr>
          <a:xfrm>
            <a:off x="457200" y="1019175"/>
            <a:ext cx="8229600" cy="5107305"/>
          </a:xfrm>
        </p:spPr>
        <p:txBody>
          <a:bodyPr>
            <a:normAutofit/>
          </a:bodyPr>
          <a:lstStyle/>
          <a:p>
            <a:pPr marL="0" indent="0">
              <a:buNone/>
            </a:pPr>
            <a:r>
              <a:rPr lang="en-US" sz="2000"/>
              <a:t>4.1 Jadwal Penelitian</a:t>
            </a:r>
          </a:p>
          <a:p>
            <a:pPr marL="0" indent="0">
              <a:buNone/>
            </a:pPr>
            <a:r>
              <a:rPr lang="en-US" sz="2000"/>
              <a:t>       (Uraian waktu secara rinci untuk kegiatan penelitian, mulai pembuatan </a:t>
            </a:r>
          </a:p>
          <a:p>
            <a:pPr marL="0" indent="0">
              <a:buNone/>
            </a:pPr>
            <a:r>
              <a:rPr lang="en-US" sz="2000"/>
              <a:t>       proposal hingga penulisan laporan hasil penelitian. Tampilkan dalam </a:t>
            </a:r>
          </a:p>
          <a:p>
            <a:pPr marL="0" indent="0">
              <a:buNone/>
            </a:pPr>
            <a:r>
              <a:rPr lang="en-US" sz="2000"/>
              <a:t>       bentuk tabel.)</a:t>
            </a:r>
          </a:p>
          <a:p>
            <a:pPr marL="0" indent="0">
              <a:buNone/>
            </a:pPr>
            <a:r>
              <a:rPr lang="en-US" sz="2000"/>
              <a:t>4.2 Biaya penelitian</a:t>
            </a:r>
          </a:p>
          <a:p>
            <a:pPr marL="0" indent="0">
              <a:buNone/>
            </a:pPr>
            <a:r>
              <a:rPr lang="en-US" sz="2000"/>
              <a:t>       </a:t>
            </a:r>
            <a:r>
              <a:rPr lang="en-US" sz="2000">
                <a:sym typeface="+mn-ea"/>
              </a:rPr>
              <a:t>(Uraian biaya secara rinci untuk kegiatan penelitian, mulai biaya </a:t>
            </a:r>
          </a:p>
          <a:p>
            <a:pPr marL="0" indent="0">
              <a:buNone/>
            </a:pPr>
            <a:r>
              <a:rPr lang="en-US" sz="2000">
                <a:sym typeface="+mn-ea"/>
              </a:rPr>
              <a:t>       pembuatan proposal hingga penulisan laporan hasil penelitian. Tampilkan </a:t>
            </a:r>
          </a:p>
          <a:p>
            <a:pPr marL="0" indent="0">
              <a:buNone/>
            </a:pPr>
            <a:r>
              <a:rPr lang="en-US" sz="2000">
                <a:sym typeface="+mn-ea"/>
              </a:rPr>
              <a:t>       dalam bentuk tabel.)</a:t>
            </a:r>
            <a:endParaRPr lang="en-US" sz="2000"/>
          </a:p>
          <a:p>
            <a:pPr marL="0" indent="0">
              <a:buNone/>
            </a:pP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488315"/>
          </a:xfrm>
        </p:spPr>
        <p:txBody>
          <a:bodyPr>
            <a:normAutofit fontScale="90000"/>
          </a:bodyPr>
          <a:lstStyle/>
          <a:p>
            <a:r>
              <a:rPr lang="en-US" sz="2665" b="1"/>
              <a:t>JUDUL PROPOSAL</a:t>
            </a:r>
            <a:br>
              <a:rPr lang="en-US" sz="2665" b="1"/>
            </a:br>
            <a:r>
              <a:rPr lang="en-US" sz="2665"/>
              <a:t>(</a:t>
            </a:r>
            <a:r>
              <a:rPr lang="en-US" sz="2665">
                <a:sym typeface="+mn-ea"/>
              </a:rPr>
              <a:t>Objektif, jelas, menggambarkan tema/masalah penelitian)</a:t>
            </a:r>
            <a:endParaRPr lang="en-US" sz="2665"/>
          </a:p>
        </p:txBody>
      </p:sp>
      <p:sp>
        <p:nvSpPr>
          <p:cNvPr id="5" name="Content Placeholder 4"/>
          <p:cNvSpPr>
            <a:spLocks noGrp="1"/>
          </p:cNvSpPr>
          <p:nvPr>
            <p:ph idx="1"/>
          </p:nvPr>
        </p:nvSpPr>
        <p:spPr>
          <a:xfrm>
            <a:off x="457200" y="1029335"/>
            <a:ext cx="8229600" cy="5729605"/>
          </a:xfrm>
        </p:spPr>
        <p:txBody>
          <a:bodyPr>
            <a:normAutofit fontScale="80000"/>
          </a:bodyPr>
          <a:lstStyle/>
          <a:p>
            <a:pPr marL="0" indent="457200">
              <a:buNone/>
            </a:pPr>
            <a:r>
              <a:rPr lang="en-US" sz="2400">
                <a:sym typeface="+mn-ea"/>
              </a:rPr>
              <a:t>Contoh: </a:t>
            </a:r>
          </a:p>
          <a:p>
            <a:pPr marL="0" indent="457200" algn="ctr">
              <a:buNone/>
            </a:pPr>
            <a:r>
              <a:rPr lang="en-US" sz="2400" b="1">
                <a:highlight>
                  <a:srgbClr val="FFFF00"/>
                </a:highlight>
                <a:sym typeface="+mn-ea"/>
              </a:rPr>
              <a:t>PROPOSAL  PENELITIAN:</a:t>
            </a:r>
          </a:p>
          <a:p>
            <a:pPr marL="0" indent="457200" algn="ctr">
              <a:buNone/>
            </a:pPr>
            <a:r>
              <a:rPr lang="en-US" sz="2250" b="1">
                <a:sym typeface="+mn-ea"/>
              </a:rPr>
              <a:t>SISTEM  PREDIKSI KALORI TERBAKAR PADA  PESEPEDA MENGGUNAKAN F</a:t>
            </a:r>
            <a:r>
              <a:rPr lang="en-US" sz="2250" b="1" i="1">
                <a:sym typeface="+mn-ea"/>
              </a:rPr>
              <a:t>EEDFORWARD NEURAL NETWORK</a:t>
            </a:r>
            <a:endParaRPr lang="en-US" sz="2250" b="1">
              <a:sym typeface="+mn-ea"/>
            </a:endParaRPr>
          </a:p>
          <a:p>
            <a:pPr marL="0" indent="457200" algn="ctr">
              <a:buNone/>
            </a:pPr>
            <a:endParaRPr lang="en-US" sz="2400">
              <a:sym typeface="+mn-ea"/>
            </a:endParaRPr>
          </a:p>
          <a:p>
            <a:pPr marL="0" indent="457200" algn="ctr">
              <a:buNone/>
            </a:pPr>
            <a:r>
              <a:rPr lang="en-US" sz="2000">
                <a:sym typeface="+mn-ea"/>
              </a:rPr>
              <a:t>Nama:</a:t>
            </a:r>
          </a:p>
          <a:p>
            <a:pPr marL="0" indent="457200" algn="ctr">
              <a:buNone/>
            </a:pPr>
            <a:r>
              <a:rPr lang="en-US" sz="2000">
                <a:sym typeface="+mn-ea"/>
              </a:rPr>
              <a:t>NIM: </a:t>
            </a:r>
            <a:endParaRPr lang="en-US" sz="2400">
              <a:sym typeface="+mn-ea"/>
            </a:endParaRPr>
          </a:p>
          <a:p>
            <a:pPr marL="0" indent="457200" algn="ctr">
              <a:buNone/>
            </a:pPr>
            <a:endParaRPr lang="en-US" sz="2400">
              <a:sym typeface="+mn-ea"/>
            </a:endParaRPr>
          </a:p>
          <a:p>
            <a:pPr marL="0" indent="457200" algn="ctr">
              <a:buNone/>
            </a:pPr>
            <a:r>
              <a:rPr lang="en-US" sz="2250" b="1">
                <a:sym typeface="+mn-ea"/>
              </a:rPr>
              <a:t>IMPLEMENTASI ALGORITMA </a:t>
            </a:r>
            <a:r>
              <a:rPr lang="en-US" sz="2250" b="1" i="1">
                <a:sym typeface="+mn-ea"/>
              </a:rPr>
              <a:t>TIME-BASED ONE TIME PASSWORD</a:t>
            </a:r>
          </a:p>
          <a:p>
            <a:pPr marL="0" indent="457200" algn="ctr">
              <a:buNone/>
            </a:pPr>
            <a:r>
              <a:rPr lang="en-US" sz="2250" b="1">
                <a:sym typeface="+mn-ea"/>
              </a:rPr>
              <a:t>DALAM OTENTIKASI </a:t>
            </a:r>
            <a:r>
              <a:rPr lang="en-US" sz="2250" b="1" i="1">
                <a:sym typeface="+mn-ea"/>
              </a:rPr>
              <a:t>TOKEN INTERNET BANKING</a:t>
            </a:r>
            <a:endParaRPr lang="en-US" sz="2250" b="1">
              <a:sym typeface="+mn-ea"/>
            </a:endParaRPr>
          </a:p>
          <a:p>
            <a:pPr marL="0" indent="457200" algn="ctr">
              <a:lnSpc>
                <a:spcPct val="100000"/>
              </a:lnSpc>
              <a:buNone/>
            </a:pPr>
            <a:r>
              <a:rPr lang="en-US" sz="2000" b="1">
                <a:sym typeface="+mn-ea"/>
              </a:rPr>
              <a:t>Nama:</a:t>
            </a:r>
          </a:p>
          <a:p>
            <a:pPr marL="0" indent="457200" algn="ctr">
              <a:lnSpc>
                <a:spcPct val="100000"/>
              </a:lnSpc>
              <a:buNone/>
            </a:pPr>
            <a:r>
              <a:rPr lang="en-US" sz="2000" b="1">
                <a:sym typeface="+mn-ea"/>
              </a:rPr>
              <a:t>NIM:</a:t>
            </a:r>
            <a:r>
              <a:rPr lang="en-US" sz="3600" b="1">
                <a:sym typeface="+mn-ea"/>
              </a:rPr>
              <a:t> </a:t>
            </a:r>
          </a:p>
          <a:p>
            <a:pPr marL="0" indent="457200" algn="ctr">
              <a:buNone/>
            </a:pPr>
            <a:r>
              <a:rPr lang="en-US" sz="2285" b="1">
                <a:sym typeface="+mn-ea"/>
              </a:rPr>
              <a:t>IMPLEMENTASI ALGORITMA </a:t>
            </a:r>
            <a:r>
              <a:rPr lang="en-US" sz="2285" b="1" i="1">
                <a:sym typeface="+mn-ea"/>
              </a:rPr>
              <a:t>NEAREST NEIGHBOR</a:t>
            </a:r>
            <a:r>
              <a:rPr lang="en-US" sz="2285" b="1">
                <a:sym typeface="+mn-ea"/>
              </a:rPr>
              <a:t> </a:t>
            </a:r>
          </a:p>
          <a:p>
            <a:pPr marL="0" indent="457200" algn="ctr">
              <a:buNone/>
            </a:pPr>
            <a:r>
              <a:rPr lang="en-US" sz="2285" b="1">
                <a:sym typeface="+mn-ea"/>
              </a:rPr>
              <a:t>PADA SISTEM REKOMENDASI PEMBELIAN RUMAH</a:t>
            </a:r>
          </a:p>
          <a:p>
            <a:pPr marL="0" indent="457200" algn="ctr">
              <a:buNone/>
            </a:pPr>
            <a:r>
              <a:rPr lang="en-US" sz="2285" b="1">
                <a:sym typeface="+mn-ea"/>
              </a:rPr>
              <a:t>Nama:</a:t>
            </a:r>
          </a:p>
          <a:p>
            <a:pPr marL="0" indent="457200" algn="ctr">
              <a:buNone/>
            </a:pPr>
            <a:r>
              <a:rPr lang="en-US" sz="2285" b="1">
                <a:sym typeface="+mn-ea"/>
              </a:rPr>
              <a:t>NIM: </a:t>
            </a:r>
          </a:p>
          <a:p>
            <a:pPr marL="0" indent="457200" algn="ctr">
              <a:buNone/>
            </a:pPr>
            <a:endParaRPr lang="en-US" sz="2400">
              <a:sym typeface="+mn-ea"/>
            </a:endParaRPr>
          </a:p>
          <a:p>
            <a:pPr marL="0" indent="457200" algn="ctr">
              <a:buNone/>
            </a:pPr>
            <a:endParaRPr lang="en-US" sz="1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271780"/>
          </a:xfrm>
        </p:spPr>
        <p:txBody>
          <a:bodyPr>
            <a:normAutofit fontScale="90000"/>
          </a:bodyPr>
          <a:lstStyle/>
          <a:p>
            <a:endParaRPr lang="en-US" sz="1555"/>
          </a:p>
        </p:txBody>
      </p:sp>
      <p:sp>
        <p:nvSpPr>
          <p:cNvPr id="5" name="Content Placeholder 4"/>
          <p:cNvSpPr>
            <a:spLocks noGrp="1"/>
          </p:cNvSpPr>
          <p:nvPr>
            <p:ph idx="1"/>
          </p:nvPr>
        </p:nvSpPr>
        <p:spPr>
          <a:xfrm>
            <a:off x="457200" y="725170"/>
            <a:ext cx="8229600" cy="5920105"/>
          </a:xfrm>
        </p:spPr>
        <p:txBody>
          <a:bodyPr>
            <a:noAutofit/>
          </a:bodyPr>
          <a:lstStyle/>
          <a:p>
            <a:pPr marL="0" indent="457200" algn="ctr">
              <a:buNone/>
            </a:pPr>
            <a:r>
              <a:rPr lang="en-US" sz="1500" b="1">
                <a:sym typeface="+mn-ea"/>
              </a:rPr>
              <a:t>KONSEP EKOLOGIS DALAM PERANCANGAN ARSITEKTUR</a:t>
            </a:r>
          </a:p>
          <a:p>
            <a:pPr marL="0" indent="457200" algn="ctr">
              <a:buNone/>
            </a:pPr>
            <a:r>
              <a:rPr lang="en-US" sz="1500" b="1">
                <a:sym typeface="+mn-ea"/>
              </a:rPr>
              <a:t> HOTEL RESORT DI KASAWAN WISATA LEMBANG </a:t>
            </a:r>
          </a:p>
          <a:p>
            <a:pPr marL="0" indent="457200" algn="ctr">
              <a:buNone/>
            </a:pPr>
            <a:r>
              <a:rPr lang="en-US" sz="1500" b="1">
                <a:sym typeface="+mn-ea"/>
              </a:rPr>
              <a:t>KABUPATEN BANDUNG BARAT </a:t>
            </a:r>
          </a:p>
          <a:p>
            <a:pPr marL="0" indent="457200" algn="ctr">
              <a:buNone/>
            </a:pPr>
            <a:endParaRPr lang="en-US" sz="1500" b="1">
              <a:sym typeface="+mn-ea"/>
            </a:endParaRPr>
          </a:p>
          <a:p>
            <a:pPr marL="0" indent="457200" algn="ctr">
              <a:buNone/>
            </a:pPr>
            <a:r>
              <a:rPr lang="en-US" sz="1500" b="1">
                <a:sym typeface="+mn-ea"/>
              </a:rPr>
              <a:t>Nama:</a:t>
            </a:r>
          </a:p>
          <a:p>
            <a:pPr marL="0" indent="457200" algn="ctr">
              <a:buNone/>
            </a:pPr>
            <a:r>
              <a:rPr lang="en-US" sz="1500" b="1">
                <a:sym typeface="+mn-ea"/>
              </a:rPr>
              <a:t>NIM: </a:t>
            </a:r>
          </a:p>
          <a:p>
            <a:pPr marL="0" indent="457200" algn="ctr">
              <a:buNone/>
            </a:pPr>
            <a:endParaRPr lang="en-US" sz="1500" b="1">
              <a:sym typeface="+mn-ea"/>
            </a:endParaRPr>
          </a:p>
          <a:p>
            <a:pPr marL="0" indent="457200" algn="ctr">
              <a:buNone/>
            </a:pPr>
            <a:r>
              <a:rPr lang="en-US" sz="1500" b="1">
                <a:sym typeface="+mn-ea"/>
              </a:rPr>
              <a:t>PROGRAM STUDI .....</a:t>
            </a:r>
          </a:p>
          <a:p>
            <a:pPr marL="0" indent="457200" algn="ctr">
              <a:buNone/>
            </a:pPr>
            <a:r>
              <a:rPr lang="en-US" sz="1500" b="1">
                <a:sym typeface="+mn-ea"/>
              </a:rPr>
              <a:t>FAKULTAS .....</a:t>
            </a:r>
          </a:p>
          <a:p>
            <a:pPr marL="0" indent="457200" algn="ctr">
              <a:buNone/>
            </a:pPr>
            <a:r>
              <a:rPr lang="en-US" sz="1500" b="1">
                <a:sym typeface="+mn-ea"/>
              </a:rPr>
              <a:t>INSTITUT  TEKNOLOGI NASIONAL</a:t>
            </a:r>
          </a:p>
          <a:p>
            <a:pPr marL="0" indent="457200" algn="ctr">
              <a:buNone/>
            </a:pPr>
            <a:r>
              <a:rPr lang="en-US" sz="1500" b="1">
                <a:sym typeface="+mn-ea"/>
              </a:rPr>
              <a:t>BANDUNG</a:t>
            </a:r>
          </a:p>
          <a:p>
            <a:pPr marL="0" indent="457200" algn="ctr">
              <a:buNone/>
            </a:pPr>
            <a:r>
              <a:rPr lang="en-US" sz="1500" b="1">
                <a:sym typeface="+mn-ea"/>
              </a:rPr>
              <a:t>2023</a:t>
            </a:r>
          </a:p>
          <a:p>
            <a:pPr marL="0" indent="457200" algn="ctr">
              <a:buNone/>
            </a:pPr>
            <a:r>
              <a:rPr lang="en-US" sz="1500" b="1">
                <a:sym typeface="+mn-ea"/>
              </a:rPr>
              <a:t>----------------------------------------------------------------------------------------------------------</a:t>
            </a:r>
          </a:p>
          <a:p>
            <a:pPr marL="0" indent="457200">
              <a:buNone/>
            </a:pPr>
            <a:endParaRPr lang="en-US" sz="1500"/>
          </a:p>
          <a:p>
            <a:pPr marL="0" indent="457200" algn="ctr">
              <a:buNone/>
            </a:pPr>
            <a:r>
              <a:rPr lang="en-US" sz="1500" b="1">
                <a:sym typeface="+mn-ea"/>
              </a:rPr>
              <a:t>ANALISIS PENGARUH PERUBAHAN VEGETASI TERHADAP SUHU PERMUKAAN </a:t>
            </a:r>
          </a:p>
          <a:p>
            <a:pPr marL="0" indent="457200" algn="ctr">
              <a:buNone/>
            </a:pPr>
            <a:r>
              <a:rPr lang="en-US" sz="1500" b="1">
                <a:sym typeface="+mn-ea"/>
              </a:rPr>
              <a:t>DI WILAYAH KABUPATEN BANDUNG BARAT MENGGUNAKAN</a:t>
            </a:r>
          </a:p>
          <a:p>
            <a:pPr marL="0" indent="457200" algn="ctr">
              <a:buNone/>
            </a:pPr>
            <a:r>
              <a:rPr lang="en-US" sz="1500" b="1">
                <a:sym typeface="+mn-ea"/>
              </a:rPr>
              <a:t> METODE PENGINDERAAN JAUH </a:t>
            </a:r>
          </a:p>
          <a:p>
            <a:pPr marL="0" indent="457200" algn="ctr">
              <a:buNone/>
            </a:pPr>
            <a:endParaRPr lang="en-US" sz="1500" b="1"/>
          </a:p>
          <a:p>
            <a:pPr marL="0" indent="457200" algn="ctr">
              <a:buNone/>
            </a:pPr>
            <a:endParaRPr lang="en-US" sz="1500" b="1">
              <a:sym typeface="+mn-ea"/>
            </a:endParaRPr>
          </a:p>
          <a:p>
            <a:pPr marL="0" indent="457200" algn="ctr">
              <a:buNone/>
            </a:pPr>
            <a:r>
              <a:rPr lang="en-US" sz="1500" b="1">
                <a:sym typeface="+mn-ea"/>
              </a:rPr>
              <a:t>Nama:</a:t>
            </a:r>
          </a:p>
          <a:p>
            <a:pPr marL="0" indent="457200" algn="ctr">
              <a:buNone/>
            </a:pPr>
            <a:r>
              <a:rPr lang="en-US" sz="1500" b="1">
                <a:sym typeface="+mn-ea"/>
              </a:rPr>
              <a:t>NIM: </a:t>
            </a:r>
            <a:endParaRPr lang="en-US" sz="1500" b="1"/>
          </a:p>
          <a:p>
            <a:pPr marL="0" indent="0">
              <a:buNone/>
            </a:pPr>
            <a:endParaRPr lang="en-US" sz="5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633730"/>
          </a:xfrm>
        </p:spPr>
        <p:txBody>
          <a:bodyPr>
            <a:normAutofit/>
          </a:bodyPr>
          <a:lstStyle/>
          <a:p>
            <a:r>
              <a:rPr lang="en-US" sz="2220" b="1"/>
              <a:t>JUDUL  = TEMA KARANGAN, Pokok Masalah</a:t>
            </a:r>
          </a:p>
        </p:txBody>
      </p:sp>
      <p:sp>
        <p:nvSpPr>
          <p:cNvPr id="5" name="Content Placeholder 4"/>
          <p:cNvSpPr>
            <a:spLocks noGrp="1"/>
          </p:cNvSpPr>
          <p:nvPr>
            <p:ph idx="1"/>
          </p:nvPr>
        </p:nvSpPr>
        <p:spPr>
          <a:xfrm>
            <a:off x="457200" y="1143635"/>
            <a:ext cx="8229600" cy="5416550"/>
          </a:xfrm>
        </p:spPr>
        <p:txBody>
          <a:bodyPr>
            <a:normAutofit lnSpcReduction="20000"/>
          </a:bodyPr>
          <a:lstStyle/>
          <a:p>
            <a:pPr marL="0" indent="0">
              <a:buNone/>
            </a:pPr>
            <a:r>
              <a:rPr lang="en-US" sz="2000" b="1"/>
              <a:t>A. Cara Merumuskan Tema:</a:t>
            </a:r>
          </a:p>
          <a:p>
            <a:pPr marL="0" indent="0">
              <a:buNone/>
            </a:pPr>
            <a:r>
              <a:rPr lang="en-US" sz="2000"/>
              <a:t>1. Topik : Perancangan</a:t>
            </a:r>
            <a:endParaRPr lang="en-US" sz="2000" i="1"/>
          </a:p>
          <a:p>
            <a:pPr marL="0" indent="0">
              <a:buNone/>
            </a:pPr>
            <a:r>
              <a:rPr lang="en-US" sz="2000"/>
              <a:t>2.  Topik dibatasi, misal:</a:t>
            </a:r>
          </a:p>
          <a:p>
            <a:pPr marL="0" indent="0">
              <a:buNone/>
            </a:pPr>
            <a:r>
              <a:rPr lang="en-US" sz="2000"/>
              <a:t>      a. Perancangan </a:t>
            </a:r>
            <a:r>
              <a:rPr lang="en-US" sz="2000" i="1"/>
              <a:t>arsitektur</a:t>
            </a:r>
            <a:endParaRPr lang="en-US" sz="2000"/>
          </a:p>
          <a:p>
            <a:pPr marL="0" indent="0">
              <a:buNone/>
            </a:pPr>
            <a:r>
              <a:rPr lang="en-US" sz="2000"/>
              <a:t>      b. Perancangan arsitektur </a:t>
            </a:r>
            <a:r>
              <a:rPr lang="en-US" sz="2000" i="1"/>
              <a:t>hotel resort</a:t>
            </a:r>
          </a:p>
          <a:p>
            <a:pPr marL="0" indent="0">
              <a:buNone/>
            </a:pPr>
            <a:r>
              <a:rPr lang="en-US" sz="2000" i="1"/>
              <a:t>      </a:t>
            </a:r>
            <a:r>
              <a:rPr lang="en-US" sz="2000"/>
              <a:t>c.  </a:t>
            </a:r>
            <a:r>
              <a:rPr lang="en-US" sz="2000" i="1"/>
              <a:t>Konsep ekologis dalam</a:t>
            </a:r>
            <a:r>
              <a:rPr lang="en-US" sz="2000"/>
              <a:t> perancangan </a:t>
            </a:r>
          </a:p>
          <a:p>
            <a:pPr marL="0" indent="0">
              <a:buNone/>
            </a:pPr>
            <a:r>
              <a:rPr lang="en-US" sz="2000"/>
              <a:t>           arsitektur hotel resort</a:t>
            </a:r>
          </a:p>
          <a:p>
            <a:pPr marL="0" indent="0">
              <a:buNone/>
            </a:pPr>
            <a:r>
              <a:rPr lang="en-US" sz="2000"/>
              <a:t>      d. </a:t>
            </a:r>
            <a:r>
              <a:rPr lang="en-US" sz="2000">
                <a:sym typeface="+mn-ea"/>
              </a:rPr>
              <a:t>Konsep ekologis dalam perancangan arsitektur hotel resort </a:t>
            </a:r>
            <a:r>
              <a:rPr lang="en-US" sz="2000" i="1">
                <a:sym typeface="+mn-ea"/>
              </a:rPr>
              <a:t>di kawasan </a:t>
            </a:r>
          </a:p>
          <a:p>
            <a:pPr marL="0" indent="0">
              <a:buNone/>
            </a:pPr>
            <a:r>
              <a:rPr lang="en-US" sz="2000" i="1">
                <a:sym typeface="+mn-ea"/>
              </a:rPr>
              <a:t>           wisata</a:t>
            </a:r>
          </a:p>
          <a:p>
            <a:pPr marL="0" indent="0">
              <a:buNone/>
            </a:pPr>
            <a:r>
              <a:rPr lang="en-US" sz="2000" i="1">
                <a:sym typeface="+mn-ea"/>
              </a:rPr>
              <a:t>      </a:t>
            </a:r>
            <a:r>
              <a:rPr lang="en-US" sz="2000">
                <a:sym typeface="+mn-ea"/>
              </a:rPr>
              <a:t>e.  Konsep ekologis </a:t>
            </a:r>
            <a:r>
              <a:rPr lang="en-US" sz="2000" i="1">
                <a:sym typeface="+mn-ea"/>
              </a:rPr>
              <a:t>dalam</a:t>
            </a:r>
            <a:r>
              <a:rPr lang="en-US" sz="2000">
                <a:sym typeface="+mn-ea"/>
              </a:rPr>
              <a:t> perancangan  arsitektur hotel resort di kawasan </a:t>
            </a:r>
          </a:p>
          <a:p>
            <a:pPr marL="0" indent="0">
              <a:buNone/>
            </a:pPr>
            <a:r>
              <a:rPr lang="en-US" sz="2000">
                <a:sym typeface="+mn-ea"/>
              </a:rPr>
              <a:t>           wisata </a:t>
            </a:r>
            <a:r>
              <a:rPr lang="en-US" sz="2000" i="1">
                <a:sym typeface="+mn-ea"/>
              </a:rPr>
              <a:t>Lembang Kabupaten Bandung Barat</a:t>
            </a:r>
          </a:p>
          <a:p>
            <a:pPr marL="0" indent="0">
              <a:buNone/>
            </a:pPr>
            <a:r>
              <a:rPr lang="en-US" sz="2000" b="1"/>
              <a:t>B. Tema:</a:t>
            </a:r>
            <a:r>
              <a:rPr lang="en-US" sz="2000"/>
              <a:t> </a:t>
            </a:r>
          </a:p>
          <a:p>
            <a:pPr marL="0" indent="0">
              <a:buNone/>
            </a:pPr>
            <a:r>
              <a:rPr lang="en-US" sz="2000">
                <a:sym typeface="+mn-ea"/>
              </a:rPr>
              <a:t>Konsep ekologis dalam perancangan  arsitektur hotel resort di kawasan             wisata Lembang Kabupaten Bandung Barat</a:t>
            </a:r>
          </a:p>
          <a:p>
            <a:pPr marL="0" indent="0">
              <a:buNone/>
            </a:pPr>
            <a:r>
              <a:rPr lang="en-US" sz="2000" b="1">
                <a:sym typeface="+mn-ea"/>
              </a:rPr>
              <a:t>C. Judul:</a:t>
            </a:r>
          </a:p>
          <a:p>
            <a:pPr marL="0" indent="0">
              <a:buNone/>
            </a:pPr>
            <a:r>
              <a:rPr lang="en-US" sz="2000">
                <a:sym typeface="+mn-ea"/>
              </a:rPr>
              <a:t>Konsep Ekologis dalam Perancangan  Arsitektur Hotel Resort di Kawasan             Wisata Lembang Kabupaten Bandung Barat</a:t>
            </a:r>
          </a:p>
          <a:p>
            <a:pPr marL="0" indent="0">
              <a:buNone/>
            </a:pPr>
            <a:endParaRPr lang="en-US" sz="2000" b="1">
              <a:sym typeface="+mn-ea"/>
            </a:endParaRPr>
          </a:p>
          <a:p>
            <a:pPr marL="0" indent="0">
              <a:buNone/>
            </a:pPr>
            <a:endParaRPr lang="en-US" sz="2000"/>
          </a:p>
          <a:p>
            <a:pPr marL="0" indent="0">
              <a:buNone/>
            </a:pPr>
            <a:endParaRPr lang="en-US" sz="2000"/>
          </a:p>
          <a:p>
            <a:pPr marL="0" indent="0">
              <a:buNone/>
            </a:pP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364490"/>
          </a:xfrm>
        </p:spPr>
        <p:txBody>
          <a:bodyPr>
            <a:normAutofit fontScale="90000"/>
          </a:bodyPr>
          <a:lstStyle/>
          <a:p>
            <a:r>
              <a:rPr lang="en-US" sz="1780" b="1"/>
              <a:t>BAB  I</a:t>
            </a:r>
            <a:br>
              <a:rPr lang="en-US" sz="1780" b="1"/>
            </a:br>
            <a:r>
              <a:rPr lang="en-US" sz="1780" b="1"/>
              <a:t>PENDAHULUAN</a:t>
            </a:r>
          </a:p>
        </p:txBody>
      </p:sp>
      <p:sp>
        <p:nvSpPr>
          <p:cNvPr id="5" name="Content Placeholder 4"/>
          <p:cNvSpPr>
            <a:spLocks noGrp="1"/>
          </p:cNvSpPr>
          <p:nvPr>
            <p:ph idx="1"/>
          </p:nvPr>
        </p:nvSpPr>
        <p:spPr>
          <a:xfrm>
            <a:off x="255905" y="780415"/>
            <a:ext cx="8659495" cy="6173470"/>
          </a:xfrm>
        </p:spPr>
        <p:txBody>
          <a:bodyPr>
            <a:noAutofit/>
          </a:bodyPr>
          <a:lstStyle/>
          <a:p>
            <a:pPr marL="0" indent="0">
              <a:buNone/>
            </a:pPr>
            <a:r>
              <a:rPr lang="en-US" sz="1400" b="1"/>
              <a:t>(</a:t>
            </a:r>
            <a:r>
              <a:rPr lang="en-US" sz="1400" b="1">
                <a:solidFill>
                  <a:srgbClr val="FF0000"/>
                </a:solidFill>
              </a:rPr>
              <a:t>Teknik Informatika:</a:t>
            </a:r>
            <a:r>
              <a:rPr lang="en-US" sz="1400" b="1"/>
              <a:t>)</a:t>
            </a:r>
          </a:p>
          <a:p>
            <a:pPr marL="0" indent="0">
              <a:buNone/>
            </a:pPr>
            <a:r>
              <a:rPr lang="en-US" sz="1200" b="1"/>
              <a:t>1.</a:t>
            </a:r>
            <a:r>
              <a:rPr lang="en-US" sz="1200"/>
              <a:t> </a:t>
            </a:r>
            <a:r>
              <a:rPr lang="en-US" sz="1200" b="1"/>
              <a:t> Latar Belakang Masalah </a:t>
            </a:r>
          </a:p>
          <a:p>
            <a:pPr marL="0" indent="0">
              <a:buNone/>
            </a:pPr>
            <a:r>
              <a:rPr lang="en-US" sz="1200">
                <a:sym typeface="+mn-ea"/>
              </a:rPr>
              <a:t>(</a:t>
            </a:r>
            <a:r>
              <a:rPr lang="en-US" sz="1200" i="1">
                <a:sym typeface="+mn-ea"/>
              </a:rPr>
              <a:t>Berisi paparan mengenai fakta atau fenomena yang menyebabkan masalah</a:t>
            </a:r>
            <a:r>
              <a:rPr lang="en-US" sz="1200">
                <a:sym typeface="+mn-ea"/>
              </a:rPr>
              <a:t>)</a:t>
            </a:r>
            <a:endParaRPr lang="en-US" sz="1200"/>
          </a:p>
          <a:p>
            <a:pPr>
              <a:buFont typeface="+mj-lt"/>
              <a:buAutoNum type="alphaLcPeriod"/>
            </a:pPr>
            <a:r>
              <a:rPr lang="en-US" sz="1200"/>
              <a:t>Algoritma </a:t>
            </a:r>
            <a:r>
              <a:rPr lang="en-US" sz="1200" i="1"/>
              <a:t>nearest neighbor</a:t>
            </a:r>
            <a:r>
              <a:rPr lang="en-US" sz="1200"/>
              <a:t> merupakan algoritma pendekatan untuk mencari kasus     dengan menghitung kedekatan antara kasus baru dan kasus lama berdasarkan pencocokan  bobot dari sejumlah atribut yang ada (Kusrini &amp; 	Emha 2009). (</a:t>
            </a:r>
            <a:r>
              <a:rPr lang="en-US" sz="1200">
                <a:solidFill>
                  <a:srgbClr val="FF0000"/>
                </a:solidFill>
              </a:rPr>
              <a:t>Gagasan pokok ini harus diuraikan/dijelaskan.</a:t>
            </a:r>
            <a:r>
              <a:rPr lang="en-US" sz="1200"/>
              <a:t>)</a:t>
            </a:r>
          </a:p>
          <a:p>
            <a:pPr>
              <a:buFont typeface="+mj-lt"/>
              <a:buAutoNum type="alphaLcPeriod"/>
            </a:pPr>
            <a:r>
              <a:rPr lang="en-US" sz="1200"/>
              <a:t>Dalam proses pembelian rumah, konsumen perlu mempertimbangkan beberapa hal yang menjadi acuan standardisasi mereka.  </a:t>
            </a:r>
            <a:r>
              <a:rPr lang="en-US" sz="1200">
                <a:sym typeface="+mn-ea"/>
              </a:rPr>
              <a:t>(</a:t>
            </a:r>
            <a:r>
              <a:rPr lang="en-US" sz="1200">
                <a:solidFill>
                  <a:srgbClr val="FF0000"/>
                </a:solidFill>
                <a:sym typeface="+mn-ea"/>
              </a:rPr>
              <a:t>Gagasan pokok ini harus diuraikan/dijelaskan.</a:t>
            </a:r>
            <a:r>
              <a:rPr lang="en-US" sz="1200">
                <a:sym typeface="+mn-ea"/>
              </a:rPr>
              <a:t>)</a:t>
            </a:r>
          </a:p>
          <a:p>
            <a:pPr marL="0" indent="0">
              <a:buFont typeface="+mj-lt"/>
              <a:buNone/>
            </a:pPr>
            <a:r>
              <a:rPr lang="en-US" sz="1200" b="1"/>
              <a:t>2. Batasan dan Rumusan Masalah</a:t>
            </a:r>
          </a:p>
          <a:p>
            <a:pPr marL="0" indent="0">
              <a:buFont typeface="+mj-lt"/>
              <a:buNone/>
            </a:pPr>
            <a:r>
              <a:rPr lang="en-US" sz="1200"/>
              <a:t>2.1 Batasan masalah:</a:t>
            </a:r>
          </a:p>
          <a:p>
            <a:pPr marL="0" indent="0">
              <a:buFont typeface="+mj-lt"/>
              <a:buNone/>
            </a:pPr>
            <a:r>
              <a:rPr lang="en-US" sz="1200"/>
              <a:t>       Masalah dalam penelitian ini dibatasi, yaitu:</a:t>
            </a:r>
          </a:p>
          <a:p>
            <a:pPr>
              <a:buFont typeface="+mj-lt"/>
              <a:buAutoNum type="alphaLcPeriod"/>
            </a:pPr>
            <a:r>
              <a:rPr lang="en-US" sz="1200"/>
              <a:t>Pemilihan rumah dijual di wilayah Kota Bandung.</a:t>
            </a:r>
          </a:p>
          <a:p>
            <a:pPr>
              <a:buFont typeface="+mj-lt"/>
              <a:buAutoNum type="alphaLcPeriod"/>
            </a:pPr>
            <a:r>
              <a:rPr lang="en-US" sz="1200"/>
              <a:t> Variabel yang menjadi acuan pendeteksi keputusan terletak pada hasil wawancara.</a:t>
            </a:r>
          </a:p>
          <a:p>
            <a:pPr>
              <a:buFont typeface="+mj-lt"/>
              <a:buAutoNum type="alphaLcPeriod"/>
            </a:pPr>
            <a:r>
              <a:rPr lang="en-US" sz="1200"/>
              <a:t>Perangkat lunak yang dibangun ialah versi demo (beta) dengan teknologi berbasis  desktop dengan bahasa pemrograman Java.</a:t>
            </a:r>
          </a:p>
          <a:p>
            <a:pPr marL="0" indent="0">
              <a:buFont typeface="+mj-lt"/>
              <a:buNone/>
            </a:pPr>
            <a:r>
              <a:rPr lang="en-US" sz="1200"/>
              <a:t>2.2 Rumusan masalah:</a:t>
            </a:r>
          </a:p>
          <a:p>
            <a:pPr marL="0" indent="0">
              <a:buFont typeface="+mj-lt"/>
              <a:buNone/>
            </a:pPr>
            <a:r>
              <a:rPr lang="en-US" sz="1200"/>
              <a:t>   	 Masalah  yang akan diteliti dirumuskan sebagai berikut: </a:t>
            </a:r>
          </a:p>
          <a:p>
            <a:pPr>
              <a:buFont typeface="+mj-lt"/>
              <a:buAutoNum type="alphaLcPeriod"/>
            </a:pPr>
            <a:r>
              <a:rPr lang="en-US" sz="1200"/>
              <a:t>Bagaimana merancang sistem rekomendasi yang dapat membantu konsumen dalam  pembelian rumah dengan menggunakan </a:t>
            </a:r>
            <a:r>
              <a:rPr lang="en-US" sz="1200" i="1"/>
              <a:t>algoritma nearest neighbor</a:t>
            </a:r>
            <a:r>
              <a:rPr lang="en-US" sz="1200"/>
              <a:t> dalam   penghitungan bobot fitur?</a:t>
            </a:r>
          </a:p>
          <a:p>
            <a:pPr>
              <a:buFont typeface="+mj-lt"/>
              <a:buAutoNum type="alphaLcPeriod"/>
            </a:pPr>
            <a:r>
              <a:rPr lang="en-US" sz="1200"/>
              <a:t>Bagaimana mengklasifikasikan bobot fitur – fitur yang akan dijadikan variabel penentu dalam penghitungan?</a:t>
            </a:r>
          </a:p>
          <a:p>
            <a:pPr marL="0" indent="0">
              <a:buFont typeface="+mj-lt"/>
              <a:buNone/>
            </a:pPr>
            <a:r>
              <a:rPr lang="en-US" sz="1200" b="1"/>
              <a:t>3. Tujuan</a:t>
            </a:r>
          </a:p>
          <a:p>
            <a:pPr marL="0" indent="457200">
              <a:buFont typeface="+mj-lt"/>
              <a:buNone/>
            </a:pPr>
            <a:r>
              <a:rPr lang="en-US" sz="1200"/>
              <a:t>Tujuan penelitian ini adalah pengimplementasian algoritma </a:t>
            </a:r>
            <a:r>
              <a:rPr lang="en-US" sz="1200" i="1"/>
              <a:t>nearest neighbor</a:t>
            </a:r>
            <a:r>
              <a:rPr lang="en-US" sz="1200"/>
              <a:t> dan  </a:t>
            </a:r>
            <a:r>
              <a:rPr lang="en-US" sz="1200" i="1"/>
              <a:t>case selection</a:t>
            </a:r>
            <a:r>
              <a:rPr lang="en-US" sz="1200"/>
              <a:t> dalam     pembuatan aplikasi sistem rekomendasi pembelian rumah.</a:t>
            </a:r>
          </a:p>
          <a:p>
            <a:pPr marL="0" indent="0">
              <a:buFont typeface="+mj-lt"/>
              <a:buNone/>
            </a:pPr>
            <a:r>
              <a:rPr lang="en-US" sz="1200" b="1"/>
              <a:t>4.  Manfaat</a:t>
            </a:r>
          </a:p>
          <a:p>
            <a:pPr marL="0" indent="0">
              <a:buFont typeface="+mj-lt"/>
              <a:buNone/>
            </a:pPr>
            <a:r>
              <a:rPr lang="en-US" sz="1200" b="1"/>
              <a:t>4.1 Teoretis: </a:t>
            </a:r>
            <a:r>
              <a:rPr lang="en-US" sz="1200">
                <a:sym typeface="+mn-ea"/>
              </a:rPr>
              <a:t>mengembangkan ilmu pengetahuan  dan teknik mengenai </a:t>
            </a:r>
            <a:r>
              <a:rPr lang="en-US" sz="1200" i="1">
                <a:sym typeface="+mn-ea"/>
              </a:rPr>
              <a:t>algoritma nearest neighbor</a:t>
            </a:r>
            <a:r>
              <a:rPr lang="en-US" sz="1200">
                <a:sym typeface="+mn-ea"/>
              </a:rPr>
              <a:t> dalam   penghitungan bobot fitur.</a:t>
            </a:r>
          </a:p>
          <a:p>
            <a:pPr marL="0" indent="0">
              <a:buFont typeface="+mj-lt"/>
              <a:buNone/>
            </a:pPr>
            <a:r>
              <a:rPr lang="en-US" sz="1200">
                <a:sym typeface="+mn-ea"/>
              </a:rPr>
              <a:t>4.2 </a:t>
            </a:r>
            <a:r>
              <a:rPr lang="en-US" sz="1200" b="1"/>
              <a:t>Praktis: </a:t>
            </a:r>
            <a:r>
              <a:rPr lang="en-US" sz="1200">
                <a:sym typeface="+mn-ea"/>
              </a:rPr>
              <a:t>membantu konsumen dalam  pembelian rumah dengan menggunakan </a:t>
            </a:r>
            <a:r>
              <a:rPr lang="en-US" sz="1200" i="1">
                <a:sym typeface="+mn-ea"/>
              </a:rPr>
              <a:t>algoritma nearest neighbor</a:t>
            </a:r>
            <a:r>
              <a:rPr lang="en-US" sz="1200">
                <a:sym typeface="+mn-ea"/>
              </a:rPr>
              <a:t> dalam   penghitungan bobot fitur.</a:t>
            </a:r>
          </a:p>
          <a:p>
            <a:pPr marL="0" indent="0">
              <a:buFont typeface="+mj-lt"/>
              <a:buNone/>
            </a:pPr>
            <a:r>
              <a:rPr lang="en-US" sz="1200" b="1"/>
              <a:t>5. Metode</a:t>
            </a:r>
          </a:p>
          <a:p>
            <a:pPr marL="0" indent="457200">
              <a:buFont typeface="+mj-lt"/>
              <a:buNone/>
            </a:pPr>
            <a:endParaRPr lang="en-US" sz="1400"/>
          </a:p>
          <a:p>
            <a:pPr marL="0" indent="457200">
              <a:buFont typeface="+mj-lt"/>
              <a:buNone/>
            </a:pPr>
            <a:endParaRPr lang="en-US" sz="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588010"/>
          </a:xfrm>
        </p:spPr>
        <p:txBody>
          <a:bodyPr>
            <a:normAutofit fontScale="90000"/>
          </a:bodyPr>
          <a:lstStyle/>
          <a:p>
            <a:pPr algn="ctr"/>
            <a:r>
              <a:rPr lang="en-US" sz="2000" b="1"/>
              <a:t>BAB  I </a:t>
            </a:r>
            <a:br>
              <a:rPr lang="en-US" sz="2000" b="1"/>
            </a:br>
            <a:r>
              <a:rPr lang="en-US" sz="2000" b="1"/>
              <a:t>PENDAHULUAN</a:t>
            </a:r>
          </a:p>
        </p:txBody>
      </p:sp>
      <p:sp>
        <p:nvSpPr>
          <p:cNvPr id="5" name="Content Placeholder 4"/>
          <p:cNvSpPr>
            <a:spLocks noGrp="1"/>
          </p:cNvSpPr>
          <p:nvPr>
            <p:ph idx="1"/>
          </p:nvPr>
        </p:nvSpPr>
        <p:spPr>
          <a:xfrm>
            <a:off x="457200" y="1012825"/>
            <a:ext cx="8229600" cy="5519420"/>
          </a:xfrm>
        </p:spPr>
        <p:txBody>
          <a:bodyPr>
            <a:normAutofit fontScale="80000"/>
          </a:bodyPr>
          <a:lstStyle/>
          <a:p>
            <a:pPr marL="0" indent="0">
              <a:buFont typeface="+mj-lt"/>
              <a:buNone/>
            </a:pPr>
            <a:r>
              <a:rPr lang="en-US" sz="2000" b="1"/>
              <a:t>(</a:t>
            </a:r>
            <a:r>
              <a:rPr lang="en-US" sz="2000" b="1">
                <a:solidFill>
                  <a:srgbClr val="FF0000"/>
                </a:solidFill>
              </a:rPr>
              <a:t>Contoh Proposal Penelitian Teknik Arsitektur:</a:t>
            </a:r>
            <a:r>
              <a:rPr lang="en-US" sz="2000" b="1"/>
              <a:t>)</a:t>
            </a:r>
          </a:p>
          <a:p>
            <a:pPr>
              <a:buFont typeface="+mj-lt"/>
              <a:buAutoNum type="alphaUcPeriod"/>
            </a:pPr>
            <a:r>
              <a:rPr lang="en-US" sz="2000" b="1"/>
              <a:t>Latar Belakang Masalah</a:t>
            </a:r>
          </a:p>
          <a:p>
            <a:pPr marL="0" indent="457200">
              <a:buFont typeface="+mj-lt"/>
              <a:buNone/>
            </a:pPr>
            <a:r>
              <a:rPr lang="en-US" sz="1800"/>
              <a:t>(Berisi paparan mengenai fakta atau fenomena yang menyebabkan masalah)</a:t>
            </a:r>
          </a:p>
          <a:p>
            <a:pPr marL="0" indent="457200">
              <a:buFont typeface="+mj-lt"/>
              <a:buNone/>
            </a:pPr>
            <a:r>
              <a:rPr lang="en-US" sz="1800"/>
              <a:t>Misal: </a:t>
            </a:r>
          </a:p>
          <a:p>
            <a:pPr marL="0" indent="457200">
              <a:buFont typeface="+mj-lt"/>
              <a:buNone/>
            </a:pPr>
            <a:r>
              <a:rPr lang="en-US" sz="1800"/>
              <a:t>(Pokok-pokok gagasan yang harus dikembangkan dalam wujud teks (paragraf-  	paragraf):</a:t>
            </a:r>
          </a:p>
          <a:p>
            <a:pPr marL="0" indent="457200">
              <a:buFont typeface="+mj-lt"/>
              <a:buNone/>
            </a:pPr>
            <a:r>
              <a:rPr lang="en-US" sz="1800"/>
              <a:t>1. Lembang merupakan dataran tinggi, berudara sejuk, dan daerah resapan air hujan, </a:t>
            </a:r>
          </a:p>
          <a:p>
            <a:pPr marL="0" indent="457200">
              <a:buFont typeface="+mj-lt"/>
              <a:buNone/>
            </a:pPr>
            <a:r>
              <a:rPr lang="en-US" sz="1800"/>
              <a:t>2. Lembang merupakan salah satu destinasi wisata: wisata alam, wisata buatan</a:t>
            </a:r>
          </a:p>
          <a:p>
            <a:pPr marL="0" indent="457200">
              <a:buFont typeface="+mj-lt"/>
              <a:buNone/>
            </a:pPr>
            <a:r>
              <a:rPr lang="en-US" sz="1800"/>
              <a:t>3. Hanyak tempat wisata, hotel resort , bahkan tempat hunian dibangun di kawasan lembang</a:t>
            </a:r>
          </a:p>
          <a:p>
            <a:pPr marL="0" indent="457200">
              <a:buFont typeface="+mj-lt"/>
              <a:buNone/>
            </a:pPr>
            <a:r>
              <a:rPr lang="en-US" sz="1800"/>
              <a:t>4. Ekologi terancam rusak: bahaya tanah longsor, banjir, sumber-sumber air mengering</a:t>
            </a:r>
          </a:p>
          <a:p>
            <a:pPr marL="0" indent="0">
              <a:buFont typeface="+mj-lt"/>
              <a:buNone/>
            </a:pPr>
            <a:r>
              <a:rPr lang="en-US" sz="1800" b="1"/>
              <a:t>B.    Batasan  dan Rumusan Masalah</a:t>
            </a:r>
          </a:p>
          <a:p>
            <a:pPr marL="0" indent="457200">
              <a:buFont typeface="+mj-lt"/>
              <a:buNone/>
            </a:pPr>
            <a:r>
              <a:rPr lang="en-US" sz="1800" b="1"/>
              <a:t>Masalah: </a:t>
            </a:r>
            <a:r>
              <a:rPr lang="en-US" sz="1800"/>
              <a:t>Fenomena Lembang sebagai daerah wisata tidak bisa dihentikan, di sisi lain  kelestarian ekologi alam terancam rusak. Bagaimana membangun Lembang sebagai destinasi wisata untuk meningkatkan pendapatan daerah tanpa merusak lingkungan?</a:t>
            </a:r>
            <a:r>
              <a:rPr lang="en-US" sz="1800" b="1"/>
              <a:t> </a:t>
            </a:r>
          </a:p>
          <a:p>
            <a:pPr marL="0" indent="457200">
              <a:buFont typeface="+mj-lt"/>
              <a:buNone/>
            </a:pPr>
            <a:r>
              <a:rPr lang="en-US" sz="1800"/>
              <a:t>1. Masalah yang akan diteliti dan dibahas harus dibatasi agar penelitian dan pembahasan mendalam 	serta terarah. </a:t>
            </a:r>
          </a:p>
          <a:p>
            <a:pPr marL="0" indent="457200">
              <a:buFont typeface="+mj-lt"/>
              <a:buNone/>
            </a:pPr>
            <a:r>
              <a:rPr lang="en-US" sz="1800"/>
              <a:t>Misal: </a:t>
            </a:r>
            <a:r>
              <a:rPr lang="en-US" sz="1800">
                <a:solidFill>
                  <a:srgbClr val="FF0000"/>
                </a:solidFill>
              </a:rPr>
              <a:t>Perancangan arsitektur hotel resort dengan konsep ekologis alam pegunungan di wilayah Lembang, 	Kabupaten Bandung Barat.</a:t>
            </a:r>
          </a:p>
          <a:p>
            <a:pPr marL="0" indent="0">
              <a:buFont typeface="+mj-lt"/>
              <a:buNone/>
            </a:pPr>
            <a:r>
              <a:rPr lang="en-US" sz="1800"/>
              <a:t>     2. Masalah yang akan diteliti dan dibahas harus dirumuskan secara jelas dan lugas, misal:</a:t>
            </a:r>
          </a:p>
          <a:p>
            <a:pPr marL="0" indent="457200">
              <a:buFont typeface="+mj-lt"/>
              <a:buNone/>
            </a:pPr>
            <a:r>
              <a:rPr lang="en-US" sz="1800" b="1">
                <a:sym typeface="+mn-ea"/>
              </a:rPr>
              <a:t>Bagaimana perancangan arsitektur hotel resort dengan konsep ekologis alam 	pegunungan di wilayah Lembang, Kabupoaten Bandung Barat?</a:t>
            </a:r>
            <a:endParaRPr lang="en-US" sz="1800" b="1"/>
          </a:p>
          <a:p>
            <a:pPr marL="0" indent="0">
              <a:buFont typeface="+mj-lt"/>
              <a:buNone/>
            </a:pPr>
            <a:endParaRPr lang="en-US" sz="1800"/>
          </a:p>
          <a:p>
            <a:pPr marL="0" indent="457200">
              <a:buNone/>
            </a:pPr>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a:t>PENELITIAN ILMIAH</a:t>
            </a:r>
          </a:p>
        </p:txBody>
      </p:sp>
      <p:sp>
        <p:nvSpPr>
          <p:cNvPr id="5" name="Content Placeholder 4"/>
          <p:cNvSpPr>
            <a:spLocks noGrp="1"/>
          </p:cNvSpPr>
          <p:nvPr>
            <p:ph idx="1"/>
          </p:nvPr>
        </p:nvSpPr>
        <p:spPr/>
        <p:txBody>
          <a:bodyPr/>
          <a:lstStyle/>
          <a:p>
            <a:pPr marL="0" indent="0">
              <a:buNone/>
            </a:pPr>
            <a:r>
              <a:rPr lang="en-US" sz="2000"/>
              <a:t>EMPAT langkah:</a:t>
            </a:r>
          </a:p>
          <a:p>
            <a:pPr marL="0" indent="0">
              <a:buNone/>
            </a:pPr>
            <a:r>
              <a:rPr lang="en-US" sz="2000"/>
              <a:t>1. merancang (merencanakan) penelitian = </a:t>
            </a:r>
            <a:r>
              <a:rPr lang="en-US" sz="2000" b="1"/>
              <a:t>proposal penelitian</a:t>
            </a:r>
          </a:p>
          <a:p>
            <a:pPr marL="0" indent="0">
              <a:buNone/>
            </a:pPr>
            <a:r>
              <a:rPr lang="en-US" sz="2000"/>
              <a:t>2. melaksanakan penelitian berdasarkan rancangan penelitian</a:t>
            </a:r>
          </a:p>
          <a:p>
            <a:pPr marL="0" indent="0">
              <a:buNone/>
            </a:pPr>
            <a:r>
              <a:rPr lang="en-US" sz="2000"/>
              <a:t>3. Mengolah dan menganalisis data hasil penelitian berlandaskan teori</a:t>
            </a:r>
          </a:p>
          <a:p>
            <a:pPr marL="0" indent="0">
              <a:buNone/>
            </a:pPr>
            <a:r>
              <a:rPr lang="en-US" sz="2000"/>
              <a:t>4. melaporkan hasil penelitian = laporan hasil penelitian (artikel jurnal, makalah, skripsi, dll.)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596900"/>
          </a:xfrm>
        </p:spPr>
        <p:txBody>
          <a:bodyPr>
            <a:normAutofit fontScale="90000"/>
          </a:bodyPr>
          <a:lstStyle/>
          <a:p>
            <a:r>
              <a:rPr lang="en-US" sz="2220" b="1"/>
              <a:t>BAB  I</a:t>
            </a:r>
            <a:br>
              <a:rPr lang="en-US" sz="2220" b="1"/>
            </a:br>
            <a:r>
              <a:rPr lang="en-US" sz="2220" b="1"/>
              <a:t>PENDAHULUAN (lanjutan...)</a:t>
            </a:r>
          </a:p>
        </p:txBody>
      </p:sp>
      <p:sp>
        <p:nvSpPr>
          <p:cNvPr id="5" name="Content Placeholder 4"/>
          <p:cNvSpPr>
            <a:spLocks noGrp="1"/>
          </p:cNvSpPr>
          <p:nvPr>
            <p:ph idx="1"/>
          </p:nvPr>
        </p:nvSpPr>
        <p:spPr>
          <a:xfrm>
            <a:off x="457200" y="1071880"/>
            <a:ext cx="8229600" cy="5054600"/>
          </a:xfrm>
        </p:spPr>
        <p:txBody>
          <a:bodyPr>
            <a:normAutofit lnSpcReduction="10000"/>
          </a:bodyPr>
          <a:lstStyle/>
          <a:p>
            <a:pPr marL="0" indent="0">
              <a:buNone/>
            </a:pPr>
            <a:r>
              <a:rPr lang="en-US" sz="2000" b="1"/>
              <a:t>C. Tujuan Penelitian:</a:t>
            </a:r>
            <a:endParaRPr lang="en-US" sz="2000"/>
          </a:p>
          <a:p>
            <a:pPr marL="0" indent="457200">
              <a:buNone/>
            </a:pPr>
            <a:r>
              <a:rPr lang="en-US" sz="2000"/>
              <a:t>Hal yang ingin dicapai melalui kegiatan penelitian. Setiap kegiatan penelitian harus bertujuan dan tujuan harus dirumuskan secara jelas. Tujuan berkaitan erat dengan tema atau pokok masalah yang diteliti.  Contoh:</a:t>
            </a:r>
          </a:p>
          <a:p>
            <a:pPr marL="0" indent="457200">
              <a:buNone/>
            </a:pPr>
            <a:r>
              <a:rPr lang="en-US" sz="2000" b="1"/>
              <a:t>Tema/masalah: </a:t>
            </a:r>
            <a:endParaRPr lang="en-US" sz="2000"/>
          </a:p>
          <a:p>
            <a:pPr marL="0" indent="457200">
              <a:buNone/>
            </a:pPr>
            <a:r>
              <a:rPr lang="en-US" sz="2000">
                <a:solidFill>
                  <a:srgbClr val="FF0000"/>
                </a:solidFill>
                <a:sym typeface="+mn-ea"/>
              </a:rPr>
              <a:t>Bagaimana</a:t>
            </a:r>
            <a:r>
              <a:rPr lang="en-US" sz="2000">
                <a:sym typeface="+mn-ea"/>
              </a:rPr>
              <a:t> </a:t>
            </a:r>
            <a:r>
              <a:rPr lang="en-US" sz="2000">
                <a:highlight>
                  <a:srgbClr val="FFFF00"/>
                </a:highlight>
                <a:sym typeface="+mn-ea"/>
              </a:rPr>
              <a:t>perancangan arsitektur hotel resort dengan konsep ekologis alam 	pegunungan di wilayah Lembang, Kabupaten Bandung Barat?</a:t>
            </a:r>
          </a:p>
          <a:p>
            <a:pPr marL="0" indent="457200">
              <a:buNone/>
            </a:pPr>
            <a:r>
              <a:rPr lang="en-US" sz="2000" b="1"/>
              <a:t>Tujuan: </a:t>
            </a:r>
            <a:endParaRPr lang="en-US" sz="2000"/>
          </a:p>
          <a:p>
            <a:pPr marL="0" indent="457200">
              <a:buNone/>
            </a:pPr>
            <a:r>
              <a:rPr lang="en-US" sz="2000">
                <a:solidFill>
                  <a:srgbClr val="FF0000"/>
                </a:solidFill>
              </a:rPr>
              <a:t>Mendeskripsikan</a:t>
            </a:r>
            <a:r>
              <a:rPr lang="en-US" sz="2000"/>
              <a:t> </a:t>
            </a:r>
            <a:r>
              <a:rPr lang="en-US" sz="2000">
                <a:highlight>
                  <a:srgbClr val="FFFF00"/>
                </a:highlight>
              </a:rPr>
              <a:t>perancangan arsitektur hotel resort dengan konsep ekologis alam pegunungan di wilayah Lembang, Kabupaten Bandung Barat.</a:t>
            </a:r>
            <a:endParaRPr lang="en-US" sz="2000"/>
          </a:p>
          <a:p>
            <a:pPr marL="0" indent="457200">
              <a:buNone/>
            </a:pPr>
            <a:endParaRPr lang="en-US" sz="2000"/>
          </a:p>
          <a:p>
            <a:pPr marL="0" indent="457200">
              <a:buNone/>
            </a:pPr>
            <a:endParaRPr lang="en-US" sz="2000"/>
          </a:p>
          <a:p>
            <a:pPr marL="0" indent="457200">
              <a:buNone/>
            </a:pPr>
            <a:r>
              <a:rPr 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714375"/>
          </a:xfrm>
        </p:spPr>
        <p:txBody>
          <a:bodyPr>
            <a:normAutofit fontScale="90000"/>
          </a:bodyPr>
          <a:lstStyle/>
          <a:p>
            <a:r>
              <a:rPr lang="en-US" sz="2665" b="1">
                <a:sym typeface="+mn-ea"/>
              </a:rPr>
              <a:t>BAB  I</a:t>
            </a:r>
            <a:br>
              <a:rPr lang="en-US" sz="2665" b="1">
                <a:sym typeface="+mn-ea"/>
              </a:rPr>
            </a:br>
            <a:r>
              <a:rPr lang="en-US" sz="2665" b="1">
                <a:sym typeface="+mn-ea"/>
              </a:rPr>
              <a:t>PENDAHULUAN (lanjutan...)</a:t>
            </a:r>
          </a:p>
        </p:txBody>
      </p:sp>
      <p:sp>
        <p:nvSpPr>
          <p:cNvPr id="5" name="Content Placeholder 4"/>
          <p:cNvSpPr>
            <a:spLocks noGrp="1"/>
          </p:cNvSpPr>
          <p:nvPr>
            <p:ph idx="1"/>
          </p:nvPr>
        </p:nvSpPr>
        <p:spPr>
          <a:xfrm>
            <a:off x="457200" y="1054100"/>
            <a:ext cx="8229600" cy="5487035"/>
          </a:xfrm>
        </p:spPr>
        <p:txBody>
          <a:bodyPr>
            <a:normAutofit fontScale="70000"/>
          </a:bodyPr>
          <a:lstStyle/>
          <a:p>
            <a:pPr marL="0" indent="0">
              <a:buNone/>
            </a:pPr>
            <a:r>
              <a:rPr lang="en-US" sz="2855" b="1"/>
              <a:t>D. Manfaat </a:t>
            </a:r>
            <a:endParaRPr lang="en-US" sz="2000"/>
          </a:p>
          <a:p>
            <a:pPr marL="0" indent="457200">
              <a:buNone/>
            </a:pPr>
            <a:r>
              <a:rPr lang="en-US" sz="2000"/>
              <a:t>Setiap kegiatan penelitian harus menghasilkan sesuatu yang bermanfaat bagi pengembangan ilmu pengetahuan (manfaat teoretis), (mahasiswa) peneliti maupun masyarakat/instansi (manfaat praktis).</a:t>
            </a:r>
          </a:p>
          <a:p>
            <a:pPr marL="0" indent="457200">
              <a:buNone/>
            </a:pPr>
            <a:r>
              <a:rPr lang="en-US" sz="2000" b="1">
                <a:sym typeface="+mn-ea"/>
              </a:rPr>
              <a:t>Tema: </a:t>
            </a:r>
            <a:endParaRPr lang="en-US" sz="2000"/>
          </a:p>
          <a:p>
            <a:pPr marL="0" indent="457200">
              <a:buNone/>
            </a:pPr>
            <a:r>
              <a:rPr lang="en-US" sz="2000">
                <a:solidFill>
                  <a:srgbClr val="FF0000"/>
                </a:solidFill>
                <a:sym typeface="+mn-ea"/>
              </a:rPr>
              <a:t>Bagaimana</a:t>
            </a:r>
            <a:r>
              <a:rPr lang="en-US" sz="2000">
                <a:sym typeface="+mn-ea"/>
              </a:rPr>
              <a:t> perancangan arsitektur hotel resort dengan konsep ekologis alam 	pegunungan di wilayah Lembang, Kabupaten Bandung Barat?</a:t>
            </a:r>
          </a:p>
          <a:p>
            <a:pPr marL="0" indent="457200">
              <a:buNone/>
            </a:pPr>
            <a:r>
              <a:rPr lang="en-US" sz="2000" b="1">
                <a:sym typeface="+mn-ea"/>
              </a:rPr>
              <a:t>Tujuan: </a:t>
            </a:r>
            <a:endParaRPr lang="en-US" sz="2000"/>
          </a:p>
          <a:p>
            <a:pPr marL="0" indent="457200">
              <a:buNone/>
            </a:pPr>
            <a:r>
              <a:rPr lang="en-US" sz="2000">
                <a:solidFill>
                  <a:srgbClr val="FF0000"/>
                </a:solidFill>
                <a:sym typeface="+mn-ea"/>
              </a:rPr>
              <a:t>Mendeskripsikan</a:t>
            </a:r>
            <a:r>
              <a:rPr lang="en-US" sz="2000">
                <a:sym typeface="+mn-ea"/>
              </a:rPr>
              <a:t> perancangan arsitektur hotel resort dengan konsep ekologis alam pegunungan di wilayah Lembang, Kabupaten Bandung Barat.</a:t>
            </a:r>
          </a:p>
          <a:p>
            <a:pPr marL="0" indent="457200">
              <a:buNone/>
            </a:pPr>
            <a:r>
              <a:rPr lang="en-US" sz="2000" b="1">
                <a:sym typeface="+mn-ea"/>
              </a:rPr>
              <a:t>Manfaat Penelitian:</a:t>
            </a:r>
          </a:p>
          <a:p>
            <a:pPr marL="0" indent="457200">
              <a:buNone/>
            </a:pPr>
            <a:r>
              <a:rPr lang="en-US" sz="2000" b="1">
                <a:sym typeface="+mn-ea"/>
              </a:rPr>
              <a:t>a.</a:t>
            </a:r>
            <a:r>
              <a:rPr lang="en-US" sz="2000">
                <a:sym typeface="+mn-ea"/>
              </a:rPr>
              <a:t> </a:t>
            </a:r>
            <a:r>
              <a:rPr lang="en-US" sz="2000" b="1">
                <a:sym typeface="+mn-ea"/>
              </a:rPr>
              <a:t>Teoretis:</a:t>
            </a:r>
            <a:r>
              <a:rPr lang="en-US" sz="2000">
                <a:sym typeface="+mn-ea"/>
              </a:rPr>
              <a:t> mengembangkan ilmu pengetahuan  dan teknik mengenai konsep perancangan arsitektur 	hotel resort dengan memperhatikan dan menjaga kelestarian ekologi alam</a:t>
            </a:r>
          </a:p>
          <a:p>
            <a:pPr marL="0" indent="457200">
              <a:buNone/>
            </a:pPr>
            <a:r>
              <a:rPr lang="en-US" sz="2000" b="1">
                <a:sym typeface="+mn-ea"/>
              </a:rPr>
              <a:t>b. Praktis:</a:t>
            </a:r>
            <a:endParaRPr lang="en-US" sz="2000">
              <a:sym typeface="+mn-ea"/>
            </a:endParaRPr>
          </a:p>
          <a:p>
            <a:pPr marL="457200" lvl="1" indent="457200">
              <a:buNone/>
            </a:pPr>
            <a:r>
              <a:rPr lang="en-US" sz="2000">
                <a:sym typeface="+mn-ea"/>
              </a:rPr>
              <a:t>1. Bagi mahasiswa (peneliti): menambah pengetahuan dan pemahaman mengenai konsep perancangan 	     arsitektur bangunan, khususnya hotel resort., yang selaras dengan ekologi alam sekitarmya.</a:t>
            </a:r>
          </a:p>
          <a:p>
            <a:pPr marL="457200" lvl="1" indent="457200">
              <a:buNone/>
            </a:pPr>
            <a:r>
              <a:rPr lang="en-US" sz="2000">
                <a:sym typeface="+mn-ea"/>
              </a:rPr>
              <a:t>2. Bagi Itenas: menambah kepustakaan dalam bidang penelitian dan perancangan arsitektur.</a:t>
            </a:r>
          </a:p>
          <a:p>
            <a:pPr marL="457200" lvl="1" indent="457200">
              <a:buNone/>
            </a:pPr>
            <a:r>
              <a:rPr lang="en-US" sz="2000">
                <a:sym typeface="+mn-ea"/>
              </a:rPr>
              <a:t>3. Bagi Pemda Kabupaten Bandung Barat: menjadi salah satu dasar pertimbangan dalam 	   	     pemberian izin pendirian  bangunan hotel resort.</a:t>
            </a:r>
            <a:endParaRPr lang="en-US" sz="2000" b="1"/>
          </a:p>
          <a:p>
            <a:pPr marL="0" indent="457200">
              <a:buNone/>
            </a:pPr>
            <a:endParaRPr lang="en-US" sz="2000"/>
          </a:p>
          <a:p>
            <a:pPr marL="0" indent="457200">
              <a:buNone/>
            </a:pP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588010"/>
          </a:xfrm>
        </p:spPr>
        <p:txBody>
          <a:bodyPr/>
          <a:lstStyle/>
          <a:p>
            <a:r>
              <a:rPr lang="en-US" sz="2400" b="1"/>
              <a:t>METODE PENELITIAN</a:t>
            </a:r>
          </a:p>
        </p:txBody>
      </p:sp>
      <p:sp>
        <p:nvSpPr>
          <p:cNvPr id="5" name="Content Placeholder 4"/>
          <p:cNvSpPr>
            <a:spLocks noGrp="1"/>
          </p:cNvSpPr>
          <p:nvPr>
            <p:ph idx="1"/>
          </p:nvPr>
        </p:nvSpPr>
        <p:spPr>
          <a:xfrm>
            <a:off x="457200" y="946150"/>
            <a:ext cx="8229600" cy="5180330"/>
          </a:xfrm>
        </p:spPr>
        <p:txBody>
          <a:bodyPr>
            <a:normAutofit fontScale="70000"/>
          </a:bodyPr>
          <a:lstStyle/>
          <a:p>
            <a:pPr marL="0" indent="0">
              <a:buNone/>
            </a:pPr>
            <a:r>
              <a:rPr lang="en-US" sz="2000" b="1"/>
              <a:t>Metode penelitian atau metode ilmiah</a:t>
            </a:r>
            <a:r>
              <a:rPr lang="en-US"/>
              <a:t> </a:t>
            </a:r>
            <a:r>
              <a:rPr lang="en-US" sz="2000"/>
              <a:t>adalah prosedur atau lagkah- langkah dalam mendapatkan pengetahuan ilmiah atau ilmu. Jadi, metode penelitian adalah cara sistematis untuk menyusun ilmu pengetahuan. </a:t>
            </a:r>
          </a:p>
          <a:p>
            <a:pPr marL="0" indent="0">
              <a:buNone/>
            </a:pPr>
            <a:r>
              <a:rPr lang="en-US" sz="2000" b="1"/>
              <a:t>Teknik penelitian</a:t>
            </a:r>
            <a:r>
              <a:rPr lang="en-US" sz="2000"/>
              <a:t> adalah cara untuk melaksanakan metode penelitian.</a:t>
            </a:r>
          </a:p>
          <a:p>
            <a:pPr marL="0" indent="0">
              <a:buNone/>
            </a:pPr>
            <a:r>
              <a:rPr lang="en-US" sz="2000" b="1"/>
              <a:t>Metodologi</a:t>
            </a:r>
            <a:r>
              <a:rPr lang="en-US" sz="2000"/>
              <a:t> </a:t>
            </a:r>
            <a:r>
              <a:rPr lang="en-US" sz="2000" b="1"/>
              <a:t>penelitian:</a:t>
            </a:r>
            <a:r>
              <a:rPr lang="en-US" sz="2000"/>
              <a:t> ilmu mengenai metode penelitian</a:t>
            </a:r>
          </a:p>
          <a:p>
            <a:pPr marL="0" indent="0">
              <a:buNone/>
            </a:pPr>
            <a:endParaRPr lang="en-US" sz="2000"/>
          </a:p>
          <a:p>
            <a:pPr marL="0" indent="0">
              <a:buNone/>
            </a:pPr>
            <a:r>
              <a:rPr lang="en-US" sz="2000" b="1"/>
              <a:t>Metode Penelitian Berdasarkan Jenis dan Analisisnya</a:t>
            </a:r>
          </a:p>
          <a:p>
            <a:pPr marL="0" indent="0">
              <a:buNone/>
            </a:pPr>
            <a:r>
              <a:rPr lang="en-US" sz="2000" b="1"/>
              <a:t>1.</a:t>
            </a:r>
            <a:r>
              <a:rPr lang="en-US" sz="2000"/>
              <a:t> </a:t>
            </a:r>
            <a:r>
              <a:rPr lang="en-US" sz="2000" b="1"/>
              <a:t>Penelitian Kuantitatif</a:t>
            </a:r>
          </a:p>
          <a:p>
            <a:pPr marL="0" indent="0">
              <a:buNone/>
            </a:pPr>
            <a:r>
              <a:rPr lang="en-US" sz="2000"/>
              <a:t>Penelitian kuantitatif adalah pendekatan-pendekatan terhadap kajian empiris untuk mengumpulkan, menganalisis, dan menampilkan data dalam bentuk numerik (angka) daripada naratif. Penelitian ini biasanya dilakukan apabila hendak memperoleh hasil yang akurat karena mengandalkan penghitungan.</a:t>
            </a:r>
          </a:p>
          <a:p>
            <a:pPr marL="0" indent="0">
              <a:buNone/>
            </a:pPr>
            <a:endParaRPr lang="en-US" sz="2000"/>
          </a:p>
          <a:p>
            <a:pPr marL="0" indent="0">
              <a:buNone/>
            </a:pPr>
            <a:r>
              <a:rPr lang="en-US" sz="2000" b="1"/>
              <a:t>2. Penelitian Kualitatif</a:t>
            </a:r>
          </a:p>
          <a:p>
            <a:pPr marL="0" indent="0">
              <a:buNone/>
            </a:pPr>
            <a:r>
              <a:rPr lang="en-US" sz="2000"/>
              <a:t>Sebuah penelitian kualitatif, biasanya dilakukan untuk memberikan penjelasan mengenai suatu fenomena dan nantinya akan mengkonstruksi suatu teori yang berkaitan dengan fenomena tersebut. Metode penelitian ini kebanyakan berbentuk naratif.</a:t>
            </a:r>
          </a:p>
          <a:p>
            <a:pPr marL="0" indent="0">
              <a:buNone/>
            </a:pPr>
            <a:r>
              <a:rPr lang="en-US" sz="2000" b="1"/>
              <a:t>3. Penelitian Gabungan</a:t>
            </a:r>
          </a:p>
          <a:p>
            <a:pPr marL="0" indent="0">
              <a:buNone/>
            </a:pPr>
            <a:r>
              <a:rPr lang="en-US" sz="2000"/>
              <a:t>Penelitian gabungan adalah metode penelitian dengan mengkombinasikan antara penelitian kuantitatif dengan penelitian kualitatif. Contohnya adalah penelitian yang berupa angka (kuantitatif), kemudian dijabarkan menggunakan bentuk naratif (kualitatif) yang berupa wawancara dengan informan.</a:t>
            </a:r>
          </a:p>
          <a:p>
            <a:pPr marL="0" indent="0">
              <a:buNone/>
            </a:pPr>
            <a:endParaRPr lang="en-US" sz="2000"/>
          </a:p>
          <a:p>
            <a:pPr marL="0" indent="0">
              <a:buNone/>
            </a:pPr>
            <a:endParaRPr lang="en-US" sz="2000"/>
          </a:p>
          <a:p>
            <a:pPr marL="0" indent="0">
              <a:buNone/>
            </a:pP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494665"/>
          </a:xfrm>
        </p:spPr>
        <p:txBody>
          <a:bodyPr>
            <a:normAutofit fontScale="90000"/>
          </a:bodyPr>
          <a:lstStyle/>
          <a:p>
            <a:r>
              <a:rPr lang="en-US" sz="2000" b="1"/>
              <a:t>BAB I </a:t>
            </a:r>
            <a:br>
              <a:rPr lang="en-US" sz="2000" b="1"/>
            </a:br>
            <a:r>
              <a:rPr lang="en-US" sz="2000" b="1"/>
              <a:t>PENDAHULUAN</a:t>
            </a:r>
          </a:p>
        </p:txBody>
      </p:sp>
      <p:sp>
        <p:nvSpPr>
          <p:cNvPr id="5" name="Content Placeholder 4"/>
          <p:cNvSpPr>
            <a:spLocks noGrp="1"/>
          </p:cNvSpPr>
          <p:nvPr>
            <p:ph idx="1"/>
          </p:nvPr>
        </p:nvSpPr>
        <p:spPr>
          <a:xfrm>
            <a:off x="262890" y="826770"/>
            <a:ext cx="8613140" cy="6339205"/>
          </a:xfrm>
        </p:spPr>
        <p:txBody>
          <a:bodyPr anchor="t" anchorCtr="0">
            <a:normAutofit fontScale="25000"/>
          </a:bodyPr>
          <a:lstStyle/>
          <a:p>
            <a:pPr marL="0" indent="0">
              <a:buNone/>
            </a:pPr>
            <a:r>
              <a:rPr lang="en-US" sz="4800" b="1"/>
              <a:t>Contoh Proposal Pebelitian Teknik Geodesi):</a:t>
            </a:r>
          </a:p>
          <a:p>
            <a:pPr marL="0" indent="0">
              <a:buFont typeface="+mj-lt"/>
              <a:buNone/>
            </a:pPr>
            <a:r>
              <a:rPr lang="en-US" sz="4800" b="1"/>
              <a:t>A. Latar Belakang Masalah:</a:t>
            </a:r>
          </a:p>
          <a:p>
            <a:pPr marL="0" indent="0">
              <a:buFont typeface="+mj-lt"/>
              <a:buNone/>
            </a:pPr>
            <a:r>
              <a:rPr lang="en-US" sz="4800" b="1"/>
              <a:t>(</a:t>
            </a:r>
            <a:r>
              <a:rPr lang="en-US" sz="4800" b="1">
                <a:solidFill>
                  <a:srgbClr val="FF0000"/>
                </a:solidFill>
              </a:rPr>
              <a:t>Pokok-pokok pikiran ini harus dikembangkan menjadi paragraf-paragraf.</a:t>
            </a:r>
            <a:r>
              <a:rPr lang="en-US" sz="4800" b="1"/>
              <a:t>) </a:t>
            </a:r>
          </a:p>
          <a:p>
            <a:pPr marL="0" indent="457200">
              <a:buFont typeface="+mj-lt"/>
              <a:buNone/>
            </a:pPr>
            <a:r>
              <a:rPr lang="en-US" sz="4800"/>
              <a:t>1. Kabupaten Bandung Barat (KBB) merupakan wilayah dataran tinggi yang berbatasan dengan 	Kota Bandung.</a:t>
            </a:r>
          </a:p>
          <a:p>
            <a:pPr marL="0" indent="457200">
              <a:buFont typeface="+mj-lt"/>
              <a:buNone/>
            </a:pPr>
            <a:r>
              <a:rPr lang="en-US" sz="4800"/>
              <a:t>2. Sebagian besar wilayah KBB merupakan daerah hutan tempat resapan air hujan.</a:t>
            </a:r>
          </a:p>
          <a:p>
            <a:pPr marL="0" indent="457200">
              <a:buFont typeface="+mj-lt"/>
              <a:buNone/>
            </a:pPr>
            <a:r>
              <a:rPr lang="en-US" sz="4800"/>
              <a:t>3. Berbagai jenis tanaman tumbuh menutupi permukaan wilayah KBB.</a:t>
            </a:r>
          </a:p>
          <a:p>
            <a:pPr marL="0" indent="457200">
              <a:buFont typeface="+mj-lt"/>
              <a:buNone/>
            </a:pPr>
            <a:r>
              <a:rPr lang="en-US" sz="4800"/>
              <a:t>4. KBB berkembang menjadi tempat destinasi peristirahatan, pariwisata, sentra pertanian 	</a:t>
            </a:r>
          </a:p>
          <a:p>
            <a:pPr marL="0" indent="457200">
              <a:buFont typeface="+mj-lt"/>
              <a:buNone/>
            </a:pPr>
            <a:r>
              <a:rPr lang="en-US" sz="4800"/>
              <a:t>5. Banyak pohon besar ditebang untuk keperluan perumahan, paraiwisata, dan 	pertanian. </a:t>
            </a:r>
          </a:p>
          <a:p>
            <a:pPr marL="0" indent="457200">
              <a:buFont typeface="+mj-lt"/>
              <a:buNone/>
            </a:pPr>
            <a:r>
              <a:rPr lang="en-US" sz="4800"/>
              <a:t>6. Terjadi perubahan vegetasi baik kualitas maupun kuantitas di KBB.</a:t>
            </a:r>
          </a:p>
          <a:p>
            <a:pPr marL="0" indent="0">
              <a:buFont typeface="+mj-lt"/>
              <a:buNone/>
            </a:pPr>
            <a:r>
              <a:rPr lang="en-US" sz="4800" b="1"/>
              <a:t>B.  Batasan dan Rumusan Masalah:</a:t>
            </a:r>
            <a:endParaRPr lang="en-US" sz="4800"/>
          </a:p>
          <a:p>
            <a:pPr marL="0" indent="457200">
              <a:buFont typeface="+mj-lt"/>
              <a:buNone/>
            </a:pPr>
            <a:r>
              <a:rPr lang="en-US" sz="4800"/>
              <a:t>1. Batasan masalah: </a:t>
            </a:r>
          </a:p>
          <a:p>
            <a:pPr marL="457200" lvl="1" indent="457200">
              <a:buFont typeface="+mj-lt"/>
              <a:buNone/>
            </a:pPr>
            <a:r>
              <a:rPr lang="en-US" sz="4800"/>
              <a:t>Pengaruh perubahan vegetasi terhadap suhu permukaan bumi di wilayah Kabupaten Bandung Barat.</a:t>
            </a:r>
          </a:p>
          <a:p>
            <a:pPr marL="457200" lvl="1" indent="0">
              <a:buFont typeface="+mj-lt"/>
              <a:buNone/>
            </a:pPr>
            <a:r>
              <a:rPr lang="en-US" sz="4800"/>
              <a:t>2</a:t>
            </a:r>
            <a:r>
              <a:rPr lang="en-US" sz="4800" b="1"/>
              <a:t>. </a:t>
            </a:r>
            <a:r>
              <a:rPr lang="en-US" sz="4800"/>
              <a:t>Rumusan masalah:</a:t>
            </a:r>
          </a:p>
          <a:p>
            <a:pPr marL="457200" lvl="1" indent="457200">
              <a:buFont typeface="+mj-lt"/>
              <a:buNone/>
            </a:pPr>
            <a:r>
              <a:rPr lang="en-US" sz="4800">
                <a:highlight>
                  <a:srgbClr val="FFFF00"/>
                </a:highlight>
              </a:rPr>
              <a:t>Bagaimana</a:t>
            </a:r>
            <a:r>
              <a:rPr lang="en-US" sz="4800"/>
              <a:t> pengaruh perubahan vegetasi terhadap suhu permukaan bumi di wilayah Kabupaten Bandung Barat  dengan analisis metode  penginderaan jauh?</a:t>
            </a:r>
          </a:p>
          <a:p>
            <a:pPr marL="0" lvl="0" indent="0">
              <a:buFont typeface="+mj-lt"/>
              <a:buNone/>
            </a:pPr>
            <a:r>
              <a:rPr lang="en-US" sz="4800" b="1"/>
              <a:t>C.  Tujuan Penelitian:</a:t>
            </a:r>
          </a:p>
          <a:p>
            <a:pPr marL="457200" lvl="1" indent="0">
              <a:buFont typeface="+mj-lt"/>
              <a:buNone/>
            </a:pPr>
            <a:r>
              <a:rPr lang="en-US" sz="4800">
                <a:highlight>
                  <a:srgbClr val="FFFF00"/>
                </a:highlight>
              </a:rPr>
              <a:t>Mendeskripsikan</a:t>
            </a:r>
            <a:r>
              <a:rPr lang="en-US" sz="4800"/>
              <a:t> pengaruh </a:t>
            </a:r>
            <a:r>
              <a:rPr lang="en-US" sz="4800">
                <a:sym typeface="+mn-ea"/>
              </a:rPr>
              <a:t> perubahan vegetasi terhadap suhu permukaan bumi di wilayah Kabupaten Bandung Barat  dengan analisis metode  penginderaan jauh. </a:t>
            </a:r>
          </a:p>
          <a:p>
            <a:pPr marL="0" lvl="0" indent="0">
              <a:buFont typeface="+mj-lt"/>
              <a:buNone/>
            </a:pPr>
            <a:r>
              <a:rPr lang="en-US" sz="4800" b="1">
                <a:sym typeface="+mn-ea"/>
              </a:rPr>
              <a:t>D. Manfaat:</a:t>
            </a:r>
          </a:p>
          <a:p>
            <a:pPr marL="457200" lvl="1" indent="0">
              <a:buFont typeface="+mj-lt"/>
              <a:buNone/>
            </a:pPr>
            <a:r>
              <a:rPr lang="en-US" sz="4800">
                <a:sym typeface="+mn-ea"/>
              </a:rPr>
              <a:t>1. Teoretis: mengembangkan ilmu pengetahuan  dan teknik mengenai pengaruh  perubahan vegetasi terhadap 	suhu permukaan 	bumi </a:t>
            </a:r>
          </a:p>
          <a:p>
            <a:pPr marL="0" lvl="1" indent="457200">
              <a:buFont typeface="+mj-lt"/>
              <a:buNone/>
            </a:pPr>
            <a:r>
              <a:rPr lang="en-US" sz="4800">
                <a:sym typeface="+mn-ea"/>
              </a:rPr>
              <a:t>2. Praktis: </a:t>
            </a:r>
          </a:p>
          <a:p>
            <a:pPr marL="0" lvl="1" indent="457200">
              <a:buFont typeface="+mj-lt"/>
              <a:buNone/>
            </a:pPr>
            <a:r>
              <a:rPr lang="en-US" sz="4800">
                <a:sym typeface="+mn-ea"/>
              </a:rPr>
              <a:t>a. Bagi peneliti: menambah pengetahuan dan pemahaman mengenai pengaruh  perubahan vegetasi terhadap 	suhu permukaan 	bumi </a:t>
            </a:r>
          </a:p>
          <a:p>
            <a:pPr marL="0" lvl="1" indent="457200">
              <a:buFont typeface="+mj-lt"/>
              <a:buNone/>
            </a:pPr>
            <a:r>
              <a:rPr lang="en-US" sz="4800">
                <a:sym typeface="+mn-ea"/>
              </a:rPr>
              <a:t>b. Bagi Itenas: </a:t>
            </a:r>
            <a:r>
              <a:rPr lang="en-US" sz="5600">
                <a:sym typeface="+mn-ea"/>
              </a:rPr>
              <a:t>menambah kepustakaan dalam bidang penelitian teknik geodesi.</a:t>
            </a:r>
          </a:p>
          <a:p>
            <a:pPr marL="0" lvl="1" indent="457200">
              <a:buFont typeface="+mj-lt"/>
              <a:buNone/>
            </a:pPr>
            <a:r>
              <a:rPr lang="en-US" sz="5600">
                <a:sym typeface="+mn-ea"/>
              </a:rPr>
              <a:t>c. Bagi Pemda KBB:  menjadi salah satu dasar pertimbangan dalam pembangunan kawasan KBB.</a:t>
            </a:r>
          </a:p>
          <a:p>
            <a:pPr marL="457200" lvl="1" indent="0">
              <a:buFont typeface="+mj-lt"/>
              <a:buNone/>
            </a:pPr>
            <a:r>
              <a:rPr lang="en-US" sz="6400" b="1">
                <a:sym typeface="+mn-ea"/>
              </a:rPr>
              <a:t>E. Metode: </a:t>
            </a:r>
            <a:r>
              <a:rPr lang="en-US" sz="6400">
                <a:sym typeface="+mn-ea"/>
              </a:rPr>
              <a:t>Penginderaan jauh</a:t>
            </a:r>
            <a:endParaRPr lang="en-US" sz="6400"/>
          </a:p>
          <a:p>
            <a:pPr marL="0" indent="457200">
              <a:buNone/>
            </a:pPr>
            <a:endParaRPr lang="en-US" sz="4000"/>
          </a:p>
          <a:p>
            <a:pPr marL="0" indent="457200">
              <a:buNone/>
            </a:pPr>
            <a:endParaRPr lang="en-US" sz="1800" b="1"/>
          </a:p>
          <a:p>
            <a:pPr marL="0" indent="457200">
              <a:buNone/>
            </a:pPr>
            <a:endParaRPr lang="en-US" sz="1800" b="1"/>
          </a:p>
          <a:p>
            <a:pPr marL="0" indent="457200">
              <a:buNone/>
            </a:pPr>
            <a:r>
              <a:rPr lang="en-US" sz="1800" b="1">
                <a:noFill/>
              </a:rPr>
              <a:t>Kakkk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a:sym typeface="+mn-ea"/>
              </a:rPr>
              <a:t>BAB II</a:t>
            </a:r>
            <a:br>
              <a:rPr lang="en-US" b="1">
                <a:sym typeface="+mn-ea"/>
              </a:rPr>
            </a:br>
            <a:r>
              <a:rPr lang="en-US" b="1">
                <a:sym typeface="+mn-ea"/>
              </a:rPr>
              <a:t>TINJAUAN PUSTAKA</a:t>
            </a:r>
            <a:endParaRPr lang="en-US"/>
          </a:p>
        </p:txBody>
      </p:sp>
      <p:sp>
        <p:nvSpPr>
          <p:cNvPr id="5" name="Content Placeholder 4"/>
          <p:cNvSpPr>
            <a:spLocks noGrp="1"/>
          </p:cNvSpPr>
          <p:nvPr>
            <p:ph idx="1"/>
          </p:nvPr>
        </p:nvSpPr>
        <p:spPr/>
        <p:txBody>
          <a:bodyPr>
            <a:normAutofit lnSpcReduction="20000"/>
          </a:bodyPr>
          <a:lstStyle/>
          <a:p>
            <a:pPr marL="0" indent="0">
              <a:buNone/>
            </a:pPr>
            <a:r>
              <a:rPr lang="en-US"/>
              <a:t>(Bab ini berisi paparan hasil-hasil penelitian terdahulu berkaitan dengan masalah yang akan kita teliti. Hasil-hasil penelitian terdahulu tersebut sudah dipublikasikan dalam bentuk artikel jurnal, buku, skripsi, dsb.)</a:t>
            </a:r>
          </a:p>
          <a:p>
            <a:pPr marL="0" indent="0">
              <a:buNone/>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5100"/>
            <a:ext cx="8229600" cy="523875"/>
          </a:xfrm>
        </p:spPr>
        <p:txBody>
          <a:bodyPr>
            <a:normAutofit fontScale="90000"/>
          </a:bodyPr>
          <a:lstStyle/>
          <a:p>
            <a:r>
              <a:rPr lang="en-US" sz="2000" b="1"/>
              <a:t>BAB II</a:t>
            </a:r>
            <a:br>
              <a:rPr lang="en-US" sz="2000" b="1"/>
            </a:br>
            <a:r>
              <a:rPr lang="en-US" sz="2000" b="1"/>
              <a:t>TINJAUAN PUSTAKA</a:t>
            </a:r>
          </a:p>
        </p:txBody>
      </p:sp>
      <p:sp>
        <p:nvSpPr>
          <p:cNvPr id="5" name="Content Placeholder 4"/>
          <p:cNvSpPr>
            <a:spLocks noGrp="1"/>
          </p:cNvSpPr>
          <p:nvPr>
            <p:ph idx="1"/>
          </p:nvPr>
        </p:nvSpPr>
        <p:spPr>
          <a:xfrm>
            <a:off x="457200" y="758825"/>
            <a:ext cx="8229600" cy="5367655"/>
          </a:xfrm>
        </p:spPr>
        <p:txBody>
          <a:bodyPr>
            <a:noAutofit/>
          </a:bodyPr>
          <a:lstStyle/>
          <a:p>
            <a:pPr marL="0" indent="0">
              <a:buNone/>
            </a:pPr>
            <a:r>
              <a:rPr lang="en-US" sz="1700" b="1"/>
              <a:t>Tinjauan pustaka (</a:t>
            </a:r>
            <a:r>
              <a:rPr lang="en-US" sz="1700" b="1" i="1"/>
              <a:t>review of the literature</a:t>
            </a:r>
            <a:r>
              <a:rPr lang="en-US" sz="1700" b="1"/>
              <a:t>) =</a:t>
            </a:r>
            <a:r>
              <a:rPr lang="en-US" sz="1700"/>
              <a:t> peninjauan ulang terhadap pustaka atau literatur, artikel-artikel yang telah ada sebelumnya berkaitan dengan masalah yang akan diteliti.</a:t>
            </a:r>
          </a:p>
          <a:p>
            <a:pPr marL="0" indent="0">
              <a:buNone/>
            </a:pPr>
            <a:r>
              <a:rPr lang="en-US" sz="1700" b="1"/>
              <a:t>Fungsi Tinjauan Pustaka:</a:t>
            </a:r>
          </a:p>
          <a:p>
            <a:pPr>
              <a:buFont typeface="+mj-lt"/>
              <a:buAutoNum type="arabicPeriod"/>
            </a:pPr>
            <a:r>
              <a:rPr lang="en-US" sz="1700"/>
              <a:t>Membantu verifikasi masalah yang harus diteliti sekaligus menunjukkan kepada peneliti mengenai urgensinya mengetahui rumusan masalah atau hipotesis yang akan dibahas dalam penelitiannya. Dengan demikian, peneliti memahami sejarah permasalahan.</a:t>
            </a:r>
          </a:p>
          <a:p>
            <a:pPr>
              <a:buFont typeface="+mj-lt"/>
              <a:buAutoNum type="arabicPeriod"/>
            </a:pPr>
            <a:r>
              <a:rPr lang="en-US" sz="1700"/>
              <a:t>Memberikan uraian dan mempertimbangkan variabel apa saja yang akan digunakan, sehingga tujuan peneliti dapat tercapai. Dengan demikian, penelitian dilakukan dengan fokus tertentu dan tidak bias.</a:t>
            </a:r>
          </a:p>
          <a:p>
            <a:pPr>
              <a:buFont typeface="+mj-lt"/>
              <a:buAutoNum type="arabicPeriod"/>
            </a:pPr>
            <a:r>
              <a:rPr lang="en-US" sz="1700"/>
              <a:t>Memberikan pemahaman yang lebih dalam kepada peneliti mengenai topik yang menjadi bahan penelitiannya. Dengan demikian, peneliti dapat melihat tema penelitian dengan penilaian yang lebih objektif.</a:t>
            </a:r>
          </a:p>
          <a:p>
            <a:pPr>
              <a:buFont typeface="+mj-lt"/>
              <a:buAutoNum type="arabicPeriod"/>
            </a:pPr>
            <a:r>
              <a:rPr lang="en-US" sz="1700"/>
              <a:t>Memberikan batasan penelitian dengan memberikan petunjuk mengenai variabel bebas dan tidak bebas.</a:t>
            </a:r>
          </a:p>
          <a:p>
            <a:pPr>
              <a:buFont typeface="+mj-lt"/>
              <a:buAutoNum type="arabicPeriod"/>
            </a:pPr>
            <a:r>
              <a:rPr lang="en-US" sz="1700"/>
              <a:t>Membantu peneliti untuk menganalisis data yang telah dikumpulkan dalam penelitian.</a:t>
            </a:r>
          </a:p>
          <a:p>
            <a:pPr>
              <a:buFont typeface="+mj-lt"/>
              <a:buAutoNum type="arabicPeriod"/>
            </a:pPr>
            <a:r>
              <a:rPr lang="en-US" sz="1700"/>
              <a:t>Memberikan referensi kepada peneliti untuk menafsirkan metode penelitian.</a:t>
            </a:r>
          </a:p>
          <a:p>
            <a:pPr>
              <a:buFont typeface="+mj-lt"/>
              <a:buAutoNum type="arabicPeriod"/>
            </a:pPr>
            <a:r>
              <a:rPr lang="en-US" sz="1700"/>
              <a:t>Memberikan argumen kepada peneliti untuk menyimpulkan bahwa hasil penelitian sudah sesuai dengan tujuan penelitian.</a:t>
            </a:r>
          </a:p>
          <a:p>
            <a:pPr>
              <a:buFont typeface="+mj-lt"/>
              <a:buAutoNum type="arabicPeriod"/>
            </a:pPr>
            <a:r>
              <a:rPr lang="en-US" sz="1700"/>
              <a:t>Membantu peneliti untuk menemukan kelebihan dan kekurangan dari penelitian yang telah dilakukan peneliti-peneliti sebelumnya.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588010"/>
          </a:xfrm>
        </p:spPr>
        <p:txBody>
          <a:bodyPr>
            <a:normAutofit/>
          </a:bodyPr>
          <a:lstStyle/>
          <a:p>
            <a:r>
              <a:rPr lang="en-US" sz="2665" b="1"/>
              <a:t>UNSUR DAN ISI TINJAUAN PUSTAKA</a:t>
            </a:r>
          </a:p>
        </p:txBody>
      </p:sp>
      <p:sp>
        <p:nvSpPr>
          <p:cNvPr id="5" name="Content Placeholder 4"/>
          <p:cNvSpPr>
            <a:spLocks noGrp="1"/>
          </p:cNvSpPr>
          <p:nvPr>
            <p:ph idx="1"/>
          </p:nvPr>
        </p:nvSpPr>
        <p:spPr>
          <a:xfrm>
            <a:off x="457200" y="1022350"/>
            <a:ext cx="8229600" cy="5104130"/>
          </a:xfrm>
        </p:spPr>
        <p:txBody>
          <a:bodyPr>
            <a:normAutofit fontScale="70000"/>
          </a:bodyPr>
          <a:lstStyle/>
          <a:p>
            <a:pPr marL="457200" indent="-457200">
              <a:buFont typeface="+mj-lt"/>
              <a:buAutoNum type="arabicPeriod"/>
            </a:pPr>
            <a:r>
              <a:rPr lang="en-US"/>
              <a:t>kutipan mengenai topik atau bidang ilmu yang akan diteliti, dan evaluasi/penilaian.</a:t>
            </a:r>
          </a:p>
          <a:p>
            <a:pPr marL="457200" indent="-457200">
              <a:buFont typeface="+mj-lt"/>
              <a:buAutoNum type="arabicPeriod"/>
            </a:pPr>
            <a:endParaRPr lang="en-US"/>
          </a:p>
          <a:p>
            <a:pPr marL="457200" indent="-457200">
              <a:buFont typeface="+mj-lt"/>
              <a:buAutoNum type="arabicPeriod"/>
            </a:pPr>
            <a:r>
              <a:rPr lang="en-US"/>
              <a:t>Upaya peneliti untuk menghubungkan serta membandingkan hasil karya penelitian yang sedang ditinjau dengan penelitiannya sendiri, baik secara langsung maupun tidak langsung.</a:t>
            </a:r>
          </a:p>
          <a:p>
            <a:pPr marL="457200" indent="-457200">
              <a:buFont typeface="+mj-lt"/>
              <a:buAutoNum type="arabicPeriod"/>
            </a:pPr>
            <a:endParaRPr lang="en-US"/>
          </a:p>
          <a:p>
            <a:pPr marL="457200" indent="-457200">
              <a:buFont typeface="+mj-lt"/>
              <a:buAutoNum type="arabicPeriod"/>
            </a:pPr>
            <a:r>
              <a:rPr lang="en-US"/>
              <a:t>Dapat menunjukkan perbedaan antara penelitian sebelumnya dengan penelitian yang dilakukan oleh peneliti. Sebenarnya hal ini termasuk dalam bagian evaluasi.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43560"/>
          </a:xfrm>
        </p:spPr>
        <p:txBody>
          <a:bodyPr>
            <a:normAutofit/>
          </a:bodyPr>
          <a:lstStyle/>
          <a:p>
            <a:r>
              <a:rPr lang="en-US" sz="2220" b="1"/>
              <a:t>KRITERIA PENULISAN TINJAUAN PUSTAKA</a:t>
            </a:r>
          </a:p>
        </p:txBody>
      </p:sp>
      <p:sp>
        <p:nvSpPr>
          <p:cNvPr id="3" name="Content Placeholder 2"/>
          <p:cNvSpPr>
            <a:spLocks noGrp="1"/>
          </p:cNvSpPr>
          <p:nvPr>
            <p:ph idx="1"/>
          </p:nvPr>
        </p:nvSpPr>
        <p:spPr>
          <a:xfrm>
            <a:off x="457200" y="808990"/>
            <a:ext cx="8229600" cy="6109335"/>
          </a:xfrm>
        </p:spPr>
        <p:txBody>
          <a:bodyPr>
            <a:noAutofit/>
          </a:bodyPr>
          <a:lstStyle/>
          <a:p>
            <a:pPr marL="0" indent="0">
              <a:buNone/>
            </a:pPr>
            <a:r>
              <a:rPr lang="en-US" sz="1600" b="1"/>
              <a:t>1. Mutakhir (</a:t>
            </a:r>
            <a:r>
              <a:rPr lang="en-US" sz="1600" b="1" i="1"/>
              <a:t>Recency</a:t>
            </a:r>
            <a:r>
              <a:rPr lang="en-US" sz="1600" b="1"/>
              <a:t>)</a:t>
            </a:r>
          </a:p>
          <a:p>
            <a:pPr marL="0" indent="0">
              <a:buNone/>
            </a:pPr>
            <a:r>
              <a:rPr lang="en-US" sz="1600"/>
              <a:t>Penelitian selalu mengalami perkembangan dari masa ke masa. Oleh karena itu, penelitian yang dijadikan referensi utama harus penelitian yang </a:t>
            </a:r>
            <a:r>
              <a:rPr lang="en-US" sz="1600" i="1"/>
              <a:t>up to date</a:t>
            </a:r>
            <a:r>
              <a:rPr lang="en-US" sz="1600"/>
              <a:t>. Dengan demikian, penelitian yang kita lakukan tidak ketinggalan zaman.</a:t>
            </a:r>
          </a:p>
          <a:p>
            <a:pPr marL="0" indent="0">
              <a:buNone/>
            </a:pPr>
            <a:r>
              <a:rPr lang="en-US" sz="1600" b="1"/>
              <a:t>2. Relevan</a:t>
            </a:r>
          </a:p>
          <a:p>
            <a:pPr marL="0" indent="0">
              <a:buNone/>
            </a:pPr>
            <a:r>
              <a:rPr lang="en-US" sz="1600"/>
              <a:t>Ada keterkaitan antara referensi yang dijadikan sumber bacaan dengan topik yang akan diteliti. Tinjauan pustaka harus relevan dengan dasar teori dan topik penelitian.</a:t>
            </a:r>
          </a:p>
          <a:p>
            <a:pPr marL="0" indent="0">
              <a:buNone/>
            </a:pPr>
            <a:r>
              <a:rPr lang="en-US" sz="1600" b="1"/>
              <a:t>3. Bobot Ilmiah</a:t>
            </a:r>
            <a:endParaRPr lang="en-US" sz="1600"/>
          </a:p>
          <a:p>
            <a:pPr marL="0" indent="0">
              <a:buNone/>
            </a:pPr>
            <a:r>
              <a:rPr lang="en-US" sz="1600"/>
              <a:t>Literatur yang dijadikan sumber referensi penelitian harus yang memiliki nilai (bobot) ilmiah dan ditulis oleh orang-orang yang kompeten di bidangnya.</a:t>
            </a:r>
          </a:p>
          <a:p>
            <a:pPr marL="0" indent="0">
              <a:buNone/>
            </a:pPr>
            <a:r>
              <a:rPr lang="en-US" sz="1600" b="1"/>
              <a:t>4. Aspek Penelitian</a:t>
            </a:r>
            <a:endParaRPr lang="en-US" sz="1600"/>
          </a:p>
          <a:p>
            <a:pPr marL="0" indent="0">
              <a:buNone/>
            </a:pPr>
            <a:r>
              <a:rPr lang="en-US" sz="1600"/>
              <a:t>Tinjauan pustaka mampu menjelaskan dengan tepat apa saja yang menjadi aspek penelitian yang dikerjakan, mampu menjelaskan konteks penelitian, dan dapat mengembangkan argumentasi yang kuat dan saling memiliki keterkaitan satu sama lain secara rasional.</a:t>
            </a:r>
          </a:p>
          <a:p>
            <a:pPr marL="0" indent="0">
              <a:buNone/>
            </a:pPr>
            <a:r>
              <a:rPr lang="en-US" sz="1600" b="1"/>
              <a:t>5. Padat</a:t>
            </a:r>
          </a:p>
          <a:p>
            <a:pPr marL="0" indent="0">
              <a:buNone/>
            </a:pPr>
            <a:r>
              <a:rPr lang="en-US" sz="1600"/>
              <a:t>Ditulis dengan padat, ringkas sehingga bahasanya mudah, lugas, tidak bertele-tele,  dan mudah dimengerti. Dengan demikian, tinjauan pustaka yang kita tulis dapat dijadikan rujukan, meningkatkan literasi, dan menjadi pedoman dalam melakukan tahapan penelitian berikutnya.</a:t>
            </a:r>
            <a:endParaRPr lang="en-US" sz="1700"/>
          </a:p>
          <a:p>
            <a:pPr marL="0" indent="0">
              <a:buNone/>
            </a:pPr>
            <a:endParaRPr lang="en-US" sz="1700"/>
          </a:p>
          <a:p>
            <a:pPr marL="0" indent="0">
              <a:buNone/>
            </a:pPr>
            <a:endParaRPr lang="en-US" sz="1700"/>
          </a:p>
          <a:p>
            <a:pPr marL="0" indent="0">
              <a:buNone/>
            </a:pPr>
            <a:r>
              <a:rPr lang="en-US" sz="170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6070"/>
            <a:ext cx="8229600" cy="557530"/>
          </a:xfrm>
        </p:spPr>
        <p:txBody>
          <a:bodyPr>
            <a:normAutofit fontScale="90000"/>
          </a:bodyPr>
          <a:lstStyle/>
          <a:p>
            <a:r>
              <a:rPr lang="en-US" sz="2220"/>
              <a:t>CONTOH TINJAUAN PUSTAKA </a:t>
            </a:r>
            <a:br>
              <a:rPr lang="en-US" sz="2220"/>
            </a:br>
            <a:r>
              <a:rPr lang="en-US" sz="2220"/>
              <a:t>(</a:t>
            </a:r>
            <a:r>
              <a:rPr lang="en-US" sz="2220">
                <a:solidFill>
                  <a:srgbClr val="FF0000"/>
                </a:solidFill>
              </a:rPr>
              <a:t>Teknik Informatika</a:t>
            </a:r>
            <a:r>
              <a:rPr lang="en-US" sz="2220"/>
              <a:t>)</a:t>
            </a:r>
          </a:p>
        </p:txBody>
      </p:sp>
      <p:sp>
        <p:nvSpPr>
          <p:cNvPr id="5" name="Content Placeholder 4"/>
          <p:cNvSpPr>
            <a:spLocks noGrp="1"/>
          </p:cNvSpPr>
          <p:nvPr>
            <p:ph idx="1"/>
          </p:nvPr>
        </p:nvSpPr>
        <p:spPr>
          <a:xfrm>
            <a:off x="457200" y="1083310"/>
            <a:ext cx="8229600" cy="5043170"/>
          </a:xfrm>
        </p:spPr>
        <p:txBody>
          <a:bodyPr>
            <a:normAutofit fontScale="50000"/>
          </a:bodyPr>
          <a:lstStyle/>
          <a:p>
            <a:pPr marL="0" indent="0" algn="ctr">
              <a:buNone/>
            </a:pPr>
            <a:r>
              <a:rPr lang="en-US" b="1"/>
              <a:t>BAB II</a:t>
            </a:r>
          </a:p>
          <a:p>
            <a:pPr marL="0" indent="0" algn="ctr">
              <a:buNone/>
            </a:pPr>
            <a:r>
              <a:rPr lang="en-US" b="1"/>
              <a:t>TINJAUAN PUSTAKA</a:t>
            </a:r>
            <a:endParaRPr lang="en-US"/>
          </a:p>
          <a:p>
            <a:pPr marL="0" indent="0" algn="l">
              <a:buNone/>
            </a:pPr>
            <a:r>
              <a:rPr lang="en-US" b="1"/>
              <a:t>2.1 Penelitian Terdahulu</a:t>
            </a:r>
          </a:p>
          <a:p>
            <a:pPr marL="0" indent="457200" algn="l">
              <a:buNone/>
            </a:pPr>
            <a:r>
              <a:rPr lang="en-US"/>
              <a:t>Teori dan penelitian terdahulu merupakan hal yang perlu dijadikan data dalam Pembuatan Sistem Informasi Hasil Kerja Praktek dan Tugas Akhir D3 Teknik Informatika Berbasis Web dan PHP sebagai sarana untuk memudahkan mahasiswa dalam melakukan pencarian hasil Proyek KPTA. Data pendukung yang perlu dijadikan bahan pertimbangan dalam Pembuatan Sistem Informasi Hasil Kerja Praktek dan Tugas Akhir D3 Teknik Informatika Berbasis Web dan PHP ini adalah penelitian terdahulu yang relevan serta mencakup yang sedang dibahas dalam penelitian ini. Sebagai bahan pertimbangan dalam penelitian ini dicantumkan </a:t>
            </a:r>
            <a:r>
              <a:rPr lang="en-US">
                <a:highlight>
                  <a:srgbClr val="FFFF00"/>
                </a:highlight>
              </a:rPr>
              <a:t>beberapa hasil penelitian terdahulu </a:t>
            </a:r>
            <a:r>
              <a:rPr lang="en-US"/>
              <a:t>oleh beberapa peneliti yang pernah diketahui, di antaranya :</a:t>
            </a:r>
          </a:p>
          <a:p>
            <a:pPr marL="0" indent="0">
              <a:buNone/>
            </a:pPr>
            <a:r>
              <a:rPr lang="en-US"/>
              <a:t>1. Rancang Bangun Sistem Informasi Praktek Kerja Industri Berbasis Web (Studi Kasus: SMK AL-AZHAR Menganti Gresik)</a:t>
            </a:r>
          </a:p>
          <a:p>
            <a:pPr marL="0" indent="457200">
              <a:buNone/>
            </a:pPr>
            <a:r>
              <a:rPr lang="en-US"/>
              <a:t>Menurut Puji (2012) [1] Sistem informasi praktek kerja industri berbasis web adalah suatu sistem yang dapat memberikan informasi mengenai program praktek kerja industri secara online. Sistem ini memiliki keunggulan dalam hal kecepatan penyajian informasi yang dihasilkan,</a:t>
            </a:r>
          </a:p>
          <a:p>
            <a:pPr marL="0" indent="457200">
              <a:buNone/>
            </a:pPr>
            <a:r>
              <a:rPr lang="en-US"/>
              <a:t>(</a:t>
            </a:r>
            <a:r>
              <a:rPr lang="en-US">
                <a:solidFill>
                  <a:srgbClr val="FF0000"/>
                </a:solidFill>
              </a:rPr>
              <a:t>Selanjutnya, silakan dibaca referensi yang dimuat dalam moodle!</a:t>
            </a:r>
            <a:r>
              <a:rPr lang="en-US"/>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449580"/>
          </a:xfrm>
        </p:spPr>
        <p:txBody>
          <a:bodyPr>
            <a:normAutofit fontScale="90000"/>
          </a:bodyPr>
          <a:lstStyle/>
          <a:p>
            <a:r>
              <a:rPr lang="en-US" sz="2400" b="1"/>
              <a:t>CONTOH TINJAUAN PUSTAKA</a:t>
            </a:r>
          </a:p>
        </p:txBody>
      </p:sp>
      <p:pic>
        <p:nvPicPr>
          <p:cNvPr id="6" name="Content Placeholder 5"/>
          <p:cNvPicPr>
            <a:picLocks noGrp="1" noChangeAspect="1"/>
          </p:cNvPicPr>
          <p:nvPr>
            <p:ph idx="1"/>
          </p:nvPr>
        </p:nvPicPr>
        <p:blipFill>
          <a:blip r:embed="rId2"/>
          <a:stretch>
            <a:fillRect/>
          </a:stretch>
        </p:blipFill>
        <p:spPr>
          <a:xfrm>
            <a:off x="609600" y="798195"/>
            <a:ext cx="8089900" cy="618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494665"/>
          </a:xfrm>
        </p:spPr>
        <p:txBody>
          <a:bodyPr>
            <a:normAutofit fontScale="90000"/>
          </a:bodyPr>
          <a:lstStyle/>
          <a:p>
            <a:r>
              <a:rPr lang="en-US" sz="3555" b="1"/>
              <a:t>RANCANGAN (PROPOSAL) PENELITIAN</a:t>
            </a:r>
          </a:p>
        </p:txBody>
      </p:sp>
      <p:sp>
        <p:nvSpPr>
          <p:cNvPr id="5" name="Content Placeholder 4"/>
          <p:cNvSpPr>
            <a:spLocks noGrp="1"/>
          </p:cNvSpPr>
          <p:nvPr>
            <p:ph idx="1"/>
          </p:nvPr>
        </p:nvSpPr>
        <p:spPr>
          <a:xfrm>
            <a:off x="457200" y="1045210"/>
            <a:ext cx="8229600" cy="5081270"/>
          </a:xfrm>
        </p:spPr>
        <p:txBody>
          <a:bodyPr>
            <a:normAutofit lnSpcReduction="20000"/>
          </a:bodyPr>
          <a:lstStyle/>
          <a:p>
            <a:pPr marL="0" indent="0">
              <a:buFont typeface="+mj-lt"/>
              <a:buNone/>
            </a:pPr>
            <a:r>
              <a:rPr lang="en-US" sz="2000" b="1"/>
              <a:t>A. Pengertian</a:t>
            </a:r>
            <a:r>
              <a:rPr lang="en-US" sz="2000"/>
              <a:t>  </a:t>
            </a:r>
          </a:p>
          <a:p>
            <a:pPr marL="457200" lvl="1" indent="457200">
              <a:buFont typeface="+mj-lt"/>
              <a:buNone/>
            </a:pPr>
            <a:r>
              <a:rPr lang="en-US" sz="2000"/>
              <a:t>Proposal penelitian adalah paparan atau gambaran  tertulis  secara 	lengkap 	mengenai 	kegiatan penelitian yang akan dilakukan.</a:t>
            </a:r>
          </a:p>
          <a:p>
            <a:pPr marL="0" indent="0">
              <a:buFont typeface="+mj-lt"/>
              <a:buNone/>
            </a:pPr>
            <a:r>
              <a:rPr lang="en-US" sz="2000" b="1"/>
              <a:t>B. Tujuan</a:t>
            </a:r>
            <a:endParaRPr lang="en-US" sz="2000"/>
          </a:p>
          <a:p>
            <a:pPr marL="0" indent="457200">
              <a:buFont typeface="+mj-lt"/>
              <a:buNone/>
            </a:pPr>
            <a:r>
              <a:rPr lang="en-US" sz="2000"/>
              <a:t> 	Memberikan gambaran kepada pihak yang berkaitan sehingga 	mendapatkan persetujuan untuk melakukan kegiatan penelitian.</a:t>
            </a:r>
          </a:p>
          <a:p>
            <a:pPr marL="0" indent="0">
              <a:buFont typeface="+mj-lt"/>
              <a:buNone/>
            </a:pPr>
            <a:r>
              <a:rPr lang="en-US" sz="2000" b="1"/>
              <a:t>C. Fungsi</a:t>
            </a:r>
            <a:endParaRPr lang="en-US" sz="2000"/>
          </a:p>
          <a:p>
            <a:pPr marL="0" indent="457200">
              <a:buFont typeface="+mj-lt"/>
              <a:buNone/>
            </a:pPr>
            <a:r>
              <a:rPr lang="en-US" sz="2000"/>
              <a:t>1.  Menjelaskan/memberikan gambaran kepada pihak tertentu 	(dosen 	pembimbing, penyandang dana, 	pemesan, dsb.) 	mengenai 	masalah, tujuan, 	manfaat,  dan inti kegiatan 	penelitian.</a:t>
            </a:r>
          </a:p>
          <a:p>
            <a:pPr marL="0" indent="457200">
              <a:buFont typeface="+mj-lt"/>
              <a:buNone/>
            </a:pPr>
            <a:r>
              <a:rPr lang="en-US" sz="2000"/>
              <a:t>2.  Mendapat persetujuan  dari dosen 	pembimbing/instansi/sponsor 	yang diharapkan 	mendanai 	penelitian.</a:t>
            </a:r>
          </a:p>
          <a:p>
            <a:pPr marL="0" indent="457200">
              <a:buFont typeface="+mj-lt"/>
              <a:buNone/>
            </a:pPr>
            <a:r>
              <a:rPr lang="en-US" sz="2000"/>
              <a:t>3. Memperoleh sarana dan kebutuhan selama penelitian 	berlangsung, 	misal: izin penelitian, kemudahan sarana 	transportasi, dsb.</a:t>
            </a:r>
          </a:p>
          <a:p>
            <a:pPr marL="0" indent="457200">
              <a:buFont typeface="+mj-lt"/>
              <a:buNone/>
            </a:pPr>
            <a:r>
              <a:rPr lang="en-US" sz="2000"/>
              <a:t>4. Panduan pelaksanaan kegiatan penelitian.</a:t>
            </a:r>
          </a:p>
          <a:p>
            <a:pPr marL="0" indent="457200">
              <a:buFont typeface="+mj-lt"/>
              <a:buNone/>
            </a:pPr>
            <a:r>
              <a:rPr lang="en-US"/>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588010"/>
          </a:xfrm>
        </p:spPr>
        <p:txBody>
          <a:bodyPr>
            <a:normAutofit/>
          </a:bodyPr>
          <a:lstStyle/>
          <a:p>
            <a:r>
              <a:rPr lang="en-US" sz="2665" b="1"/>
              <a:t>CONTOH TINJAUAN PUSTAKA (Lanjutan...)</a:t>
            </a:r>
          </a:p>
        </p:txBody>
      </p:sp>
      <p:pic>
        <p:nvPicPr>
          <p:cNvPr id="6" name="Content Placeholder 5"/>
          <p:cNvPicPr>
            <a:picLocks noGrp="1" noChangeAspect="1"/>
          </p:cNvPicPr>
          <p:nvPr>
            <p:ph idx="1"/>
          </p:nvPr>
        </p:nvPicPr>
        <p:blipFill>
          <a:blip r:embed="rId2"/>
          <a:stretch>
            <a:fillRect/>
          </a:stretch>
        </p:blipFill>
        <p:spPr>
          <a:xfrm>
            <a:off x="1038860" y="1211580"/>
            <a:ext cx="6796405" cy="566991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611505"/>
          </a:xfrm>
        </p:spPr>
        <p:txBody>
          <a:bodyPr>
            <a:normAutofit fontScale="90000"/>
          </a:bodyPr>
          <a:lstStyle/>
          <a:p>
            <a:r>
              <a:rPr lang="en-US"/>
              <a:t> WAKTU</a:t>
            </a:r>
          </a:p>
        </p:txBody>
      </p:sp>
      <p:sp>
        <p:nvSpPr>
          <p:cNvPr id="5" name="Content Placeholder 4"/>
          <p:cNvSpPr>
            <a:spLocks noGrp="1"/>
          </p:cNvSpPr>
          <p:nvPr>
            <p:ph idx="1"/>
          </p:nvPr>
        </p:nvSpPr>
        <p:spPr>
          <a:xfrm>
            <a:off x="457200" y="1089660"/>
            <a:ext cx="8229600" cy="5036820"/>
          </a:xfrm>
        </p:spPr>
        <p:txBody>
          <a:bodyPr/>
          <a:lstStyle/>
          <a:p>
            <a:pPr marL="0" indent="0">
              <a:buNone/>
            </a:pPr>
            <a:r>
              <a:rPr lang="en-US" sz="1800"/>
              <a:t>Rancangan waktu kegiatan penelitian dipaparkan secara rinci dalam bentuk tabel baik fase perencanaan, pelaksanaan penelitian, pengolahan dan analisis data, maupun pelaporan hasil penelitian.  Contoh:</a:t>
            </a:r>
          </a:p>
          <a:p>
            <a:pPr marL="0" indent="0">
              <a:buNone/>
            </a:pPr>
            <a:endParaRPr lang="en-US" sz="1800"/>
          </a:p>
        </p:txBody>
      </p:sp>
      <p:graphicFrame>
        <p:nvGraphicFramePr>
          <p:cNvPr id="2" name="Table 1"/>
          <p:cNvGraphicFramePr/>
          <p:nvPr/>
        </p:nvGraphicFramePr>
        <p:xfrm>
          <a:off x="685800" y="2063115"/>
          <a:ext cx="6828155" cy="4695190"/>
        </p:xfrm>
        <a:graphic>
          <a:graphicData uri="http://schemas.openxmlformats.org/drawingml/2006/table">
            <a:tbl>
              <a:tblPr firstRow="1" bandRow="1">
                <a:tableStyleId>{5C22544A-7EE6-4342-B048-85BDC9FD1C3A}</a:tableStyleId>
              </a:tblPr>
              <a:tblGrid>
                <a:gridCol w="836295">
                  <a:extLst>
                    <a:ext uri="{9D8B030D-6E8A-4147-A177-3AD203B41FA5}">
                      <a16:colId xmlns:a16="http://schemas.microsoft.com/office/drawing/2014/main" val="20000"/>
                    </a:ext>
                  </a:extLst>
                </a:gridCol>
                <a:gridCol w="1608455">
                  <a:extLst>
                    <a:ext uri="{9D8B030D-6E8A-4147-A177-3AD203B41FA5}">
                      <a16:colId xmlns:a16="http://schemas.microsoft.com/office/drawing/2014/main" val="20001"/>
                    </a:ext>
                  </a:extLst>
                </a:gridCol>
                <a:gridCol w="2353945">
                  <a:extLst>
                    <a:ext uri="{9D8B030D-6E8A-4147-A177-3AD203B41FA5}">
                      <a16:colId xmlns:a16="http://schemas.microsoft.com/office/drawing/2014/main" val="20002"/>
                    </a:ext>
                  </a:extLst>
                </a:gridCol>
                <a:gridCol w="2029460">
                  <a:extLst>
                    <a:ext uri="{9D8B030D-6E8A-4147-A177-3AD203B41FA5}">
                      <a16:colId xmlns:a16="http://schemas.microsoft.com/office/drawing/2014/main" val="20003"/>
                    </a:ext>
                  </a:extLst>
                </a:gridCol>
              </a:tblGrid>
              <a:tr h="640080">
                <a:tc>
                  <a:txBody>
                    <a:bodyPr/>
                    <a:lstStyle/>
                    <a:p>
                      <a:pPr>
                        <a:buNone/>
                      </a:pPr>
                      <a:r>
                        <a:rPr lang="en-US"/>
                        <a:t>No. URUT</a:t>
                      </a:r>
                    </a:p>
                  </a:txBody>
                  <a:tcPr/>
                </a:tc>
                <a:tc>
                  <a:txBody>
                    <a:bodyPr/>
                    <a:lstStyle/>
                    <a:p>
                      <a:pPr>
                        <a:buNone/>
                      </a:pPr>
                      <a:r>
                        <a:rPr lang="en-US"/>
                        <a:t>TAHAPAN</a:t>
                      </a:r>
                    </a:p>
                  </a:txBody>
                  <a:tcPr/>
                </a:tc>
                <a:tc>
                  <a:txBody>
                    <a:bodyPr/>
                    <a:lstStyle/>
                    <a:p>
                      <a:pPr>
                        <a:buNone/>
                      </a:pPr>
                      <a:r>
                        <a:rPr lang="en-US"/>
                        <a:t>KEGIATAN</a:t>
                      </a:r>
                    </a:p>
                  </a:txBody>
                  <a:tcPr/>
                </a:tc>
                <a:tc>
                  <a:txBody>
                    <a:bodyPr/>
                    <a:lstStyle/>
                    <a:p>
                      <a:pPr>
                        <a:buNone/>
                      </a:pPr>
                      <a:r>
                        <a:rPr lang="en-US"/>
                        <a:t>WAKTU</a:t>
                      </a:r>
                    </a:p>
                  </a:txBody>
                  <a:tcPr/>
                </a:tc>
                <a:extLst>
                  <a:ext uri="{0D108BD9-81ED-4DB2-BD59-A6C34878D82A}">
                    <a16:rowId xmlns:a16="http://schemas.microsoft.com/office/drawing/2014/main" val="10000"/>
                  </a:ext>
                </a:extLst>
              </a:tr>
              <a:tr h="391160">
                <a:tc>
                  <a:txBody>
                    <a:bodyPr/>
                    <a:lstStyle/>
                    <a:p>
                      <a:pPr>
                        <a:buNone/>
                      </a:pPr>
                      <a:r>
                        <a:rPr lang="en-US"/>
                        <a:t>1</a:t>
                      </a:r>
                    </a:p>
                  </a:txBody>
                  <a:tcPr/>
                </a:tc>
                <a:tc>
                  <a:txBody>
                    <a:bodyPr/>
                    <a:lstStyle/>
                    <a:p>
                      <a:pPr>
                        <a:buNone/>
                      </a:pPr>
                      <a:r>
                        <a:rPr lang="en-US"/>
                        <a:t>Perencanaan</a:t>
                      </a:r>
                    </a:p>
                  </a:txBody>
                  <a:tcPr/>
                </a:tc>
                <a:tc>
                  <a:txBody>
                    <a:bodyPr/>
                    <a:lstStyle/>
                    <a:p>
                      <a:pPr>
                        <a:buNone/>
                      </a:pPr>
                      <a:r>
                        <a:rPr lang="en-US"/>
                        <a:t>1. Pembuatan proposal</a:t>
                      </a:r>
                    </a:p>
                  </a:txBody>
                  <a:tcPr/>
                </a:tc>
                <a:tc>
                  <a:txBody>
                    <a:bodyPr/>
                    <a:lstStyle/>
                    <a:p>
                      <a:pPr>
                        <a:buNone/>
                      </a:pPr>
                      <a:r>
                        <a:rPr lang="en-US"/>
                        <a:t>5 - 25 Jan. 2024</a:t>
                      </a:r>
                    </a:p>
                  </a:txBody>
                  <a:tcPr/>
                </a:tc>
                <a:extLst>
                  <a:ext uri="{0D108BD9-81ED-4DB2-BD59-A6C34878D82A}">
                    <a16:rowId xmlns:a16="http://schemas.microsoft.com/office/drawing/2014/main" val="10001"/>
                  </a:ext>
                </a:extLst>
              </a:tr>
              <a:tr h="389890">
                <a:tc>
                  <a:txBody>
                    <a:bodyPr/>
                    <a:lstStyle/>
                    <a:p>
                      <a:pPr>
                        <a:buNone/>
                      </a:pPr>
                      <a:endParaRPr lang="en-US"/>
                    </a:p>
                  </a:txBody>
                  <a:tcPr/>
                </a:tc>
                <a:tc>
                  <a:txBody>
                    <a:bodyPr/>
                    <a:lstStyle/>
                    <a:p>
                      <a:pPr>
                        <a:buNone/>
                      </a:pPr>
                      <a:endParaRPr lang="en-US"/>
                    </a:p>
                  </a:txBody>
                  <a:tcPr/>
                </a:tc>
                <a:tc>
                  <a:txBody>
                    <a:bodyPr/>
                    <a:lstStyle/>
                    <a:p>
                      <a:pPr>
                        <a:buNone/>
                      </a:pPr>
                      <a:r>
                        <a:rPr lang="en-US"/>
                        <a:t>2. Konsultasi dan revisi</a:t>
                      </a:r>
                    </a:p>
                  </a:txBody>
                  <a:tcPr/>
                </a:tc>
                <a:tc>
                  <a:txBody>
                    <a:bodyPr/>
                    <a:lstStyle/>
                    <a:p>
                      <a:pPr>
                        <a:buNone/>
                      </a:pPr>
                      <a:r>
                        <a:rPr lang="en-US"/>
                        <a:t>5 - 30 Jan. 2024</a:t>
                      </a:r>
                    </a:p>
                  </a:txBody>
                  <a:tcPr/>
                </a:tc>
                <a:extLst>
                  <a:ext uri="{0D108BD9-81ED-4DB2-BD59-A6C34878D82A}">
                    <a16:rowId xmlns:a16="http://schemas.microsoft.com/office/drawing/2014/main" val="10002"/>
                  </a:ext>
                </a:extLst>
              </a:tr>
              <a:tr h="390525">
                <a:tc>
                  <a:txBody>
                    <a:bodyPr/>
                    <a:lstStyle/>
                    <a:p>
                      <a:pPr>
                        <a:buNone/>
                      </a:pPr>
                      <a:r>
                        <a:rPr lang="en-US"/>
                        <a:t>2</a:t>
                      </a:r>
                    </a:p>
                  </a:txBody>
                  <a:tcPr/>
                </a:tc>
                <a:tc>
                  <a:txBody>
                    <a:bodyPr/>
                    <a:lstStyle/>
                    <a:p>
                      <a:pPr>
                        <a:buNone/>
                      </a:pPr>
                      <a:r>
                        <a:rPr lang="en-US"/>
                        <a:t>Pelaksanaan</a:t>
                      </a:r>
                    </a:p>
                  </a:txBody>
                  <a:tcPr/>
                </a:tc>
                <a:tc>
                  <a:txBody>
                    <a:bodyPr/>
                    <a:lstStyle/>
                    <a:p>
                      <a:pPr>
                        <a:buNone/>
                      </a:pPr>
                      <a:r>
                        <a:rPr lang="en-US"/>
                        <a:t>1. Observasi</a:t>
                      </a:r>
                    </a:p>
                  </a:txBody>
                  <a:tcPr/>
                </a:tc>
                <a:tc>
                  <a:txBody>
                    <a:bodyPr/>
                    <a:lstStyle/>
                    <a:p>
                      <a:pPr>
                        <a:buNone/>
                      </a:pPr>
                      <a:r>
                        <a:rPr lang="en-US"/>
                        <a:t>1 - 5 Feb. 2024</a:t>
                      </a:r>
                    </a:p>
                  </a:txBody>
                  <a:tcPr/>
                </a:tc>
                <a:extLst>
                  <a:ext uri="{0D108BD9-81ED-4DB2-BD59-A6C34878D82A}">
                    <a16:rowId xmlns:a16="http://schemas.microsoft.com/office/drawing/2014/main" val="10003"/>
                  </a:ext>
                </a:extLst>
              </a:tr>
              <a:tr h="389890">
                <a:tc>
                  <a:txBody>
                    <a:bodyPr/>
                    <a:lstStyle/>
                    <a:p>
                      <a:pPr>
                        <a:buNone/>
                      </a:pPr>
                      <a:endParaRPr lang="en-US"/>
                    </a:p>
                  </a:txBody>
                  <a:tcPr/>
                </a:tc>
                <a:tc>
                  <a:txBody>
                    <a:bodyPr/>
                    <a:lstStyle/>
                    <a:p>
                      <a:pPr>
                        <a:buNone/>
                      </a:pPr>
                      <a:endParaRPr lang="en-US"/>
                    </a:p>
                  </a:txBody>
                  <a:tcPr/>
                </a:tc>
                <a:tc>
                  <a:txBody>
                    <a:bodyPr/>
                    <a:lstStyle/>
                    <a:p>
                      <a:pPr>
                        <a:buNone/>
                      </a:pPr>
                      <a:r>
                        <a:rPr lang="en-US"/>
                        <a:t>2. Wawancara</a:t>
                      </a:r>
                    </a:p>
                  </a:txBody>
                  <a:tcPr/>
                </a:tc>
                <a:tc>
                  <a:txBody>
                    <a:bodyPr/>
                    <a:lstStyle/>
                    <a:p>
                      <a:pPr>
                        <a:buNone/>
                      </a:pPr>
                      <a:r>
                        <a:rPr lang="en-US"/>
                        <a:t>6 - 10 Feb</a:t>
                      </a:r>
                    </a:p>
                  </a:txBody>
                  <a:tcPr/>
                </a:tc>
                <a:extLst>
                  <a:ext uri="{0D108BD9-81ED-4DB2-BD59-A6C34878D82A}">
                    <a16:rowId xmlns:a16="http://schemas.microsoft.com/office/drawing/2014/main" val="10004"/>
                  </a:ext>
                </a:extLst>
              </a:tr>
              <a:tr h="390525">
                <a:tc>
                  <a:txBody>
                    <a:bodyPr/>
                    <a:lstStyle/>
                    <a:p>
                      <a:pPr>
                        <a:buNone/>
                      </a:pPr>
                      <a:endParaRPr lang="en-US"/>
                    </a:p>
                  </a:txBody>
                  <a:tcPr/>
                </a:tc>
                <a:tc>
                  <a:txBody>
                    <a:bodyPr/>
                    <a:lstStyle/>
                    <a:p>
                      <a:pPr>
                        <a:buNone/>
                      </a:pPr>
                      <a:endParaRPr lang="en-US"/>
                    </a:p>
                  </a:txBody>
                  <a:tcPr/>
                </a:tc>
                <a:tc>
                  <a:txBody>
                    <a:bodyPr/>
                    <a:lstStyle/>
                    <a:p>
                      <a:pPr>
                        <a:buNone/>
                      </a:pPr>
                      <a:r>
                        <a:rPr lang="en-US"/>
                        <a:t>3. dst.</a:t>
                      </a:r>
                    </a:p>
                  </a:txBody>
                  <a:tcPr/>
                </a:tc>
                <a:tc>
                  <a:txBody>
                    <a:bodyPr/>
                    <a:lstStyle/>
                    <a:p>
                      <a:pPr>
                        <a:buNone/>
                      </a:pPr>
                      <a:r>
                        <a:rPr lang="en-US"/>
                        <a:t>..................</a:t>
                      </a:r>
                    </a:p>
                  </a:txBody>
                  <a:tcPr/>
                </a:tc>
                <a:extLst>
                  <a:ext uri="{0D108BD9-81ED-4DB2-BD59-A6C34878D82A}">
                    <a16:rowId xmlns:a16="http://schemas.microsoft.com/office/drawing/2014/main" val="10005"/>
                  </a:ext>
                </a:extLst>
              </a:tr>
              <a:tr h="914400">
                <a:tc>
                  <a:txBody>
                    <a:bodyPr/>
                    <a:lstStyle/>
                    <a:p>
                      <a:pPr>
                        <a:buNone/>
                      </a:pPr>
                      <a:r>
                        <a:rPr lang="en-US"/>
                        <a:t>4</a:t>
                      </a:r>
                    </a:p>
                  </a:txBody>
                  <a:tcPr/>
                </a:tc>
                <a:tc>
                  <a:txBody>
                    <a:bodyPr/>
                    <a:lstStyle/>
                    <a:p>
                      <a:pPr>
                        <a:buNone/>
                      </a:pPr>
                      <a:r>
                        <a:rPr lang="en-US"/>
                        <a:t>Pengolahan dan Analisis Data</a:t>
                      </a:r>
                    </a:p>
                  </a:txBody>
                  <a:tcPr/>
                </a:tc>
                <a:tc>
                  <a:txBody>
                    <a:bodyPr/>
                    <a:lstStyle/>
                    <a:p>
                      <a:pPr>
                        <a:buNone/>
                      </a:pPr>
                      <a:r>
                        <a:rPr lang="en-US"/>
                        <a:t>1. Klasifikasi data</a:t>
                      </a:r>
                    </a:p>
                    <a:p>
                      <a:pPr>
                        <a:buNone/>
                      </a:pPr>
                      <a:r>
                        <a:rPr lang="en-US"/>
                        <a:t>2. Analisis data</a:t>
                      </a:r>
                    </a:p>
                    <a:p>
                      <a:pPr>
                        <a:buNone/>
                      </a:pPr>
                      <a:r>
                        <a:rPr lang="en-US"/>
                        <a:t>3. Konsultasi</a:t>
                      </a:r>
                    </a:p>
                  </a:txBody>
                  <a:tcPr/>
                </a:tc>
                <a:tc>
                  <a:txBody>
                    <a:bodyPr/>
                    <a:lstStyle/>
                    <a:p>
                      <a:pPr>
                        <a:buNone/>
                      </a:pPr>
                      <a:r>
                        <a:rPr lang="en-US"/>
                        <a:t>1 Maret - 30 April 2024</a:t>
                      </a:r>
                    </a:p>
                  </a:txBody>
                  <a:tcPr/>
                </a:tc>
                <a:extLst>
                  <a:ext uri="{0D108BD9-81ED-4DB2-BD59-A6C34878D82A}">
                    <a16:rowId xmlns:a16="http://schemas.microsoft.com/office/drawing/2014/main" val="10006"/>
                  </a:ext>
                </a:extLst>
              </a:tr>
              <a:tr h="1188720">
                <a:tc>
                  <a:txBody>
                    <a:bodyPr/>
                    <a:lstStyle/>
                    <a:p>
                      <a:pPr>
                        <a:buNone/>
                      </a:pPr>
                      <a:r>
                        <a:rPr lang="en-US"/>
                        <a:t>5</a:t>
                      </a:r>
                    </a:p>
                  </a:txBody>
                  <a:tcPr/>
                </a:tc>
                <a:tc>
                  <a:txBody>
                    <a:bodyPr/>
                    <a:lstStyle/>
                    <a:p>
                      <a:pPr>
                        <a:buNone/>
                      </a:pPr>
                      <a:r>
                        <a:rPr lang="en-US"/>
                        <a:t>Pelaporan</a:t>
                      </a:r>
                    </a:p>
                  </a:txBody>
                  <a:tcPr/>
                </a:tc>
                <a:tc>
                  <a:txBody>
                    <a:bodyPr/>
                    <a:lstStyle/>
                    <a:p>
                      <a:pPr>
                        <a:buNone/>
                      </a:pPr>
                      <a:r>
                        <a:rPr lang="en-US"/>
                        <a:t>1. Penulisan laporan</a:t>
                      </a:r>
                    </a:p>
                    <a:p>
                      <a:pPr>
                        <a:buNone/>
                      </a:pPr>
                      <a:r>
                        <a:rPr lang="en-US"/>
                        <a:t>2. Konsultasi</a:t>
                      </a:r>
                    </a:p>
                    <a:p>
                      <a:pPr>
                        <a:buNone/>
                      </a:pPr>
                      <a:r>
                        <a:rPr lang="en-US"/>
                        <a:t>3. Revisi</a:t>
                      </a:r>
                    </a:p>
                    <a:p>
                      <a:pPr>
                        <a:buNone/>
                      </a:pPr>
                      <a:r>
                        <a:rPr lang="en-US"/>
                        <a:t>4. Penyerahan laporan</a:t>
                      </a:r>
                    </a:p>
                  </a:txBody>
                  <a:tcPr/>
                </a:tc>
                <a:tc>
                  <a:txBody>
                    <a:bodyPr/>
                    <a:lstStyle/>
                    <a:p>
                      <a:pPr>
                        <a:buNone/>
                      </a:pPr>
                      <a:r>
                        <a:rPr lang="en-US"/>
                        <a: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553085"/>
          </a:xfrm>
        </p:spPr>
        <p:txBody>
          <a:bodyPr>
            <a:normAutofit fontScale="90000"/>
          </a:bodyPr>
          <a:lstStyle/>
          <a:p>
            <a:r>
              <a:rPr lang="en-US"/>
              <a:t>REFERENSI</a:t>
            </a:r>
          </a:p>
        </p:txBody>
      </p:sp>
      <p:sp>
        <p:nvSpPr>
          <p:cNvPr id="5" name="Content Placeholder 4"/>
          <p:cNvSpPr>
            <a:spLocks noGrp="1"/>
          </p:cNvSpPr>
          <p:nvPr>
            <p:ph idx="1"/>
          </p:nvPr>
        </p:nvSpPr>
        <p:spPr>
          <a:xfrm>
            <a:off x="457200" y="1089660"/>
            <a:ext cx="8229600" cy="5036820"/>
          </a:xfrm>
        </p:spPr>
        <p:txBody>
          <a:bodyPr/>
          <a:lstStyle/>
          <a:p>
            <a:pPr marL="0" indent="0">
              <a:buNone/>
            </a:pPr>
            <a:r>
              <a:rPr lang="en-US"/>
              <a:t>Berisi paparan secara sistematis (sesuai kaidah penulisan referensi) sumber-sumber rujukan yang digunakan dalam pembuatan proposal.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370840"/>
          </a:xfrm>
        </p:spPr>
        <p:txBody>
          <a:bodyPr>
            <a:normAutofit/>
          </a:bodyPr>
          <a:lstStyle/>
          <a:p>
            <a:r>
              <a:rPr lang="en-US" sz="1780" b="1"/>
              <a:t>CONTOH DAFTAR PUSTAKA (REFERENSI)</a:t>
            </a:r>
          </a:p>
        </p:txBody>
      </p:sp>
      <p:sp>
        <p:nvSpPr>
          <p:cNvPr id="5" name="Content Placeholder 4"/>
          <p:cNvSpPr>
            <a:spLocks noGrp="1"/>
          </p:cNvSpPr>
          <p:nvPr>
            <p:ph idx="1"/>
          </p:nvPr>
        </p:nvSpPr>
        <p:spPr>
          <a:xfrm>
            <a:off x="457200" y="716915"/>
            <a:ext cx="8229600" cy="5409565"/>
          </a:xfrm>
        </p:spPr>
        <p:txBody>
          <a:bodyPr>
            <a:normAutofit fontScale="25000"/>
          </a:bodyPr>
          <a:lstStyle/>
          <a:p>
            <a:pPr marL="0" indent="0">
              <a:buNone/>
            </a:pPr>
            <a:r>
              <a:rPr lang="en-US" sz="5335" b="1"/>
              <a:t>DAFTAR PUSTAKA</a:t>
            </a:r>
          </a:p>
          <a:p>
            <a:pPr marL="0" indent="0">
              <a:buNone/>
            </a:pPr>
            <a:endParaRPr lang="en-US"/>
          </a:p>
          <a:p>
            <a:pPr marL="0" indent="0">
              <a:buNone/>
            </a:pPr>
            <a:r>
              <a:rPr lang="en-US" sz="5600"/>
              <a:t>Abidin, H.Z.  2000. </a:t>
            </a:r>
            <a:r>
              <a:rPr lang="en-US" sz="5600" i="1"/>
              <a:t>TPA Penentuan Posisi Dengan GPS dan Aplikasinya</a:t>
            </a:r>
            <a:r>
              <a:rPr lang="en-US" sz="5600"/>
              <a:t>. Cetakan Kedua. Jakarta: Penerbit PT 	Pradnya Paramita.</a:t>
            </a:r>
          </a:p>
          <a:p>
            <a:pPr marL="0" indent="0">
              <a:buNone/>
            </a:pPr>
            <a:r>
              <a:rPr lang="en-US" sz="5600"/>
              <a:t>--------------   2000. </a:t>
            </a:r>
            <a:r>
              <a:rPr lang="en-US" sz="5600" i="1"/>
              <a:t>Survei Dengan GPS</a:t>
            </a:r>
            <a:r>
              <a:rPr lang="en-US" sz="5600"/>
              <a:t>. Cetakan Pertama. Jakarta: Penerbit PT Pradnya Paramitha.</a:t>
            </a:r>
          </a:p>
          <a:p>
            <a:pPr marL="0" indent="0">
              <a:buNone/>
            </a:pPr>
            <a:r>
              <a:rPr lang="en-US" sz="5600"/>
              <a:t>Bintarto, R. 1997. </a:t>
            </a:r>
            <a:r>
              <a:rPr lang="en-US" sz="5600" i="1"/>
              <a:t>Pengantar Geografi Kota. </a:t>
            </a:r>
            <a:r>
              <a:rPr lang="en-US" sz="5600"/>
              <a:t>Yogyakarta: Spring</a:t>
            </a:r>
          </a:p>
          <a:p>
            <a:pPr marL="0" indent="0">
              <a:buNone/>
            </a:pPr>
            <a:r>
              <a:rPr lang="en-US" sz="5600"/>
              <a:t>--------------.  1983. </a:t>
            </a:r>
            <a:r>
              <a:rPr lang="en-US" sz="5600" i="1"/>
              <a:t>Interaksi Desa Kota dan Permasalahannya</a:t>
            </a:r>
            <a:r>
              <a:rPr lang="en-US" sz="5600"/>
              <a:t>. Jakarta: Ghalia Indonesia</a:t>
            </a:r>
          </a:p>
          <a:p>
            <a:pPr marL="0" indent="0">
              <a:buNone/>
            </a:pPr>
            <a:r>
              <a:rPr lang="en-US" sz="5600"/>
              <a:t>Budiyanto, Eko. 2005. </a:t>
            </a:r>
            <a:r>
              <a:rPr lang="en-US" sz="5600" i="1"/>
              <a:t>Sistem Informasi Geografis Menggunakan Arc View GIS</a:t>
            </a:r>
            <a:r>
              <a:rPr lang="en-US" sz="5600"/>
              <a:t>. Yogyakarta: Andi Yogyakarta</a:t>
            </a:r>
          </a:p>
          <a:p>
            <a:pPr marL="0" indent="0">
              <a:buNone/>
            </a:pPr>
            <a:r>
              <a:rPr lang="en-US" sz="5600"/>
              <a:t>Budiono, Arief.  2008. </a:t>
            </a:r>
            <a:r>
              <a:rPr lang="en-US" sz="5600" i="1"/>
              <a:t>Sistem Analisis Perubahan Penggunaan Lahan Kecamatan Sukoharjo Tahun 1998 – 2004 	</a:t>
            </a:r>
            <a:r>
              <a:rPr lang="en-US" sz="5600"/>
              <a:t>(Skripsi). Surakarta: Universitas Muhammadiyah Surakarta.</a:t>
            </a:r>
          </a:p>
          <a:p>
            <a:pPr marL="0" indent="0">
              <a:buNone/>
            </a:pPr>
            <a:r>
              <a:rPr lang="en-US" sz="5600"/>
              <a:t>Mallingreau and Rosalia. 1981. </a:t>
            </a:r>
            <a:r>
              <a:rPr lang="en-US" sz="5600" i="1"/>
              <a:t>Land use/Land Cover Classification in Indonesia</a:t>
            </a:r>
            <a:r>
              <a:rPr lang="en-US" sz="5600"/>
              <a:t>. Yogyakarta: Fakultas Geografi 	UGM</a:t>
            </a:r>
          </a:p>
          <a:p>
            <a:pPr marL="0" indent="0">
              <a:buNone/>
            </a:pPr>
            <a:r>
              <a:rPr lang="en-US" sz="5600"/>
              <a:t>Nasution, S.  2000. </a:t>
            </a:r>
            <a:r>
              <a:rPr lang="en-US" sz="5600" i="1"/>
              <a:t>Meotode Research.</a:t>
            </a:r>
            <a:r>
              <a:rPr lang="en-US" sz="5600"/>
              <a:t> Jakarta: Penerbit Bumi Aksara</a:t>
            </a:r>
          </a:p>
          <a:p>
            <a:pPr marL="0" indent="0">
              <a:buNone/>
            </a:pPr>
            <a:r>
              <a:rPr lang="en-US" sz="5600"/>
              <a:t>Prahasta, Eddy. 2009. </a:t>
            </a:r>
            <a:r>
              <a:rPr lang="en-US" sz="5600" i="1"/>
              <a:t>Sistem Informasi Geografis ( Tutorial Arc View)</a:t>
            </a:r>
            <a:r>
              <a:rPr lang="en-US" sz="5600"/>
              <a:t>. Bandung: Informatika</a:t>
            </a:r>
          </a:p>
          <a:p>
            <a:pPr marL="0" indent="0">
              <a:buNone/>
            </a:pPr>
            <a:r>
              <a:rPr lang="en-US" sz="5600"/>
              <a:t>Suryantoro, Agus. 2002. </a:t>
            </a:r>
            <a:r>
              <a:rPr lang="en-US" sz="5600" i="1"/>
              <a:t>Penggunaan Lahan dengan Foto Udara di Kota Yogyakarta </a:t>
            </a:r>
            <a:r>
              <a:rPr lang="en-US" sz="5600"/>
              <a:t>(Disertasi). Yogyakarta: 	UGM</a:t>
            </a:r>
          </a:p>
          <a:p>
            <a:pPr marL="0" indent="0">
              <a:buNone/>
            </a:pPr>
            <a:r>
              <a:rPr lang="en-US" sz="5600"/>
              <a:t>Sutanto. 1992. </a:t>
            </a:r>
            <a:r>
              <a:rPr lang="en-US" sz="5600" i="1"/>
              <a:t>Pengindraan Jauh Jilid 1.</a:t>
            </a:r>
            <a:r>
              <a:rPr lang="en-US" sz="5600"/>
              <a:t> Yogyakarta: Fakultas geografi Universitas Gadjah Mada.</a:t>
            </a:r>
          </a:p>
          <a:p>
            <a:pPr marL="0" indent="0">
              <a:buNone/>
            </a:pPr>
            <a:r>
              <a:rPr lang="en-US" sz="5600"/>
              <a:t>Wibowo, Agung. 1999. </a:t>
            </a:r>
            <a:r>
              <a:rPr lang="en-US" sz="5600" i="1"/>
              <a:t>Tinjauan Lama Pengamatan DGPS Statistik Terhadap Ketelitian Setingkat KDKN Orde-3</a:t>
            </a:r>
            <a:r>
              <a:rPr lang="en-US" sz="5600"/>
              <a:t> 	(Skripsi). Yogyakarta: Fakultas Teknik Geodesi UGM (tidak dipublikasikan).</a:t>
            </a:r>
          </a:p>
          <a:p>
            <a:pPr marL="0" indent="0">
              <a:buNone/>
            </a:pPr>
            <a:r>
              <a:rPr lang="en-US" sz="5600"/>
              <a:t>Yunus, Hadi Sabari. 2010. </a:t>
            </a:r>
            <a:r>
              <a:rPr lang="en-US" sz="5600" i="1"/>
              <a:t>Metodologi Penelitian Wilayah Kontemporer</a:t>
            </a:r>
            <a:r>
              <a:rPr lang="en-US" sz="5600"/>
              <a:t>. Yogyakarta: Pustaka belajar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16255"/>
          </a:xfrm>
        </p:spPr>
        <p:txBody>
          <a:bodyPr>
            <a:normAutofit/>
          </a:bodyPr>
          <a:lstStyle/>
          <a:p>
            <a:r>
              <a:rPr lang="en-US" sz="2000" b="1"/>
              <a:t>TUGAS IV</a:t>
            </a:r>
          </a:p>
        </p:txBody>
      </p:sp>
      <p:sp>
        <p:nvSpPr>
          <p:cNvPr id="3" name="Content Placeholder 2"/>
          <p:cNvSpPr>
            <a:spLocks noGrp="1"/>
          </p:cNvSpPr>
          <p:nvPr>
            <p:ph idx="1"/>
          </p:nvPr>
        </p:nvSpPr>
        <p:spPr>
          <a:xfrm>
            <a:off x="457200" y="1000760"/>
            <a:ext cx="8229600" cy="5627370"/>
          </a:xfrm>
        </p:spPr>
        <p:txBody>
          <a:bodyPr>
            <a:normAutofit lnSpcReduction="10000"/>
          </a:bodyPr>
          <a:lstStyle/>
          <a:p>
            <a:pPr marL="0" indent="0">
              <a:buNone/>
            </a:pPr>
            <a:r>
              <a:rPr lang="en-US" sz="2400" b="1"/>
              <a:t>A. Petunjuk:</a:t>
            </a:r>
          </a:p>
          <a:p>
            <a:pPr marL="457200" indent="-457200">
              <a:buFont typeface="+mj-lt"/>
              <a:buAutoNum type="arabicPeriod"/>
            </a:pPr>
            <a:r>
              <a:rPr lang="en-US" sz="2000"/>
              <a:t>Dikerjakan secara berkelompok, setiap kelompok 3 - 4 orang</a:t>
            </a:r>
          </a:p>
          <a:p>
            <a:pPr marL="457200" indent="-457200">
              <a:buFont typeface="+mj-lt"/>
              <a:buAutoNum type="arabicPeriod"/>
            </a:pPr>
            <a:r>
              <a:rPr lang="en-US" sz="2000"/>
              <a:t>Waktu pengerjaan: Sabtu (30 November) - Jumat (6 Desember 2024)</a:t>
            </a:r>
          </a:p>
          <a:p>
            <a:pPr marL="457200" indent="-457200">
              <a:buFont typeface="+mj-lt"/>
              <a:buAutoNum type="arabicPeriod"/>
            </a:pPr>
            <a:r>
              <a:rPr lang="en-US" sz="2000"/>
              <a:t>Diunggah secara individual di moodle paling lambat Jumat (6 Desember 2024) pukul 21.00 WIB</a:t>
            </a:r>
          </a:p>
          <a:p>
            <a:pPr marL="0" indent="0">
              <a:buFont typeface="+mj-lt"/>
              <a:buNone/>
            </a:pPr>
            <a:r>
              <a:rPr lang="en-US" sz="2000" b="1"/>
              <a:t>B. Soal:</a:t>
            </a:r>
          </a:p>
          <a:p>
            <a:pPr marL="0" indent="0">
              <a:buFont typeface="+mj-lt"/>
              <a:buNone/>
            </a:pPr>
            <a:r>
              <a:rPr lang="en-US" sz="2000"/>
              <a:t>1.</a:t>
            </a:r>
            <a:r>
              <a:rPr lang="en-US" sz="2000" b="1"/>
              <a:t> </a:t>
            </a:r>
            <a:r>
              <a:rPr lang="en-US" sz="2000"/>
              <a:t>Tentukan topik penelitianmu (sesuai dengan jurusan/program studi)!</a:t>
            </a:r>
          </a:p>
          <a:p>
            <a:pPr marL="0" indent="0">
              <a:buFont typeface="+mj-lt"/>
              <a:buNone/>
            </a:pPr>
            <a:r>
              <a:rPr lang="en-US" sz="2000"/>
              <a:t>2. Batasilah topik tersebut secara </a:t>
            </a:r>
            <a:r>
              <a:rPr lang="en-US" sz="2000" b="1" i="1"/>
              <a:t>bertahap</a:t>
            </a:r>
            <a:r>
              <a:rPr lang="en-US" sz="2000"/>
              <a:t> hingga menjadi tema penelitian!</a:t>
            </a:r>
          </a:p>
          <a:p>
            <a:pPr marL="0" indent="0">
              <a:buFont typeface="+mj-lt"/>
              <a:buNone/>
            </a:pPr>
            <a:r>
              <a:rPr lang="en-US" sz="2000"/>
              <a:t>3. Tentukan tema penelitian kelompok Anda!</a:t>
            </a:r>
          </a:p>
          <a:p>
            <a:pPr marL="0" indent="0">
              <a:buFont typeface="+mj-lt"/>
              <a:buNone/>
            </a:pPr>
            <a:r>
              <a:rPr lang="en-US" sz="2000"/>
              <a:t>4. Rumuskan judul penelitian kelompok Anda!</a:t>
            </a:r>
          </a:p>
          <a:p>
            <a:pPr marL="0" indent="0">
              <a:buFont typeface="+mj-lt"/>
              <a:buNone/>
            </a:pPr>
            <a:r>
              <a:rPr lang="en-US" sz="2000"/>
              <a:t>5. Batasi masalah yang akan Anda teliti!</a:t>
            </a:r>
          </a:p>
          <a:p>
            <a:pPr marL="0" indent="0">
              <a:buFont typeface="+mj-lt"/>
              <a:buNone/>
            </a:pPr>
            <a:r>
              <a:rPr lang="en-US" sz="2000"/>
              <a:t>6. Rumuskan masalah yang akan Anda teliti dalam bentuk kalimat tanya!</a:t>
            </a:r>
          </a:p>
          <a:p>
            <a:pPr marL="0" indent="0">
              <a:buFont typeface="+mj-lt"/>
              <a:buNone/>
            </a:pPr>
            <a:r>
              <a:rPr lang="en-US" sz="2000"/>
              <a:t>7. Rumuskan tujuan penelitian Anda!</a:t>
            </a:r>
          </a:p>
          <a:p>
            <a:pPr marL="0" indent="0">
              <a:buFont typeface="+mj-lt"/>
              <a:buNone/>
            </a:pPr>
            <a:r>
              <a:rPr lang="en-US" sz="2000"/>
              <a:t>8. Rumuskan manfaat penelitian Anda baik praktis maupun teoretis!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553085"/>
          </a:xfrm>
        </p:spPr>
        <p:txBody>
          <a:bodyPr>
            <a:normAutofit fontScale="90000"/>
          </a:bodyPr>
          <a:lstStyle/>
          <a:p>
            <a:r>
              <a:rPr lang="en-US" sz="3555" b="1"/>
              <a:t>STRUKTUR PROPOSAL PENELITIAN</a:t>
            </a:r>
          </a:p>
        </p:txBody>
      </p:sp>
      <p:sp>
        <p:nvSpPr>
          <p:cNvPr id="5" name="Content Placeholder 4"/>
          <p:cNvSpPr>
            <a:spLocks noGrp="1"/>
          </p:cNvSpPr>
          <p:nvPr>
            <p:ph idx="1"/>
          </p:nvPr>
        </p:nvSpPr>
        <p:spPr>
          <a:xfrm>
            <a:off x="457200" y="946150"/>
            <a:ext cx="8229600" cy="5180330"/>
          </a:xfrm>
        </p:spPr>
        <p:txBody>
          <a:bodyPr>
            <a:normAutofit fontScale="90000" lnSpcReduction="20000"/>
          </a:bodyPr>
          <a:lstStyle/>
          <a:p>
            <a:pPr marL="514350" indent="-514350">
              <a:buFont typeface="+mj-lt"/>
              <a:buAutoNum type="alphaUcPeriod"/>
            </a:pPr>
            <a:r>
              <a:rPr lang="en-US" sz="3110"/>
              <a:t>Judul Penelitian</a:t>
            </a:r>
          </a:p>
          <a:p>
            <a:pPr marL="514350" indent="-514350">
              <a:buFont typeface="+mj-lt"/>
              <a:buAutoNum type="alphaUcPeriod"/>
            </a:pPr>
            <a:r>
              <a:rPr lang="en-US" sz="3110"/>
              <a:t>Pendahuluan</a:t>
            </a:r>
          </a:p>
          <a:p>
            <a:pPr marL="0" indent="457200">
              <a:buNone/>
            </a:pPr>
            <a:r>
              <a:rPr lang="en-US" sz="3110"/>
              <a:t>a. Latar belakang masalah</a:t>
            </a:r>
          </a:p>
          <a:p>
            <a:pPr marL="0" indent="457200">
              <a:buNone/>
            </a:pPr>
            <a:r>
              <a:rPr lang="en-US" sz="3110"/>
              <a:t>b. Batasan dan rumusan masalah</a:t>
            </a:r>
          </a:p>
          <a:p>
            <a:pPr marL="0" indent="457200">
              <a:buNone/>
            </a:pPr>
            <a:r>
              <a:rPr lang="en-US" sz="3110"/>
              <a:t>c. Tujuan penelitian</a:t>
            </a:r>
          </a:p>
          <a:p>
            <a:pPr marL="0" indent="457200">
              <a:buNone/>
            </a:pPr>
            <a:r>
              <a:rPr lang="en-US" sz="3110"/>
              <a:t>d. Manfaat penelitian </a:t>
            </a:r>
          </a:p>
          <a:p>
            <a:pPr marL="0" indent="0">
              <a:buNone/>
            </a:pPr>
            <a:r>
              <a:rPr lang="en-US" sz="3110"/>
              <a:t>C.  Tinjauan Pustaka (Landasan Teori)</a:t>
            </a:r>
          </a:p>
          <a:p>
            <a:pPr marL="0" indent="0">
              <a:buNone/>
            </a:pPr>
            <a:r>
              <a:rPr lang="en-US" sz="3110"/>
              <a:t>D. Metode</a:t>
            </a:r>
          </a:p>
          <a:p>
            <a:pPr marL="0" indent="0">
              <a:buNone/>
            </a:pPr>
            <a:r>
              <a:rPr lang="en-US" sz="3110"/>
              <a:t>E. Waktu  </a:t>
            </a:r>
          </a:p>
          <a:p>
            <a:pPr marL="0" indent="0">
              <a:buNone/>
            </a:pPr>
            <a:r>
              <a:rPr lang="en-US" sz="3110"/>
              <a:t>F. (Biaya)</a:t>
            </a:r>
          </a:p>
          <a:p>
            <a:pPr marL="0" indent="0">
              <a:buNone/>
            </a:pPr>
            <a:r>
              <a:rPr lang="en-US" sz="3110"/>
              <a:t>G. Referensi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1045845"/>
          </a:xfrm>
        </p:spPr>
        <p:txBody>
          <a:bodyPr>
            <a:normAutofit fontScale="90000"/>
          </a:bodyPr>
          <a:lstStyle/>
          <a:p>
            <a:r>
              <a:rPr lang="en-US" sz="2665" b="1"/>
              <a:t>JUDUL PROPOSAL PENELITIAN</a:t>
            </a:r>
            <a:br>
              <a:rPr lang="en-US" sz="2665" b="1"/>
            </a:br>
            <a:r>
              <a:rPr lang="en-US" sz="2665">
                <a:sym typeface="+mn-ea"/>
              </a:rPr>
              <a:t>(Objektif, jelas, menggambarkan tema/masalah penelitian)</a:t>
            </a:r>
            <a:endParaRPr lang="en-US" sz="2665" b="1"/>
          </a:p>
        </p:txBody>
      </p:sp>
      <p:sp>
        <p:nvSpPr>
          <p:cNvPr id="5" name="Content Placeholder 4"/>
          <p:cNvSpPr>
            <a:spLocks noGrp="1"/>
          </p:cNvSpPr>
          <p:nvPr>
            <p:ph idx="1"/>
          </p:nvPr>
        </p:nvSpPr>
        <p:spPr>
          <a:xfrm>
            <a:off x="187960" y="1529715"/>
            <a:ext cx="8660765" cy="5116195"/>
          </a:xfrm>
        </p:spPr>
        <p:txBody>
          <a:bodyPr>
            <a:normAutofit fontScale="80000"/>
          </a:bodyPr>
          <a:lstStyle/>
          <a:p>
            <a:pPr marL="0" indent="0" algn="ctr">
              <a:buNone/>
            </a:pPr>
            <a:r>
              <a:rPr lang="en-US" altLang="en-US" sz="2800" b="1"/>
              <a:t>PROPOSAL  PENELITIAN</a:t>
            </a:r>
            <a:endParaRPr lang="en-US" altLang="en-US" sz="2800"/>
          </a:p>
          <a:p>
            <a:pPr marL="0" indent="0" algn="ctr">
              <a:buNone/>
            </a:pPr>
            <a:r>
              <a:rPr lang="en-US" altLang="en-US" sz="2800"/>
              <a:t>PERANCANGAN SISTEM PENYEDIAAN AIR MINUM DI KAMPUS 3 UNIVERSITAS ATMAJAYA YOGYAKARTA DENGAN METODE GRAVITASI</a:t>
            </a:r>
          </a:p>
          <a:p>
            <a:pPr marL="0" indent="0" algn="ctr">
              <a:buNone/>
            </a:pPr>
            <a:endParaRPr lang="en-US" altLang="en-US" sz="2800"/>
          </a:p>
          <a:p>
            <a:pPr marL="0" indent="0" algn="ctr">
              <a:buNone/>
            </a:pPr>
            <a:endParaRPr lang="en-US" altLang="en-US"/>
          </a:p>
          <a:p>
            <a:pPr marL="0" indent="0" algn="ctr">
              <a:buNone/>
            </a:pPr>
            <a:r>
              <a:rPr lang="en-US" altLang="en-US" sz="2800"/>
              <a:t>Nama: </a:t>
            </a:r>
          </a:p>
          <a:p>
            <a:pPr marL="0" indent="0" algn="ctr">
              <a:buNone/>
            </a:pPr>
            <a:r>
              <a:rPr lang="en-US" altLang="en-US" sz="2800"/>
              <a:t>NIM: </a:t>
            </a:r>
          </a:p>
          <a:p>
            <a:pPr marL="0" indent="0" algn="ctr">
              <a:buNone/>
            </a:pPr>
            <a:endParaRPr lang="en-US" altLang="en-US" sz="2800"/>
          </a:p>
          <a:p>
            <a:pPr marL="0" indent="0" algn="ctr">
              <a:buNone/>
            </a:pPr>
            <a:r>
              <a:rPr lang="en-US" altLang="en-US" sz="2800"/>
              <a:t>PROGRAM STUDI TEKNIK SIPIL</a:t>
            </a:r>
          </a:p>
          <a:p>
            <a:pPr marL="0" indent="0" algn="ctr">
              <a:buNone/>
            </a:pPr>
            <a:r>
              <a:rPr lang="en-US" altLang="en-US" sz="2800"/>
              <a:t>FAKULTAS ...</a:t>
            </a:r>
          </a:p>
          <a:p>
            <a:pPr marL="0" indent="0" algn="ctr">
              <a:buNone/>
            </a:pPr>
            <a:r>
              <a:rPr lang="en-US" altLang="en-US" sz="2800"/>
              <a:t>UNIVERSITAS ATMAJAYA YOGYAKARTA</a:t>
            </a:r>
          </a:p>
          <a:p>
            <a:pPr marL="0" indent="0" algn="ctr">
              <a:buNone/>
            </a:pPr>
            <a:r>
              <a:rPr lang="en-US" altLang="en-US" sz="2800"/>
              <a:t>2023</a:t>
            </a:r>
          </a:p>
          <a:p>
            <a:pPr marL="0" indent="0" algn="ctr">
              <a:buNone/>
            </a:pPr>
            <a:endParaRPr lang="en-US" altLang="en-US" sz="2800"/>
          </a:p>
          <a:p>
            <a:pPr marL="0" indent="0" algn="ctr">
              <a:buNone/>
            </a:pPr>
            <a:endParaRPr lang="en-US"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499745"/>
          </a:xfrm>
        </p:spPr>
        <p:txBody>
          <a:bodyPr>
            <a:normAutofit/>
          </a:bodyPr>
          <a:lstStyle/>
          <a:p>
            <a:r>
              <a:rPr lang="en-US" sz="2220" b="1"/>
              <a:t>JUDUL = TEMA, Pokok Masalah</a:t>
            </a:r>
          </a:p>
        </p:txBody>
      </p:sp>
      <p:sp>
        <p:nvSpPr>
          <p:cNvPr id="3" name="Content Placeholder 2"/>
          <p:cNvSpPr>
            <a:spLocks noGrp="1"/>
          </p:cNvSpPr>
          <p:nvPr>
            <p:ph idx="1"/>
          </p:nvPr>
        </p:nvSpPr>
        <p:spPr>
          <a:xfrm>
            <a:off x="457200" y="774065"/>
            <a:ext cx="8229600" cy="5719445"/>
          </a:xfrm>
        </p:spPr>
        <p:txBody>
          <a:bodyPr>
            <a:normAutofit fontScale="90000" lnSpcReduction="10000"/>
          </a:bodyPr>
          <a:lstStyle/>
          <a:p>
            <a:pPr marL="0" indent="0">
              <a:buNone/>
            </a:pPr>
            <a:r>
              <a:rPr lang="en-US" sz="2000" b="1" dirty="0"/>
              <a:t>A. Cara </a:t>
            </a:r>
            <a:r>
              <a:rPr lang="en-US" sz="2000" b="1" dirty="0" err="1"/>
              <a:t>Merumuskan</a:t>
            </a:r>
            <a:r>
              <a:rPr lang="en-US" sz="2000" b="1" dirty="0"/>
              <a:t> Tema:</a:t>
            </a:r>
            <a:endParaRPr lang="en-US" sz="2000" dirty="0"/>
          </a:p>
          <a:p>
            <a:pPr marL="0" indent="0">
              <a:buNone/>
            </a:pPr>
            <a:r>
              <a:rPr lang="en-US" sz="2000" dirty="0"/>
              <a:t>1. </a:t>
            </a:r>
            <a:r>
              <a:rPr lang="en-US" sz="2000" dirty="0" err="1"/>
              <a:t>Topik</a:t>
            </a:r>
            <a:r>
              <a:rPr lang="en-US" sz="2000" dirty="0"/>
              <a:t>: </a:t>
            </a:r>
            <a:r>
              <a:rPr lang="en-US" sz="2000" b="1" dirty="0"/>
              <a:t>Air</a:t>
            </a:r>
            <a:endParaRPr lang="en-US" sz="2000" dirty="0"/>
          </a:p>
          <a:p>
            <a:pPr marL="0" indent="0">
              <a:buNone/>
            </a:pPr>
            <a:r>
              <a:rPr lang="en-US" sz="2000" dirty="0"/>
              <a:t>2. </a:t>
            </a:r>
            <a:r>
              <a:rPr lang="en-US" sz="2000" dirty="0" err="1"/>
              <a:t>Topik</a:t>
            </a:r>
            <a:r>
              <a:rPr lang="en-US" sz="2000" dirty="0"/>
              <a:t> </a:t>
            </a:r>
            <a:r>
              <a:rPr lang="en-US" sz="2000" dirty="0" err="1"/>
              <a:t>dibatasi</a:t>
            </a:r>
            <a:r>
              <a:rPr lang="en-US" sz="2000" dirty="0"/>
              <a:t>:</a:t>
            </a:r>
          </a:p>
          <a:p>
            <a:pPr marL="0" indent="0">
              <a:buNone/>
            </a:pPr>
            <a:r>
              <a:rPr lang="en-US" sz="2000" dirty="0"/>
              <a:t>     a. </a:t>
            </a:r>
            <a:r>
              <a:rPr lang="en-US" sz="2000" b="1" dirty="0"/>
              <a:t>Air</a:t>
            </a:r>
            <a:r>
              <a:rPr lang="en-US" sz="2000" dirty="0"/>
              <a:t> </a:t>
            </a:r>
            <a:r>
              <a:rPr lang="en-US" sz="2000" i="1" dirty="0" err="1"/>
              <a:t>minum</a:t>
            </a:r>
            <a:endParaRPr lang="en-US" sz="2000" i="1" dirty="0"/>
          </a:p>
          <a:p>
            <a:pPr marL="0" indent="0">
              <a:buNone/>
            </a:pPr>
            <a:r>
              <a:rPr lang="en-US" sz="2000" i="1" dirty="0"/>
              <a:t>      b. </a:t>
            </a:r>
            <a:r>
              <a:rPr lang="en-US" sz="2000" i="1" dirty="0" err="1"/>
              <a:t>Penyediaan</a:t>
            </a:r>
            <a:r>
              <a:rPr lang="en-US" sz="2000" i="1" dirty="0"/>
              <a:t> </a:t>
            </a:r>
            <a:r>
              <a:rPr lang="en-US" sz="2000" b="1" dirty="0"/>
              <a:t>air </a:t>
            </a:r>
            <a:r>
              <a:rPr lang="en-US" sz="2000" b="1" dirty="0" err="1"/>
              <a:t>minum</a:t>
            </a:r>
            <a:endParaRPr lang="en-US" sz="2000" dirty="0"/>
          </a:p>
          <a:p>
            <a:pPr marL="0" indent="0">
              <a:buNone/>
            </a:pPr>
            <a:r>
              <a:rPr lang="en-US" sz="2000" dirty="0"/>
              <a:t>      c. </a:t>
            </a:r>
            <a:r>
              <a:rPr lang="en-US" sz="2000" i="1" dirty="0" err="1"/>
              <a:t>Sistem</a:t>
            </a:r>
            <a:r>
              <a:rPr lang="en-US" sz="2000" dirty="0"/>
              <a:t> </a:t>
            </a:r>
            <a:r>
              <a:rPr lang="en-US" sz="2000" b="1" dirty="0" err="1"/>
              <a:t>penyediaan</a:t>
            </a:r>
            <a:r>
              <a:rPr lang="en-US" sz="2000" b="1" dirty="0"/>
              <a:t> air </a:t>
            </a:r>
            <a:r>
              <a:rPr lang="en-US" sz="2000" b="1" dirty="0" err="1"/>
              <a:t>minum</a:t>
            </a:r>
            <a:endParaRPr lang="en-US" sz="2000" b="1" dirty="0"/>
          </a:p>
          <a:p>
            <a:pPr marL="0" indent="0">
              <a:buNone/>
            </a:pPr>
            <a:r>
              <a:rPr lang="en-US" sz="2000" dirty="0"/>
              <a:t>      d. </a:t>
            </a:r>
            <a:r>
              <a:rPr lang="en-US" sz="2000" i="1" dirty="0" err="1"/>
              <a:t>Perancangan</a:t>
            </a:r>
            <a:r>
              <a:rPr lang="en-US" sz="2000" dirty="0"/>
              <a:t> </a:t>
            </a:r>
            <a:r>
              <a:rPr lang="en-US" sz="2000" b="1" dirty="0" err="1"/>
              <a:t>sistem</a:t>
            </a:r>
            <a:r>
              <a:rPr lang="en-US" sz="2000" b="1" dirty="0"/>
              <a:t> </a:t>
            </a:r>
            <a:r>
              <a:rPr lang="en-US" sz="2000" b="1" dirty="0" err="1"/>
              <a:t>penyediaan</a:t>
            </a:r>
            <a:r>
              <a:rPr lang="en-US" sz="2000" b="1" dirty="0"/>
              <a:t> air </a:t>
            </a:r>
            <a:r>
              <a:rPr lang="en-US" sz="2000" b="1" dirty="0" err="1"/>
              <a:t>minum</a:t>
            </a:r>
            <a:endParaRPr lang="en-US" sz="2000" b="1" dirty="0"/>
          </a:p>
          <a:p>
            <a:pPr marL="0" indent="0">
              <a:buNone/>
            </a:pPr>
            <a:r>
              <a:rPr lang="en-US" sz="2000" dirty="0"/>
              <a:t>      e. </a:t>
            </a:r>
            <a:r>
              <a:rPr lang="en-US" sz="2000" dirty="0">
                <a:sym typeface="+mn-ea"/>
              </a:rPr>
              <a:t> </a:t>
            </a:r>
            <a:r>
              <a:rPr lang="en-US" sz="2000" b="1" dirty="0" err="1">
                <a:sym typeface="+mn-ea"/>
              </a:rPr>
              <a:t>Perancangan</a:t>
            </a:r>
            <a:r>
              <a:rPr lang="en-US" sz="2000" b="1" dirty="0">
                <a:sym typeface="+mn-ea"/>
              </a:rPr>
              <a:t> </a:t>
            </a:r>
            <a:r>
              <a:rPr lang="en-US" sz="2000" b="1" dirty="0" err="1">
                <a:sym typeface="+mn-ea"/>
              </a:rPr>
              <a:t>sistem</a:t>
            </a:r>
            <a:r>
              <a:rPr lang="en-US" sz="2000" b="1" dirty="0">
                <a:sym typeface="+mn-ea"/>
              </a:rPr>
              <a:t> </a:t>
            </a:r>
            <a:r>
              <a:rPr lang="en-US" sz="2000" b="1" dirty="0" err="1">
                <a:sym typeface="+mn-ea"/>
              </a:rPr>
              <a:t>penyediaan</a:t>
            </a:r>
            <a:r>
              <a:rPr lang="en-US" sz="2000" b="1" dirty="0">
                <a:sym typeface="+mn-ea"/>
              </a:rPr>
              <a:t> air </a:t>
            </a:r>
            <a:r>
              <a:rPr lang="en-US" sz="2000" b="1" dirty="0" err="1">
                <a:sym typeface="+mn-ea"/>
              </a:rPr>
              <a:t>minum</a:t>
            </a:r>
            <a:r>
              <a:rPr lang="en-US" sz="2000" b="1" dirty="0">
                <a:sym typeface="+mn-ea"/>
              </a:rPr>
              <a:t> </a:t>
            </a:r>
            <a:r>
              <a:rPr lang="en-US" sz="2000" i="1" dirty="0">
                <a:sym typeface="+mn-ea"/>
              </a:rPr>
              <a:t>di </a:t>
            </a:r>
            <a:r>
              <a:rPr lang="en-US" sz="2000" i="1" dirty="0" err="1">
                <a:sym typeface="+mn-ea"/>
              </a:rPr>
              <a:t>kampus</a:t>
            </a:r>
            <a:r>
              <a:rPr lang="en-US" sz="2000" i="1" dirty="0">
                <a:sym typeface="+mn-ea"/>
              </a:rPr>
              <a:t> 3 Universitas </a:t>
            </a:r>
          </a:p>
          <a:p>
            <a:pPr marL="0" indent="0">
              <a:buNone/>
            </a:pPr>
            <a:r>
              <a:rPr lang="en-US" sz="2000" i="1" dirty="0">
                <a:sym typeface="+mn-ea"/>
              </a:rPr>
              <a:t>          </a:t>
            </a:r>
            <a:r>
              <a:rPr lang="en-US" sz="2000" i="1" dirty="0" err="1">
                <a:sym typeface="+mn-ea"/>
              </a:rPr>
              <a:t>Atmajaya</a:t>
            </a:r>
            <a:r>
              <a:rPr lang="en-US" sz="2000" i="1" dirty="0">
                <a:sym typeface="+mn-ea"/>
              </a:rPr>
              <a:t> Yogyakarta</a:t>
            </a:r>
          </a:p>
          <a:p>
            <a:pPr marL="0" indent="0">
              <a:buNone/>
            </a:pPr>
            <a:r>
              <a:rPr lang="en-US" sz="2000" i="1" dirty="0">
                <a:sym typeface="+mn-ea"/>
              </a:rPr>
              <a:t>      </a:t>
            </a:r>
            <a:r>
              <a:rPr lang="en-US" sz="2000" dirty="0">
                <a:sym typeface="+mn-ea"/>
              </a:rPr>
              <a:t>f.</a:t>
            </a:r>
            <a:r>
              <a:rPr lang="en-US" sz="2000" i="1" dirty="0">
                <a:sym typeface="+mn-ea"/>
              </a:rPr>
              <a:t> </a:t>
            </a:r>
            <a:r>
              <a:rPr lang="en-US" sz="2000" b="1" dirty="0" err="1">
                <a:sym typeface="+mn-ea"/>
              </a:rPr>
              <a:t>Perancangan</a:t>
            </a:r>
            <a:r>
              <a:rPr lang="en-US" sz="2000" b="1" dirty="0">
                <a:sym typeface="+mn-ea"/>
              </a:rPr>
              <a:t> </a:t>
            </a:r>
            <a:r>
              <a:rPr lang="en-US" sz="2000" b="1" dirty="0" err="1">
                <a:sym typeface="+mn-ea"/>
              </a:rPr>
              <a:t>sistem</a:t>
            </a:r>
            <a:r>
              <a:rPr lang="en-US" sz="2000" b="1" dirty="0">
                <a:sym typeface="+mn-ea"/>
              </a:rPr>
              <a:t> </a:t>
            </a:r>
            <a:r>
              <a:rPr lang="en-US" sz="2000" b="1" dirty="0" err="1">
                <a:sym typeface="+mn-ea"/>
              </a:rPr>
              <a:t>penyediaan</a:t>
            </a:r>
            <a:r>
              <a:rPr lang="en-US" sz="2000" b="1" dirty="0">
                <a:sym typeface="+mn-ea"/>
              </a:rPr>
              <a:t> air </a:t>
            </a:r>
            <a:r>
              <a:rPr lang="en-US" sz="2000" b="1" dirty="0" err="1">
                <a:sym typeface="+mn-ea"/>
              </a:rPr>
              <a:t>minum</a:t>
            </a:r>
            <a:r>
              <a:rPr lang="en-US" sz="2000" b="1" dirty="0">
                <a:sym typeface="+mn-ea"/>
              </a:rPr>
              <a:t> di </a:t>
            </a:r>
            <a:r>
              <a:rPr lang="en-US" sz="2000" b="1" dirty="0" err="1">
                <a:sym typeface="+mn-ea"/>
              </a:rPr>
              <a:t>kampus</a:t>
            </a:r>
            <a:r>
              <a:rPr lang="en-US" sz="2000" b="1" dirty="0">
                <a:sym typeface="+mn-ea"/>
              </a:rPr>
              <a:t> 3 Universitas </a:t>
            </a:r>
          </a:p>
          <a:p>
            <a:pPr marL="0" indent="0">
              <a:buNone/>
            </a:pPr>
            <a:r>
              <a:rPr lang="en-US" sz="2000" b="1" dirty="0">
                <a:sym typeface="+mn-ea"/>
              </a:rPr>
              <a:t>          </a:t>
            </a:r>
            <a:r>
              <a:rPr lang="en-US" sz="2000" b="1" dirty="0" err="1">
                <a:sym typeface="+mn-ea"/>
              </a:rPr>
              <a:t>Atmajaya</a:t>
            </a:r>
            <a:r>
              <a:rPr lang="en-US" sz="2000" b="1" dirty="0">
                <a:sym typeface="+mn-ea"/>
              </a:rPr>
              <a:t> Yogyakarta</a:t>
            </a:r>
            <a:r>
              <a:rPr lang="en-US" sz="2000" i="1" dirty="0">
                <a:sym typeface="+mn-ea"/>
              </a:rPr>
              <a:t> </a:t>
            </a:r>
            <a:r>
              <a:rPr lang="en-US" sz="2000" i="1" dirty="0" err="1">
                <a:sym typeface="+mn-ea"/>
              </a:rPr>
              <a:t>dengan</a:t>
            </a:r>
            <a:r>
              <a:rPr lang="en-US" sz="2000" i="1" dirty="0">
                <a:sym typeface="+mn-ea"/>
              </a:rPr>
              <a:t> </a:t>
            </a:r>
            <a:r>
              <a:rPr lang="en-US" sz="2000" i="1" dirty="0" err="1">
                <a:sym typeface="+mn-ea"/>
              </a:rPr>
              <a:t>metode</a:t>
            </a:r>
            <a:r>
              <a:rPr lang="en-US" sz="2000" i="1" dirty="0">
                <a:sym typeface="+mn-ea"/>
              </a:rPr>
              <a:t> </a:t>
            </a:r>
            <a:r>
              <a:rPr lang="en-US" sz="2000" i="1" dirty="0" err="1">
                <a:sym typeface="+mn-ea"/>
              </a:rPr>
              <a:t>gravitasi</a:t>
            </a:r>
            <a:endParaRPr lang="en-US" sz="2000" i="1" dirty="0">
              <a:sym typeface="+mn-ea"/>
            </a:endParaRPr>
          </a:p>
          <a:p>
            <a:pPr marL="0" indent="0">
              <a:buNone/>
            </a:pPr>
            <a:endParaRPr lang="en-US" sz="2000" i="1" dirty="0">
              <a:sym typeface="+mn-ea"/>
            </a:endParaRPr>
          </a:p>
          <a:p>
            <a:pPr marL="0" indent="0">
              <a:buNone/>
            </a:pPr>
            <a:r>
              <a:rPr lang="en-US" sz="2000" b="1" dirty="0">
                <a:sym typeface="+mn-ea"/>
              </a:rPr>
              <a:t>B. Tema:</a:t>
            </a:r>
          </a:p>
          <a:p>
            <a:pPr marL="0" indent="0">
              <a:buNone/>
            </a:pPr>
            <a:r>
              <a:rPr lang="en-US" sz="2000" dirty="0" err="1">
                <a:sym typeface="+mn-ea"/>
              </a:rPr>
              <a:t>Perancangan</a:t>
            </a:r>
            <a:r>
              <a:rPr lang="en-US" sz="2000" dirty="0">
                <a:sym typeface="+mn-ea"/>
              </a:rPr>
              <a:t> </a:t>
            </a:r>
            <a:r>
              <a:rPr lang="en-US" sz="2000" dirty="0" err="1">
                <a:sym typeface="+mn-ea"/>
              </a:rPr>
              <a:t>sistem</a:t>
            </a:r>
            <a:r>
              <a:rPr lang="en-US" sz="2000" dirty="0">
                <a:sym typeface="+mn-ea"/>
              </a:rPr>
              <a:t> </a:t>
            </a:r>
            <a:r>
              <a:rPr lang="en-US" sz="2000" dirty="0" err="1">
                <a:sym typeface="+mn-ea"/>
              </a:rPr>
              <a:t>penyediaan</a:t>
            </a:r>
            <a:r>
              <a:rPr lang="en-US" sz="2000" dirty="0">
                <a:sym typeface="+mn-ea"/>
              </a:rPr>
              <a:t> air </a:t>
            </a:r>
            <a:r>
              <a:rPr lang="en-US" sz="2000" dirty="0" err="1">
                <a:sym typeface="+mn-ea"/>
              </a:rPr>
              <a:t>minum</a:t>
            </a:r>
            <a:r>
              <a:rPr lang="en-US" sz="2000" dirty="0">
                <a:sym typeface="+mn-ea"/>
              </a:rPr>
              <a:t> di </a:t>
            </a:r>
            <a:r>
              <a:rPr lang="en-US" sz="2000" dirty="0" err="1">
                <a:sym typeface="+mn-ea"/>
              </a:rPr>
              <a:t>kampus</a:t>
            </a:r>
            <a:r>
              <a:rPr lang="en-US" sz="2000" dirty="0">
                <a:sym typeface="+mn-ea"/>
              </a:rPr>
              <a:t> 3 Universitas  </a:t>
            </a:r>
            <a:r>
              <a:rPr lang="en-US" sz="2000" dirty="0" err="1">
                <a:sym typeface="+mn-ea"/>
              </a:rPr>
              <a:t>Atmajaya</a:t>
            </a:r>
            <a:r>
              <a:rPr lang="en-US" sz="2000" dirty="0">
                <a:sym typeface="+mn-ea"/>
              </a:rPr>
              <a:t> Yogyakarta </a:t>
            </a:r>
            <a:r>
              <a:rPr lang="en-US" sz="2000" dirty="0" err="1">
                <a:sym typeface="+mn-ea"/>
              </a:rPr>
              <a:t>dengan</a:t>
            </a:r>
            <a:r>
              <a:rPr lang="en-US" sz="2000" dirty="0">
                <a:sym typeface="+mn-ea"/>
              </a:rPr>
              <a:t> </a:t>
            </a:r>
            <a:r>
              <a:rPr lang="en-US" sz="2000" dirty="0" err="1">
                <a:sym typeface="+mn-ea"/>
              </a:rPr>
              <a:t>metode</a:t>
            </a:r>
            <a:r>
              <a:rPr lang="en-US" sz="2000" dirty="0">
                <a:sym typeface="+mn-ea"/>
              </a:rPr>
              <a:t> </a:t>
            </a:r>
            <a:r>
              <a:rPr lang="en-US" sz="2000" dirty="0" err="1">
                <a:sym typeface="+mn-ea"/>
              </a:rPr>
              <a:t>gravitasi</a:t>
            </a:r>
            <a:endParaRPr lang="en-US" sz="2000" dirty="0">
              <a:sym typeface="+mn-ea"/>
            </a:endParaRPr>
          </a:p>
          <a:p>
            <a:pPr marL="0" indent="0">
              <a:buNone/>
            </a:pPr>
            <a:endParaRPr lang="en-US" sz="2000" dirty="0">
              <a:sym typeface="+mn-ea"/>
            </a:endParaRPr>
          </a:p>
          <a:p>
            <a:pPr marL="0" indent="0">
              <a:buNone/>
            </a:pPr>
            <a:r>
              <a:rPr lang="en-US" sz="2000" b="1" dirty="0">
                <a:sym typeface="+mn-ea"/>
              </a:rPr>
              <a:t>C. </a:t>
            </a:r>
            <a:r>
              <a:rPr lang="en-US" sz="2000" b="1" dirty="0" err="1">
                <a:sym typeface="+mn-ea"/>
              </a:rPr>
              <a:t>Judul</a:t>
            </a:r>
            <a:r>
              <a:rPr lang="en-US" sz="2000" b="1" dirty="0">
                <a:sym typeface="+mn-ea"/>
              </a:rPr>
              <a:t>:</a:t>
            </a:r>
          </a:p>
          <a:p>
            <a:pPr marL="0" indent="0">
              <a:buNone/>
            </a:pPr>
            <a:r>
              <a:rPr lang="en-US" sz="2000" dirty="0" err="1">
                <a:sym typeface="+mn-ea"/>
              </a:rPr>
              <a:t>Perancangan</a:t>
            </a:r>
            <a:r>
              <a:rPr lang="en-US" sz="2000" dirty="0">
                <a:sym typeface="+mn-ea"/>
              </a:rPr>
              <a:t> </a:t>
            </a:r>
            <a:r>
              <a:rPr lang="en-US" sz="2000" dirty="0" err="1">
                <a:sym typeface="+mn-ea"/>
              </a:rPr>
              <a:t>Sistem</a:t>
            </a:r>
            <a:r>
              <a:rPr lang="en-US" sz="2000" dirty="0">
                <a:sym typeface="+mn-ea"/>
              </a:rPr>
              <a:t> </a:t>
            </a:r>
            <a:r>
              <a:rPr lang="en-US" sz="2000" dirty="0" err="1">
                <a:sym typeface="+mn-ea"/>
              </a:rPr>
              <a:t>Penyediaan</a:t>
            </a:r>
            <a:r>
              <a:rPr lang="en-US" sz="2000" dirty="0">
                <a:sym typeface="+mn-ea"/>
              </a:rPr>
              <a:t> Air </a:t>
            </a:r>
            <a:r>
              <a:rPr lang="en-US" sz="2000" dirty="0" err="1">
                <a:sym typeface="+mn-ea"/>
              </a:rPr>
              <a:t>Minum</a:t>
            </a:r>
            <a:r>
              <a:rPr lang="en-US" sz="2000" dirty="0">
                <a:sym typeface="+mn-ea"/>
              </a:rPr>
              <a:t> di </a:t>
            </a:r>
            <a:r>
              <a:rPr lang="en-US" sz="2000" dirty="0" err="1">
                <a:sym typeface="+mn-ea"/>
              </a:rPr>
              <a:t>Kampus</a:t>
            </a:r>
            <a:r>
              <a:rPr lang="en-US" sz="2000" dirty="0">
                <a:sym typeface="+mn-ea"/>
              </a:rPr>
              <a:t> 3 Universitas   </a:t>
            </a:r>
            <a:r>
              <a:rPr lang="en-US" sz="2000" dirty="0" err="1">
                <a:sym typeface="+mn-ea"/>
              </a:rPr>
              <a:t>Atmajaya</a:t>
            </a:r>
            <a:r>
              <a:rPr lang="en-US" sz="2000" dirty="0">
                <a:sym typeface="+mn-ea"/>
              </a:rPr>
              <a:t> Yogyakarta </a:t>
            </a:r>
            <a:r>
              <a:rPr lang="en-US" sz="2000" dirty="0" err="1">
                <a:sym typeface="+mn-ea"/>
              </a:rPr>
              <a:t>dengan</a:t>
            </a:r>
            <a:r>
              <a:rPr lang="en-US" sz="2000" dirty="0">
                <a:sym typeface="+mn-ea"/>
              </a:rPr>
              <a:t> </a:t>
            </a:r>
            <a:r>
              <a:rPr lang="en-US" sz="2000" dirty="0" err="1">
                <a:sym typeface="+mn-ea"/>
              </a:rPr>
              <a:t>Metode</a:t>
            </a:r>
            <a:r>
              <a:rPr lang="en-US" sz="2000" dirty="0">
                <a:sym typeface="+mn-ea"/>
              </a:rPr>
              <a:t> </a:t>
            </a:r>
            <a:r>
              <a:rPr lang="en-US" sz="2000" dirty="0" err="1">
                <a:sym typeface="+mn-ea"/>
              </a:rPr>
              <a:t>Gravitasi</a:t>
            </a:r>
            <a:endParaRPr lang="en-US" sz="2000" dirty="0">
              <a:sym typeface="+mn-ea"/>
            </a:endParaRPr>
          </a:p>
          <a:p>
            <a:pPr marL="0" indent="0">
              <a:buNone/>
            </a:pPr>
            <a:endParaRPr lang="en-US" sz="2000"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673100"/>
          </a:xfrm>
        </p:spPr>
        <p:txBody>
          <a:bodyPr>
            <a:normAutofit fontScale="90000"/>
          </a:bodyPr>
          <a:lstStyle/>
          <a:p>
            <a:r>
              <a:rPr lang="en-US" sz="2665" b="1"/>
              <a:t>BAB  I</a:t>
            </a:r>
            <a:br>
              <a:rPr lang="en-US" sz="2665" b="1"/>
            </a:br>
            <a:r>
              <a:rPr lang="en-US" sz="2665" b="1"/>
              <a:t>PENDAHULUAN</a:t>
            </a:r>
          </a:p>
        </p:txBody>
      </p:sp>
      <p:sp>
        <p:nvSpPr>
          <p:cNvPr id="5" name="Content Placeholder 4"/>
          <p:cNvSpPr>
            <a:spLocks noGrp="1"/>
          </p:cNvSpPr>
          <p:nvPr>
            <p:ph idx="1"/>
          </p:nvPr>
        </p:nvSpPr>
        <p:spPr>
          <a:xfrm>
            <a:off x="457200" y="1184910"/>
            <a:ext cx="8229600" cy="5502275"/>
          </a:xfrm>
        </p:spPr>
        <p:txBody>
          <a:bodyPr>
            <a:normAutofit fontScale="67500" lnSpcReduction="10000"/>
          </a:bodyPr>
          <a:lstStyle/>
          <a:p>
            <a:pPr marL="0" indent="0">
              <a:buNone/>
            </a:pPr>
            <a:r>
              <a:rPr lang="en-US" b="1" dirty="0"/>
              <a:t>1.1 </a:t>
            </a:r>
            <a:r>
              <a:rPr lang="en-US" b="1" dirty="0" err="1"/>
              <a:t>Latar</a:t>
            </a:r>
            <a:r>
              <a:rPr lang="en-US" b="1" dirty="0"/>
              <a:t> </a:t>
            </a:r>
            <a:r>
              <a:rPr lang="en-US" b="1" dirty="0" err="1"/>
              <a:t>Belakang</a:t>
            </a:r>
            <a:r>
              <a:rPr lang="en-US" b="1" dirty="0"/>
              <a:t> </a:t>
            </a:r>
            <a:r>
              <a:rPr lang="en-US" b="1" dirty="0" err="1"/>
              <a:t>Masalah</a:t>
            </a:r>
            <a:endParaRPr lang="en-US" b="1" dirty="0"/>
          </a:p>
          <a:p>
            <a:pPr marL="0" indent="0">
              <a:buNone/>
            </a:pPr>
            <a:r>
              <a:rPr lang="en-US" dirty="0"/>
              <a:t>       (</a:t>
            </a:r>
            <a:r>
              <a:rPr lang="en-US" dirty="0" err="1"/>
              <a:t>Berisi</a:t>
            </a:r>
            <a:r>
              <a:rPr lang="en-US" dirty="0"/>
              <a:t> </a:t>
            </a:r>
            <a:r>
              <a:rPr lang="en-US" dirty="0" err="1"/>
              <a:t>paparan</a:t>
            </a:r>
            <a:r>
              <a:rPr lang="en-US" dirty="0"/>
              <a:t> </a:t>
            </a:r>
            <a:r>
              <a:rPr lang="en-US" dirty="0" err="1"/>
              <a:t>fakta</a:t>
            </a:r>
            <a:r>
              <a:rPr lang="en-US" dirty="0"/>
              <a:t> </a:t>
            </a:r>
            <a:r>
              <a:rPr lang="en-US" dirty="0" err="1"/>
              <a:t>atau</a:t>
            </a:r>
            <a:r>
              <a:rPr lang="en-US" dirty="0"/>
              <a:t> </a:t>
            </a:r>
            <a:r>
              <a:rPr lang="en-US" dirty="0" err="1"/>
              <a:t>febomena</a:t>
            </a:r>
            <a:r>
              <a:rPr lang="en-US" dirty="0"/>
              <a:t> yang </a:t>
            </a:r>
            <a:r>
              <a:rPr lang="en-US" dirty="0" err="1"/>
              <a:t>menyebabkan</a:t>
            </a:r>
            <a:r>
              <a:rPr lang="en-US" dirty="0"/>
              <a:t> </a:t>
            </a:r>
            <a:r>
              <a:rPr lang="en-US" dirty="0" err="1"/>
              <a:t>terjadinya</a:t>
            </a:r>
            <a:r>
              <a:rPr lang="en-US" dirty="0"/>
              <a:t> </a:t>
            </a:r>
            <a:r>
              <a:rPr lang="en-US" dirty="0" err="1"/>
              <a:t>masalah</a:t>
            </a:r>
            <a:r>
              <a:rPr lang="en-US" dirty="0"/>
              <a:t>), </a:t>
            </a:r>
            <a:r>
              <a:rPr lang="en-US" dirty="0" err="1"/>
              <a:t>misal</a:t>
            </a:r>
            <a:r>
              <a:rPr lang="en-US" dirty="0"/>
              <a:t>:</a:t>
            </a:r>
          </a:p>
          <a:p>
            <a:pPr marL="457200" lvl="1" indent="457200">
              <a:buNone/>
            </a:pPr>
            <a:r>
              <a:rPr lang="en-US" altLang="en-US" i="1" dirty="0"/>
              <a:t>Green Campus</a:t>
            </a:r>
            <a:r>
              <a:rPr lang="en-US" altLang="en-US" dirty="0"/>
              <a:t> </a:t>
            </a:r>
            <a:r>
              <a:rPr lang="en-US" altLang="en-US" dirty="0" err="1"/>
              <a:t>adalah</a:t>
            </a:r>
            <a:r>
              <a:rPr lang="en-US" altLang="en-US" dirty="0"/>
              <a:t> salah </a:t>
            </a:r>
            <a:r>
              <a:rPr lang="en-US" altLang="en-US" dirty="0" err="1"/>
              <a:t>satu</a:t>
            </a:r>
            <a:r>
              <a:rPr lang="en-US" altLang="en-US" dirty="0"/>
              <a:t> </a:t>
            </a:r>
            <a:r>
              <a:rPr lang="en-US" altLang="en-US" dirty="0" err="1"/>
              <a:t>usaha</a:t>
            </a:r>
            <a:r>
              <a:rPr lang="en-US" altLang="en-US" dirty="0"/>
              <a:t> </a:t>
            </a:r>
            <a:r>
              <a:rPr lang="en-US" altLang="en-US" dirty="0" err="1"/>
              <a:t>dari</a:t>
            </a:r>
            <a:r>
              <a:rPr lang="en-US" altLang="en-US" dirty="0"/>
              <a:t> </a:t>
            </a:r>
            <a:r>
              <a:rPr lang="en-US" altLang="en-US" dirty="0" err="1"/>
              <a:t>setiap</a:t>
            </a:r>
            <a:r>
              <a:rPr lang="en-US" altLang="en-US" dirty="0"/>
              <a:t> </a:t>
            </a:r>
            <a:r>
              <a:rPr lang="en-US" altLang="en-US" dirty="0" err="1"/>
              <a:t>instansi</a:t>
            </a:r>
            <a:r>
              <a:rPr lang="en-US" altLang="en-US" dirty="0"/>
              <a:t> </a:t>
            </a:r>
            <a:r>
              <a:rPr lang="en-US" altLang="en-US" dirty="0" err="1"/>
              <a:t>pendidikan</a:t>
            </a:r>
            <a:r>
              <a:rPr lang="en-US" altLang="en-US" dirty="0"/>
              <a:t> </a:t>
            </a:r>
            <a:r>
              <a:rPr lang="en-US" altLang="en-US" dirty="0" err="1"/>
              <a:t>untuk</a:t>
            </a:r>
            <a:r>
              <a:rPr lang="en-US" altLang="en-US" dirty="0"/>
              <a:t> </a:t>
            </a:r>
            <a:r>
              <a:rPr lang="en-US" altLang="en-US" dirty="0" err="1"/>
              <a:t>mengurangi</a:t>
            </a:r>
            <a:r>
              <a:rPr lang="en-US" altLang="en-US" dirty="0"/>
              <a:t> </a:t>
            </a:r>
            <a:r>
              <a:rPr lang="en-US" altLang="en-US" dirty="0" err="1"/>
              <a:t>dampak</a:t>
            </a:r>
            <a:r>
              <a:rPr lang="en-US" altLang="en-US" dirty="0"/>
              <a:t> </a:t>
            </a:r>
            <a:r>
              <a:rPr lang="en-US" altLang="en-US" dirty="0" err="1"/>
              <a:t>dari</a:t>
            </a:r>
            <a:r>
              <a:rPr lang="en-US" altLang="en-US" dirty="0"/>
              <a:t> Global Warming. Salah </a:t>
            </a:r>
            <a:r>
              <a:rPr lang="en-US" altLang="en-US" dirty="0" err="1"/>
              <a:t>satu</a:t>
            </a:r>
            <a:r>
              <a:rPr lang="en-US" altLang="en-US" dirty="0"/>
              <a:t> </a:t>
            </a:r>
            <a:r>
              <a:rPr lang="en-US" altLang="en-US" dirty="0" err="1"/>
              <a:t>upaya</a:t>
            </a:r>
            <a:r>
              <a:rPr lang="en-US" altLang="en-US" dirty="0"/>
              <a:t> yang </a:t>
            </a:r>
            <a:r>
              <a:rPr lang="en-US" altLang="en-US" dirty="0" err="1"/>
              <a:t>dilakukan</a:t>
            </a:r>
            <a:r>
              <a:rPr lang="en-US" altLang="en-US" dirty="0"/>
              <a:t> </a:t>
            </a:r>
            <a:r>
              <a:rPr lang="en-US" altLang="en-US" dirty="0" err="1"/>
              <a:t>adalah</a:t>
            </a:r>
            <a:r>
              <a:rPr lang="en-US" altLang="en-US" dirty="0"/>
              <a:t> </a:t>
            </a:r>
            <a:r>
              <a:rPr lang="en-US" altLang="en-US" dirty="0" err="1"/>
              <a:t>dengan</a:t>
            </a:r>
            <a:r>
              <a:rPr lang="en-US" altLang="en-US" dirty="0"/>
              <a:t> </a:t>
            </a:r>
            <a:r>
              <a:rPr lang="en-US" altLang="en-US" dirty="0" err="1"/>
              <a:t>mengurangi</a:t>
            </a:r>
            <a:r>
              <a:rPr lang="en-US" altLang="en-US" dirty="0"/>
              <a:t> </a:t>
            </a:r>
            <a:r>
              <a:rPr lang="en-US" altLang="en-US" dirty="0" err="1"/>
              <a:t>pengunaan</a:t>
            </a:r>
            <a:r>
              <a:rPr lang="en-US" altLang="en-US" dirty="0"/>
              <a:t> </a:t>
            </a:r>
            <a:r>
              <a:rPr lang="en-US" altLang="en-US" dirty="0" err="1"/>
              <a:t>minuman</a:t>
            </a:r>
            <a:r>
              <a:rPr lang="en-US" altLang="en-US" dirty="0"/>
              <a:t> </a:t>
            </a:r>
            <a:r>
              <a:rPr lang="en-US" altLang="en-US" dirty="0" err="1"/>
              <a:t>dalam</a:t>
            </a:r>
            <a:r>
              <a:rPr lang="en-US" altLang="en-US" dirty="0"/>
              <a:t> </a:t>
            </a:r>
            <a:r>
              <a:rPr lang="en-US" altLang="en-US" dirty="0" err="1"/>
              <a:t>kemasan</a:t>
            </a:r>
            <a:r>
              <a:rPr lang="en-US" altLang="en-US" dirty="0"/>
              <a:t> dan </a:t>
            </a:r>
            <a:r>
              <a:rPr lang="en-US" altLang="en-US" dirty="0" err="1"/>
              <a:t>menggantinya</a:t>
            </a:r>
            <a:r>
              <a:rPr lang="en-US" altLang="en-US" dirty="0"/>
              <a:t> </a:t>
            </a:r>
            <a:r>
              <a:rPr lang="en-US" altLang="en-US" dirty="0" err="1"/>
              <a:t>dengan</a:t>
            </a:r>
            <a:r>
              <a:rPr lang="en-US" altLang="en-US" dirty="0"/>
              <a:t> </a:t>
            </a:r>
            <a:r>
              <a:rPr lang="en-US" altLang="en-US" dirty="0" err="1"/>
              <a:t>botol</a:t>
            </a:r>
            <a:r>
              <a:rPr lang="en-US" altLang="en-US" dirty="0"/>
              <a:t> yang </a:t>
            </a:r>
            <a:r>
              <a:rPr lang="en-US" altLang="en-US" dirty="0" err="1"/>
              <a:t>dapat</a:t>
            </a:r>
            <a:r>
              <a:rPr lang="en-US" altLang="en-US" dirty="0"/>
              <a:t> </a:t>
            </a:r>
            <a:r>
              <a:rPr lang="en-US" altLang="en-US" dirty="0" err="1"/>
              <a:t>digunakan</a:t>
            </a:r>
            <a:r>
              <a:rPr lang="en-US" altLang="en-US" dirty="0"/>
              <a:t> </a:t>
            </a:r>
            <a:r>
              <a:rPr lang="en-US" altLang="en-US" dirty="0" err="1"/>
              <a:t>berkali</a:t>
            </a:r>
            <a:r>
              <a:rPr lang="en-US" altLang="en-US" dirty="0"/>
              <a:t>-kali. </a:t>
            </a:r>
            <a:r>
              <a:rPr lang="en-US" altLang="en-US" dirty="0" err="1"/>
              <a:t>Kemasan</a:t>
            </a:r>
            <a:r>
              <a:rPr lang="en-US" altLang="en-US" dirty="0"/>
              <a:t> </a:t>
            </a:r>
            <a:r>
              <a:rPr lang="en-US" altLang="en-US" dirty="0" err="1"/>
              <a:t>plastik</a:t>
            </a:r>
            <a:r>
              <a:rPr lang="en-US" altLang="en-US" dirty="0"/>
              <a:t> yang </a:t>
            </a:r>
            <a:r>
              <a:rPr lang="en-US" altLang="en-US" dirty="0" err="1"/>
              <a:t>digunakan</a:t>
            </a:r>
            <a:r>
              <a:rPr lang="en-US" altLang="en-US" dirty="0"/>
              <a:t> sangat </a:t>
            </a:r>
            <a:r>
              <a:rPr lang="en-US" altLang="en-US" dirty="0" err="1"/>
              <a:t>berdampak</a:t>
            </a:r>
            <a:r>
              <a:rPr lang="en-US" altLang="en-US" dirty="0"/>
              <a:t> </a:t>
            </a:r>
            <a:r>
              <a:rPr lang="en-US" altLang="en-US" dirty="0" err="1"/>
              <a:t>buruk</a:t>
            </a:r>
            <a:r>
              <a:rPr lang="en-US" altLang="en-US" dirty="0"/>
              <a:t> pada </a:t>
            </a:r>
            <a:r>
              <a:rPr lang="en-US" altLang="en-US" dirty="0" err="1"/>
              <a:t>lingkungan</a:t>
            </a:r>
            <a:r>
              <a:rPr lang="en-US" altLang="en-US" dirty="0"/>
              <a:t> </a:t>
            </a:r>
            <a:r>
              <a:rPr lang="en-US" altLang="en-US" dirty="0" err="1"/>
              <a:t>sebab</a:t>
            </a:r>
            <a:r>
              <a:rPr lang="en-US" altLang="en-US" dirty="0"/>
              <a:t> </a:t>
            </a:r>
            <a:r>
              <a:rPr lang="en-US" altLang="en-US" dirty="0" err="1"/>
              <a:t>bahan</a:t>
            </a:r>
            <a:r>
              <a:rPr lang="en-US" altLang="en-US" dirty="0"/>
              <a:t> </a:t>
            </a:r>
            <a:r>
              <a:rPr lang="en-US" altLang="en-US" dirty="0" err="1"/>
              <a:t>plastik</a:t>
            </a:r>
            <a:r>
              <a:rPr lang="en-US" altLang="en-US" dirty="0"/>
              <a:t> </a:t>
            </a:r>
            <a:r>
              <a:rPr lang="en-US" altLang="en-US" dirty="0" err="1"/>
              <a:t>membutuhkan</a:t>
            </a:r>
            <a:r>
              <a:rPr lang="en-US" altLang="en-US" dirty="0"/>
              <a:t> </a:t>
            </a:r>
            <a:r>
              <a:rPr lang="en-US" altLang="en-US" dirty="0" err="1"/>
              <a:t>waktu</a:t>
            </a:r>
            <a:r>
              <a:rPr lang="en-US" altLang="en-US" dirty="0"/>
              <a:t> yang lama </a:t>
            </a:r>
            <a:r>
              <a:rPr lang="en-US" altLang="en-US" dirty="0" err="1"/>
              <a:t>untuk</a:t>
            </a:r>
            <a:r>
              <a:rPr lang="en-US" altLang="en-US" dirty="0"/>
              <a:t> </a:t>
            </a:r>
            <a:r>
              <a:rPr lang="en-US" altLang="en-US" dirty="0" err="1"/>
              <a:t>dapat</a:t>
            </a:r>
            <a:r>
              <a:rPr lang="en-US" altLang="en-US" dirty="0"/>
              <a:t> </a:t>
            </a:r>
            <a:r>
              <a:rPr lang="en-US" altLang="en-US" dirty="0" err="1"/>
              <a:t>diuraikan</a:t>
            </a:r>
            <a:r>
              <a:rPr lang="en-US" altLang="en-US" dirty="0"/>
              <a:t> (</a:t>
            </a:r>
            <a:r>
              <a:rPr lang="en-US" altLang="en-US" dirty="0" err="1"/>
              <a:t>Karuniastuti</a:t>
            </a:r>
            <a:r>
              <a:rPr lang="en-US" altLang="en-US" dirty="0"/>
              <a:t>, 2013). Upaya </a:t>
            </a:r>
            <a:r>
              <a:rPr lang="en-US" altLang="en-US" dirty="0" err="1"/>
              <a:t>dalam</a:t>
            </a:r>
            <a:r>
              <a:rPr lang="en-US" altLang="en-US" dirty="0"/>
              <a:t> </a:t>
            </a:r>
            <a:r>
              <a:rPr lang="en-US" altLang="en-US" dirty="0" err="1"/>
              <a:t>pengunaan</a:t>
            </a:r>
            <a:r>
              <a:rPr lang="en-US" altLang="en-US" dirty="0"/>
              <a:t> </a:t>
            </a:r>
            <a:r>
              <a:rPr lang="en-US" altLang="en-US" dirty="0" err="1"/>
              <a:t>botol</a:t>
            </a:r>
            <a:r>
              <a:rPr lang="en-US" altLang="en-US" dirty="0"/>
              <a:t> </a:t>
            </a:r>
            <a:r>
              <a:rPr lang="en-US" altLang="en-US" dirty="0" err="1"/>
              <a:t>minum</a:t>
            </a:r>
            <a:r>
              <a:rPr lang="en-US" altLang="en-US" dirty="0"/>
              <a:t> yang </a:t>
            </a:r>
            <a:r>
              <a:rPr lang="en-US" altLang="en-US" dirty="0" err="1"/>
              <a:t>dapat</a:t>
            </a:r>
            <a:r>
              <a:rPr lang="en-US" altLang="en-US" dirty="0"/>
              <a:t> </a:t>
            </a:r>
            <a:r>
              <a:rPr lang="en-US" altLang="en-US" dirty="0" err="1"/>
              <a:t>digunakan</a:t>
            </a:r>
            <a:r>
              <a:rPr lang="en-US" altLang="en-US" dirty="0"/>
              <a:t> </a:t>
            </a:r>
            <a:r>
              <a:rPr lang="en-US" altLang="en-US" dirty="0" err="1"/>
              <a:t>terus</a:t>
            </a:r>
            <a:r>
              <a:rPr lang="en-US" altLang="en-US" dirty="0"/>
              <a:t> </a:t>
            </a:r>
            <a:r>
              <a:rPr lang="en-US" altLang="en-US" dirty="0" err="1"/>
              <a:t>menerus</a:t>
            </a:r>
            <a:r>
              <a:rPr lang="en-US" altLang="en-US" dirty="0"/>
              <a:t> </a:t>
            </a:r>
            <a:r>
              <a:rPr lang="en-US" altLang="en-US" dirty="0" err="1"/>
              <a:t>untuk</a:t>
            </a:r>
            <a:r>
              <a:rPr lang="en-US" altLang="en-US" dirty="0"/>
              <a:t> </a:t>
            </a:r>
            <a:r>
              <a:rPr lang="en-US" altLang="en-US" dirty="0" err="1"/>
              <a:t>menganti</a:t>
            </a:r>
            <a:r>
              <a:rPr lang="en-US" altLang="en-US" dirty="0"/>
              <a:t> </a:t>
            </a:r>
            <a:r>
              <a:rPr lang="en-US" altLang="en-US" dirty="0" err="1"/>
              <a:t>kemasan</a:t>
            </a:r>
            <a:r>
              <a:rPr lang="en-US" altLang="en-US" dirty="0"/>
              <a:t> </a:t>
            </a:r>
            <a:r>
              <a:rPr lang="en-US" altLang="en-US" dirty="0" err="1"/>
              <a:t>dalam</a:t>
            </a:r>
            <a:r>
              <a:rPr lang="en-US" altLang="en-US" dirty="0"/>
              <a:t> </a:t>
            </a:r>
            <a:r>
              <a:rPr lang="en-US" altLang="en-US" dirty="0" err="1"/>
              <a:t>plastik</a:t>
            </a:r>
            <a:r>
              <a:rPr lang="en-US" altLang="en-US" dirty="0"/>
              <a:t> </a:t>
            </a:r>
            <a:r>
              <a:rPr lang="en-US" altLang="en-US" dirty="0" err="1"/>
              <a:t>telah</a:t>
            </a:r>
            <a:r>
              <a:rPr lang="en-US" altLang="en-US" dirty="0"/>
              <a:t> </a:t>
            </a:r>
            <a:r>
              <a:rPr lang="en-US" altLang="en-US" dirty="0" err="1"/>
              <a:t>diterapkan</a:t>
            </a:r>
            <a:r>
              <a:rPr lang="en-US" altLang="en-US" dirty="0"/>
              <a:t> pada </a:t>
            </a:r>
            <a:r>
              <a:rPr lang="en-US" altLang="en-US" dirty="0" err="1"/>
              <a:t>beberpa</a:t>
            </a:r>
            <a:r>
              <a:rPr lang="en-US" altLang="en-US" dirty="0"/>
              <a:t> Universitas yang </a:t>
            </a:r>
            <a:r>
              <a:rPr lang="en-US" altLang="en-US" dirty="0" err="1"/>
              <a:t>ada</a:t>
            </a:r>
            <a:r>
              <a:rPr lang="en-US" altLang="en-US" dirty="0"/>
              <a:t> di Indonesia </a:t>
            </a:r>
            <a:r>
              <a:rPr lang="en-US" altLang="en-US" dirty="0" err="1"/>
              <a:t>dengan</a:t>
            </a:r>
            <a:r>
              <a:rPr lang="en-US" altLang="en-US" dirty="0"/>
              <a:t> </a:t>
            </a:r>
            <a:r>
              <a:rPr lang="en-US" altLang="en-US" dirty="0" err="1"/>
              <a:t>menyediakan</a:t>
            </a:r>
            <a:r>
              <a:rPr lang="en-US" altLang="en-US" dirty="0"/>
              <a:t> </a:t>
            </a:r>
            <a:r>
              <a:rPr lang="en-US" altLang="en-US" dirty="0" err="1"/>
              <a:t>Sistem</a:t>
            </a:r>
            <a:r>
              <a:rPr lang="en-US" altLang="en-US" dirty="0"/>
              <a:t> </a:t>
            </a:r>
            <a:r>
              <a:rPr lang="en-US" altLang="en-US" dirty="0" err="1"/>
              <a:t>Penyedia</a:t>
            </a:r>
            <a:r>
              <a:rPr lang="en-US" altLang="en-US" dirty="0"/>
              <a:t> Air </a:t>
            </a:r>
            <a:r>
              <a:rPr lang="en-US" altLang="en-US" dirty="0" err="1"/>
              <a:t>Minum</a:t>
            </a:r>
            <a:r>
              <a:rPr lang="en-US" altLang="en-US" dirty="0"/>
              <a:t> </a:t>
            </a:r>
            <a:r>
              <a:rPr lang="en-US" altLang="en-US" dirty="0" err="1"/>
              <a:t>atau</a:t>
            </a:r>
            <a:r>
              <a:rPr lang="en-US" altLang="en-US" dirty="0"/>
              <a:t> yang </a:t>
            </a:r>
            <a:r>
              <a:rPr lang="en-US" altLang="en-US" dirty="0" err="1"/>
              <a:t>dapat</a:t>
            </a:r>
            <a:r>
              <a:rPr lang="en-US" altLang="en-US" dirty="0"/>
              <a:t> </a:t>
            </a:r>
            <a:r>
              <a:rPr lang="en-US" altLang="en-US" dirty="0" err="1"/>
              <a:t>disebut</a:t>
            </a:r>
            <a:r>
              <a:rPr lang="en-US" altLang="en-US" dirty="0"/>
              <a:t> SPAM. </a:t>
            </a:r>
          </a:p>
          <a:p>
            <a:pPr marL="457200" lvl="1" indent="457200">
              <a:buNone/>
            </a:pPr>
            <a:r>
              <a:rPr lang="en-US" altLang="en-US" dirty="0"/>
              <a:t>Universitas </a:t>
            </a:r>
            <a:r>
              <a:rPr lang="en-US" altLang="en-US" dirty="0" err="1"/>
              <a:t>Atma</a:t>
            </a:r>
            <a:r>
              <a:rPr lang="en-US" altLang="en-US" dirty="0"/>
              <a:t> Jaya Yogyakarta </a:t>
            </a:r>
            <a:r>
              <a:rPr lang="en-US" altLang="en-US" dirty="0" err="1"/>
              <a:t>merupakan</a:t>
            </a:r>
            <a:r>
              <a:rPr lang="en-US" altLang="en-US" dirty="0"/>
              <a:t> salah </a:t>
            </a:r>
            <a:r>
              <a:rPr lang="en-US" altLang="en-US" dirty="0" err="1"/>
              <a:t>satu</a:t>
            </a:r>
            <a:r>
              <a:rPr lang="en-US" altLang="en-US" dirty="0"/>
              <a:t> Universitas yang </a:t>
            </a:r>
            <a:r>
              <a:rPr lang="en-US" altLang="en-US" dirty="0" err="1"/>
              <a:t>telah</a:t>
            </a:r>
            <a:r>
              <a:rPr lang="en-US" altLang="en-US" dirty="0"/>
              <a:t> </a:t>
            </a:r>
            <a:r>
              <a:rPr lang="en-US" altLang="en-US" dirty="0" err="1"/>
              <a:t>menyediakan</a:t>
            </a:r>
            <a:r>
              <a:rPr lang="en-US" altLang="en-US" dirty="0"/>
              <a:t> air </a:t>
            </a:r>
            <a:r>
              <a:rPr lang="en-US" altLang="en-US" dirty="0" err="1"/>
              <a:t>siap</a:t>
            </a:r>
            <a:r>
              <a:rPr lang="en-US" altLang="en-US" dirty="0"/>
              <a:t> </a:t>
            </a:r>
            <a:r>
              <a:rPr lang="en-US" altLang="en-US" dirty="0" err="1"/>
              <a:t>minum</a:t>
            </a:r>
            <a:r>
              <a:rPr lang="en-US" altLang="en-US" dirty="0"/>
              <a:t> di </a:t>
            </a:r>
            <a:r>
              <a:rPr lang="en-US" altLang="en-US" dirty="0" err="1"/>
              <a:t>setiap</a:t>
            </a:r>
            <a:r>
              <a:rPr lang="en-US" altLang="en-US" dirty="0"/>
              <a:t> </a:t>
            </a:r>
            <a:r>
              <a:rPr lang="en-US" altLang="en-US" dirty="0" err="1"/>
              <a:t>gedung</a:t>
            </a:r>
            <a:r>
              <a:rPr lang="en-US" altLang="en-US" dirty="0"/>
              <a:t> yang </a:t>
            </a:r>
            <a:r>
              <a:rPr lang="en-US" altLang="en-US" dirty="0" err="1"/>
              <a:t>ada</a:t>
            </a:r>
            <a:r>
              <a:rPr lang="en-US" altLang="en-US" dirty="0"/>
              <a:t>. </a:t>
            </a:r>
            <a:r>
              <a:rPr lang="en-US" altLang="en-US" dirty="0" err="1"/>
              <a:t>Penyediaan</a:t>
            </a:r>
            <a:r>
              <a:rPr lang="en-US" altLang="en-US" dirty="0"/>
              <a:t> air </a:t>
            </a:r>
            <a:r>
              <a:rPr lang="en-US" altLang="en-US" dirty="0" err="1"/>
              <a:t>siap</a:t>
            </a:r>
            <a:r>
              <a:rPr lang="en-US" altLang="en-US" dirty="0"/>
              <a:t> </a:t>
            </a:r>
            <a:r>
              <a:rPr lang="en-US" altLang="en-US" dirty="0" err="1"/>
              <a:t>minum</a:t>
            </a:r>
            <a:r>
              <a:rPr lang="en-US" altLang="en-US" dirty="0"/>
              <a:t> </a:t>
            </a:r>
            <a:r>
              <a:rPr lang="en-US" altLang="en-US" dirty="0" err="1"/>
              <a:t>ini</a:t>
            </a:r>
            <a:r>
              <a:rPr lang="en-US" altLang="en-US" dirty="0"/>
              <a:t> </a:t>
            </a:r>
            <a:r>
              <a:rPr lang="en-US" altLang="en-US" dirty="0" err="1"/>
              <a:t>dapat</a:t>
            </a:r>
            <a:r>
              <a:rPr lang="en-US" altLang="en-US" dirty="0"/>
              <a:t> </a:t>
            </a:r>
            <a:r>
              <a:rPr lang="en-US" altLang="en-US" dirty="0" err="1"/>
              <a:t>mengurangi</a:t>
            </a:r>
            <a:r>
              <a:rPr lang="en-US" altLang="en-US" dirty="0"/>
              <a:t> </a:t>
            </a:r>
            <a:r>
              <a:rPr lang="en-US" altLang="en-US" dirty="0" err="1"/>
              <a:t>pengunaan</a:t>
            </a:r>
            <a:r>
              <a:rPr lang="en-US" altLang="en-US" dirty="0"/>
              <a:t> </a:t>
            </a:r>
            <a:r>
              <a:rPr lang="en-US" altLang="en-US" dirty="0" err="1"/>
              <a:t>minuman</a:t>
            </a:r>
            <a:r>
              <a:rPr lang="en-US" altLang="en-US" dirty="0"/>
              <a:t> </a:t>
            </a:r>
            <a:r>
              <a:rPr lang="en-US" altLang="en-US" dirty="0" err="1"/>
              <a:t>dalam</a:t>
            </a:r>
            <a:r>
              <a:rPr lang="en-US" altLang="en-US" dirty="0"/>
              <a:t> </a:t>
            </a:r>
            <a:r>
              <a:rPr lang="en-US" altLang="en-US" dirty="0" err="1"/>
              <a:t>kemasan</a:t>
            </a:r>
            <a:r>
              <a:rPr lang="en-US" altLang="en-US" dirty="0"/>
              <a:t> </a:t>
            </a:r>
            <a:r>
              <a:rPr lang="en-US" altLang="en-US" dirty="0" err="1"/>
              <a:t>ehingga</a:t>
            </a:r>
            <a:r>
              <a:rPr lang="en-US" altLang="en-US" dirty="0"/>
              <a:t> </a:t>
            </a:r>
            <a:r>
              <a:rPr lang="en-US" altLang="en-US" dirty="0" err="1"/>
              <a:t>dapat</a:t>
            </a:r>
            <a:r>
              <a:rPr lang="en-US" altLang="en-US" dirty="0"/>
              <a:t> </a:t>
            </a:r>
            <a:r>
              <a:rPr lang="en-US" altLang="en-US" dirty="0" err="1"/>
              <a:t>menekan</a:t>
            </a:r>
            <a:r>
              <a:rPr lang="en-US" altLang="en-US" dirty="0"/>
              <a:t> </a:t>
            </a:r>
            <a:r>
              <a:rPr lang="en-US" altLang="en-US" dirty="0" err="1"/>
              <a:t>jumlah</a:t>
            </a:r>
            <a:r>
              <a:rPr lang="en-US" altLang="en-US" dirty="0"/>
              <a:t> </a:t>
            </a:r>
            <a:r>
              <a:rPr lang="en-US" altLang="en-US" dirty="0" err="1"/>
              <a:t>limbah</a:t>
            </a:r>
            <a:r>
              <a:rPr lang="en-US" altLang="en-US" dirty="0"/>
              <a:t> </a:t>
            </a:r>
            <a:r>
              <a:rPr lang="en-US" altLang="en-US" dirty="0" err="1"/>
              <a:t>plastik</a:t>
            </a:r>
            <a:r>
              <a:rPr lang="en-US" altLang="en-US" dirty="0"/>
              <a:t> yang </a:t>
            </a:r>
            <a:r>
              <a:rPr lang="en-US" altLang="en-US" dirty="0" err="1"/>
              <a:t>ada</a:t>
            </a:r>
            <a:r>
              <a:rPr lang="en-US" altLang="en-US" dirty="0"/>
              <a:t>. Data yang </a:t>
            </a:r>
            <a:r>
              <a:rPr lang="en-US" altLang="en-US" dirty="0" err="1"/>
              <a:t>diperoleh</a:t>
            </a:r>
            <a:r>
              <a:rPr lang="en-US" altLang="en-US" dirty="0"/>
              <a:t> </a:t>
            </a:r>
            <a:r>
              <a:rPr lang="en-US" altLang="en-US" dirty="0" err="1"/>
              <a:t>dari</a:t>
            </a:r>
            <a:r>
              <a:rPr lang="en-US" altLang="en-US" dirty="0"/>
              <a:t> Kantor </a:t>
            </a:r>
            <a:r>
              <a:rPr lang="en-US" altLang="en-US" dirty="0" err="1"/>
              <a:t>Admisi</a:t>
            </a:r>
            <a:r>
              <a:rPr lang="en-US" altLang="en-US" dirty="0"/>
              <a:t> dan </a:t>
            </a:r>
            <a:r>
              <a:rPr lang="en-US" altLang="en-US" dirty="0" err="1"/>
              <a:t>Akademik</a:t>
            </a:r>
            <a:r>
              <a:rPr lang="en-US" altLang="en-US" dirty="0"/>
              <a:t> (KAA) </a:t>
            </a:r>
            <a:r>
              <a:rPr lang="en-US" altLang="en-US" dirty="0" err="1"/>
              <a:t>menujukan</a:t>
            </a:r>
            <a:r>
              <a:rPr lang="en-US" altLang="en-US" dirty="0"/>
              <a:t> </a:t>
            </a:r>
            <a:r>
              <a:rPr lang="en-US" altLang="en-US" dirty="0" err="1"/>
              <a:t>jumlah</a:t>
            </a:r>
            <a:r>
              <a:rPr lang="en-US" altLang="en-US" dirty="0"/>
              <a:t> total </a:t>
            </a:r>
            <a:r>
              <a:rPr lang="en-US" altLang="en-US" dirty="0" err="1"/>
              <a:t>mahasiswa</a:t>
            </a:r>
            <a:r>
              <a:rPr lang="en-US" altLang="en-US" dirty="0"/>
              <a:t> </a:t>
            </a:r>
            <a:r>
              <a:rPr lang="en-US" altLang="en-US" dirty="0" err="1"/>
              <a:t>aktif</a:t>
            </a:r>
            <a:r>
              <a:rPr lang="en-US" altLang="en-US" dirty="0"/>
              <a:t> yang </a:t>
            </a:r>
            <a:r>
              <a:rPr lang="en-US" altLang="en-US" dirty="0" err="1"/>
              <a:t>ada</a:t>
            </a:r>
            <a:r>
              <a:rPr lang="en-US" altLang="en-US" dirty="0"/>
              <a:t> di Universitas </a:t>
            </a:r>
            <a:r>
              <a:rPr lang="en-US" altLang="en-US" dirty="0" err="1"/>
              <a:t>Atma</a:t>
            </a:r>
            <a:r>
              <a:rPr lang="en-US" altLang="en-US" dirty="0"/>
              <a:t> Jaya Yogyakarta </a:t>
            </a:r>
            <a:r>
              <a:rPr lang="en-US" altLang="en-US" dirty="0" err="1"/>
              <a:t>berkisar</a:t>
            </a:r>
            <a:r>
              <a:rPr lang="en-US" altLang="en-US" dirty="0"/>
              <a:t> 9893 </a:t>
            </a:r>
            <a:r>
              <a:rPr lang="en-US" altLang="en-US" dirty="0" err="1"/>
              <a:t>mahasiswa</a:t>
            </a:r>
            <a:r>
              <a:rPr lang="en-US" altLang="en-US" dirty="0"/>
              <a:t> </a:t>
            </a:r>
            <a:r>
              <a:rPr lang="en-US" altLang="en-US" dirty="0" err="1"/>
              <a:t>dengan</a:t>
            </a:r>
            <a:r>
              <a:rPr lang="en-US" altLang="en-US" dirty="0"/>
              <a:t> </a:t>
            </a:r>
            <a:r>
              <a:rPr lang="en-US" altLang="en-US" dirty="0" err="1"/>
              <a:t>jumlah</a:t>
            </a:r>
            <a:r>
              <a:rPr lang="en-US" altLang="en-US" dirty="0"/>
              <a:t> </a:t>
            </a:r>
            <a:r>
              <a:rPr lang="en-US" altLang="en-US" dirty="0" err="1"/>
              <a:t>terbanyak</a:t>
            </a:r>
            <a:r>
              <a:rPr lang="en-US" altLang="en-US" dirty="0"/>
              <a:t> </a:t>
            </a:r>
            <a:r>
              <a:rPr lang="en-US" altLang="en-US" dirty="0" err="1"/>
              <a:t>berada</a:t>
            </a:r>
            <a:r>
              <a:rPr lang="en-US" altLang="en-US" dirty="0"/>
              <a:t> pada </a:t>
            </a:r>
            <a:r>
              <a:rPr lang="en-US" altLang="en-US" dirty="0" err="1"/>
              <a:t>Kampus</a:t>
            </a:r>
            <a:r>
              <a:rPr lang="en-US" altLang="en-US" dirty="0"/>
              <a:t> 3 </a:t>
            </a:r>
            <a:r>
              <a:rPr lang="en-US" altLang="en-US" dirty="0" err="1"/>
              <a:t>yaitu</a:t>
            </a:r>
            <a:r>
              <a:rPr lang="en-US" altLang="en-US" dirty="0"/>
              <a:t> 5079 </a:t>
            </a:r>
            <a:r>
              <a:rPr lang="en-US" altLang="en-US" dirty="0" err="1"/>
              <a:t>mahasiswa</a:t>
            </a:r>
            <a:r>
              <a:rPr lang="en-US" altLang="en-US" dirty="0"/>
              <a:t> </a:t>
            </a:r>
            <a:r>
              <a:rPr lang="en-US" altLang="en-US" dirty="0" err="1"/>
              <a:t>aktif</a:t>
            </a:r>
            <a:r>
              <a:rPr lang="en-US" alt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39750"/>
          </a:xfrm>
        </p:spPr>
        <p:txBody>
          <a:bodyPr>
            <a:normAutofit/>
          </a:bodyPr>
          <a:lstStyle/>
          <a:p>
            <a:r>
              <a:rPr lang="en-US" sz="2000"/>
              <a:t>Latar Belakang Masalah (Lanjutan...)</a:t>
            </a:r>
          </a:p>
        </p:txBody>
      </p:sp>
      <p:sp>
        <p:nvSpPr>
          <p:cNvPr id="3" name="Content Placeholder 2"/>
          <p:cNvSpPr>
            <a:spLocks noGrp="1"/>
          </p:cNvSpPr>
          <p:nvPr>
            <p:ph idx="1"/>
          </p:nvPr>
        </p:nvSpPr>
        <p:spPr>
          <a:xfrm>
            <a:off x="457200" y="866140"/>
            <a:ext cx="8229600" cy="5260340"/>
          </a:xfrm>
        </p:spPr>
        <p:txBody>
          <a:bodyPr>
            <a:normAutofit fontScale="60000" lnSpcReduction="20000"/>
          </a:bodyPr>
          <a:lstStyle/>
          <a:p>
            <a:pPr marL="0" indent="0">
              <a:buNone/>
            </a:pPr>
            <a:r>
              <a:rPr lang="en-US" altLang="en-US" dirty="0" err="1"/>
              <a:t>Jumlah</a:t>
            </a:r>
            <a:r>
              <a:rPr lang="en-US" altLang="en-US" dirty="0"/>
              <a:t> yang </a:t>
            </a:r>
            <a:r>
              <a:rPr lang="en-US" altLang="en-US" dirty="0" err="1"/>
              <a:t>sebesar</a:t>
            </a:r>
            <a:r>
              <a:rPr lang="en-US" altLang="en-US" dirty="0"/>
              <a:t> itu </a:t>
            </a:r>
            <a:r>
              <a:rPr lang="en-US" altLang="en-US" dirty="0" err="1"/>
              <a:t>dapat</a:t>
            </a:r>
            <a:r>
              <a:rPr lang="en-US" altLang="en-US" dirty="0"/>
              <a:t> </a:t>
            </a:r>
            <a:r>
              <a:rPr lang="en-US" altLang="en-US" dirty="0" err="1"/>
              <a:t>dipastikan</a:t>
            </a:r>
            <a:r>
              <a:rPr lang="en-US" altLang="en-US" dirty="0"/>
              <a:t> </a:t>
            </a:r>
            <a:r>
              <a:rPr lang="en-US" altLang="en-US" dirty="0" err="1"/>
              <a:t>bahwa</a:t>
            </a:r>
            <a:r>
              <a:rPr lang="en-US" altLang="en-US" dirty="0"/>
              <a:t> </a:t>
            </a:r>
            <a:r>
              <a:rPr lang="en-US" altLang="en-US" dirty="0" err="1"/>
              <a:t>kebutuhan</a:t>
            </a:r>
            <a:r>
              <a:rPr lang="en-US" altLang="en-US" dirty="0"/>
              <a:t> air yang </a:t>
            </a:r>
            <a:r>
              <a:rPr lang="en-US" altLang="en-US" dirty="0" err="1"/>
              <a:t>diperlukan</a:t>
            </a:r>
            <a:r>
              <a:rPr lang="en-US" altLang="en-US" dirty="0"/>
              <a:t> sangat </a:t>
            </a:r>
            <a:r>
              <a:rPr lang="en-US" altLang="en-US" dirty="0" err="1"/>
              <a:t>besar</a:t>
            </a:r>
            <a:r>
              <a:rPr lang="en-US" altLang="en-US" dirty="0"/>
              <a:t>, </a:t>
            </a:r>
            <a:r>
              <a:rPr lang="en-US" altLang="en-US" dirty="0" err="1"/>
              <a:t>terlebih</a:t>
            </a:r>
            <a:r>
              <a:rPr lang="en-US" altLang="en-US" dirty="0"/>
              <a:t> </a:t>
            </a:r>
            <a:r>
              <a:rPr lang="en-US" altLang="en-US" dirty="0" err="1"/>
              <a:t>lagi</a:t>
            </a:r>
            <a:r>
              <a:rPr lang="en-US" altLang="en-US" dirty="0"/>
              <a:t> </a:t>
            </a:r>
            <a:r>
              <a:rPr lang="en-US" altLang="en-US" dirty="0" err="1"/>
              <a:t>kebutuhan</a:t>
            </a:r>
            <a:r>
              <a:rPr lang="en-US" altLang="en-US" dirty="0"/>
              <a:t> air </a:t>
            </a:r>
            <a:r>
              <a:rPr lang="en-US" altLang="en-US" dirty="0" err="1"/>
              <a:t>minum</a:t>
            </a:r>
            <a:r>
              <a:rPr lang="en-US" altLang="en-US" dirty="0"/>
              <a:t> di </a:t>
            </a:r>
            <a:r>
              <a:rPr lang="en-US" altLang="en-US" dirty="0" err="1"/>
              <a:t>Kampus</a:t>
            </a:r>
            <a:r>
              <a:rPr lang="en-US" altLang="en-US" dirty="0"/>
              <a:t> 3 </a:t>
            </a:r>
            <a:r>
              <a:rPr lang="en-US" altLang="en-US" dirty="0" err="1"/>
              <a:t>dengan</a:t>
            </a:r>
            <a:r>
              <a:rPr lang="en-US" altLang="en-US" dirty="0"/>
              <a:t> </a:t>
            </a:r>
            <a:r>
              <a:rPr lang="en-US" altLang="en-US" dirty="0" err="1"/>
              <a:t>lebih</a:t>
            </a:r>
            <a:r>
              <a:rPr lang="en-US" altLang="en-US" dirty="0"/>
              <a:t> </a:t>
            </a:r>
            <a:r>
              <a:rPr lang="en-US" altLang="en-US" dirty="0" err="1"/>
              <a:t>dari</a:t>
            </a:r>
            <a:r>
              <a:rPr lang="en-US" altLang="en-US" dirty="0"/>
              <a:t> </a:t>
            </a:r>
            <a:r>
              <a:rPr lang="en-US" altLang="en-US" dirty="0" err="1"/>
              <a:t>setengah</a:t>
            </a:r>
            <a:r>
              <a:rPr lang="en-US" altLang="en-US" dirty="0"/>
              <a:t> </a:t>
            </a:r>
            <a:r>
              <a:rPr lang="en-US" altLang="en-US" dirty="0" err="1"/>
              <a:t>mahasiswa</a:t>
            </a:r>
            <a:r>
              <a:rPr lang="en-US" altLang="en-US" dirty="0"/>
              <a:t> Universitas </a:t>
            </a:r>
            <a:r>
              <a:rPr lang="en-US" altLang="en-US" dirty="0" err="1"/>
              <a:t>Atma</a:t>
            </a:r>
            <a:r>
              <a:rPr lang="en-US" altLang="en-US" dirty="0"/>
              <a:t> Jaya Yogyakarta yang </a:t>
            </a:r>
            <a:r>
              <a:rPr lang="en-US" altLang="en-US" dirty="0" err="1"/>
              <a:t>berada</a:t>
            </a:r>
            <a:r>
              <a:rPr lang="en-US" altLang="en-US" dirty="0"/>
              <a:t> di sana.</a:t>
            </a:r>
          </a:p>
          <a:p>
            <a:pPr marL="0" indent="0">
              <a:buNone/>
            </a:pPr>
            <a:r>
              <a:rPr lang="en-US" altLang="en-US" dirty="0"/>
              <a:t>           </a:t>
            </a:r>
            <a:r>
              <a:rPr lang="en-US" altLang="en-US" dirty="0" err="1"/>
              <a:t>Berdasarkan</a:t>
            </a:r>
            <a:r>
              <a:rPr lang="en-US" altLang="en-US" dirty="0"/>
              <a:t> </a:t>
            </a:r>
            <a:r>
              <a:rPr lang="en-US" altLang="en-US" dirty="0" err="1"/>
              <a:t>hasil</a:t>
            </a:r>
            <a:r>
              <a:rPr lang="en-US" altLang="en-US" dirty="0"/>
              <a:t> </a:t>
            </a:r>
            <a:r>
              <a:rPr lang="en-US" altLang="en-US" dirty="0" err="1"/>
              <a:t>pengumpulan</a:t>
            </a:r>
            <a:r>
              <a:rPr lang="en-US" altLang="en-US" dirty="0"/>
              <a:t> data pada </a:t>
            </a:r>
            <a:r>
              <a:rPr lang="en-US" altLang="en-US" dirty="0" err="1"/>
              <a:t>mesin</a:t>
            </a:r>
            <a:r>
              <a:rPr lang="en-US" altLang="en-US" dirty="0"/>
              <a:t> </a:t>
            </a:r>
            <a:r>
              <a:rPr lang="en-US" altLang="en-US" dirty="0" err="1"/>
              <a:t>diperoleh</a:t>
            </a:r>
            <a:r>
              <a:rPr lang="en-US" altLang="en-US" dirty="0"/>
              <a:t> </a:t>
            </a:r>
            <a:r>
              <a:rPr lang="en-US" altLang="en-US" dirty="0" err="1"/>
              <a:t>tingkat</a:t>
            </a:r>
            <a:r>
              <a:rPr lang="en-US" altLang="en-US" dirty="0"/>
              <a:t> </a:t>
            </a:r>
            <a:r>
              <a:rPr lang="en-US" altLang="en-US" dirty="0" err="1"/>
              <a:t>pelayanan</a:t>
            </a:r>
            <a:r>
              <a:rPr lang="en-US" altLang="en-US" dirty="0"/>
              <a:t> </a:t>
            </a:r>
            <a:r>
              <a:rPr lang="en-US" altLang="en-US" dirty="0" err="1"/>
              <a:t>mesin</a:t>
            </a:r>
            <a:r>
              <a:rPr lang="en-US" altLang="en-US" dirty="0"/>
              <a:t> </a:t>
            </a:r>
            <a:r>
              <a:rPr lang="en-US" altLang="en-US" dirty="0" err="1"/>
              <a:t>untuk</a:t>
            </a:r>
            <a:r>
              <a:rPr lang="en-US" altLang="en-US" dirty="0"/>
              <a:t> </a:t>
            </a:r>
            <a:r>
              <a:rPr lang="en-US" altLang="en-US" dirty="0" err="1"/>
              <a:t>memenuhi</a:t>
            </a:r>
            <a:r>
              <a:rPr lang="en-US" altLang="en-US" dirty="0"/>
              <a:t> </a:t>
            </a:r>
            <a:r>
              <a:rPr lang="en-US" altLang="en-US" dirty="0" err="1"/>
              <a:t>kebutuhan</a:t>
            </a:r>
            <a:r>
              <a:rPr lang="en-US" altLang="en-US" dirty="0"/>
              <a:t> air </a:t>
            </a:r>
            <a:r>
              <a:rPr lang="en-US" altLang="en-US" dirty="0" err="1"/>
              <a:t>mahasiswa</a:t>
            </a:r>
            <a:r>
              <a:rPr lang="en-US" altLang="en-US" dirty="0"/>
              <a:t> </a:t>
            </a:r>
            <a:r>
              <a:rPr lang="en-US" altLang="en-US" dirty="0" err="1"/>
              <a:t>sekitar</a:t>
            </a:r>
            <a:r>
              <a:rPr lang="en-US" altLang="en-US" dirty="0"/>
              <a:t> 5.549,5 l/</a:t>
            </a:r>
            <a:r>
              <a:rPr lang="en-US" altLang="en-US" dirty="0" err="1"/>
              <a:t>hari</a:t>
            </a:r>
            <a:r>
              <a:rPr lang="en-US" altLang="en-US" dirty="0"/>
              <a:t> </a:t>
            </a:r>
          </a:p>
          <a:p>
            <a:pPr marL="0" indent="0">
              <a:buNone/>
            </a:pPr>
            <a:r>
              <a:rPr lang="en-US" altLang="en-US" dirty="0" err="1"/>
              <a:t>sedangkan</a:t>
            </a:r>
            <a:r>
              <a:rPr lang="en-US" altLang="en-US" dirty="0"/>
              <a:t> </a:t>
            </a:r>
            <a:r>
              <a:rPr lang="en-US" altLang="en-US" dirty="0" err="1"/>
              <a:t>dilihat</a:t>
            </a:r>
            <a:r>
              <a:rPr lang="en-US" altLang="en-US" dirty="0"/>
              <a:t> </a:t>
            </a:r>
            <a:r>
              <a:rPr lang="en-US" altLang="en-US" dirty="0" err="1"/>
              <a:t>dari</a:t>
            </a:r>
            <a:r>
              <a:rPr lang="en-US" altLang="en-US" dirty="0"/>
              <a:t> </a:t>
            </a:r>
            <a:r>
              <a:rPr lang="en-US" altLang="en-US" dirty="0" err="1"/>
              <a:t>kebutuhan</a:t>
            </a:r>
            <a:r>
              <a:rPr lang="en-US" altLang="en-US" dirty="0"/>
              <a:t> </a:t>
            </a:r>
            <a:r>
              <a:rPr lang="en-US" altLang="en-US" dirty="0" err="1"/>
              <a:t>kurang</a:t>
            </a:r>
            <a:r>
              <a:rPr lang="en-US" altLang="en-US" dirty="0"/>
              <a:t> </a:t>
            </a:r>
            <a:r>
              <a:rPr lang="en-US" altLang="en-US" dirty="0" err="1"/>
              <a:t>lebih</a:t>
            </a:r>
            <a:r>
              <a:rPr lang="en-US" altLang="en-US" dirty="0"/>
              <a:t> </a:t>
            </a:r>
            <a:r>
              <a:rPr lang="en-US" altLang="en-US" dirty="0" err="1"/>
              <a:t>dibutuhkan</a:t>
            </a:r>
            <a:r>
              <a:rPr lang="en-US" altLang="en-US" dirty="0"/>
              <a:t> 12.697 l/</a:t>
            </a:r>
            <a:r>
              <a:rPr lang="en-US" altLang="en-US" dirty="0" err="1"/>
              <a:t>hari</a:t>
            </a:r>
            <a:r>
              <a:rPr lang="en-US" altLang="en-US" dirty="0"/>
              <a:t> </a:t>
            </a:r>
            <a:r>
              <a:rPr lang="en-US" altLang="en-US" dirty="0" err="1"/>
              <a:t>untuk</a:t>
            </a:r>
            <a:r>
              <a:rPr lang="en-US" altLang="en-US" dirty="0"/>
              <a:t> </a:t>
            </a:r>
          </a:p>
          <a:p>
            <a:pPr marL="0" indent="0">
              <a:buNone/>
            </a:pPr>
            <a:r>
              <a:rPr lang="en-US" altLang="en-US" dirty="0" err="1"/>
              <a:t>memenuhi</a:t>
            </a:r>
            <a:r>
              <a:rPr lang="en-US" altLang="en-US" dirty="0"/>
              <a:t> </a:t>
            </a:r>
            <a:r>
              <a:rPr lang="en-US" altLang="en-US" dirty="0" err="1"/>
              <a:t>kebutuhan</a:t>
            </a:r>
            <a:r>
              <a:rPr lang="en-US" altLang="en-US" dirty="0"/>
              <a:t> 5.079 </a:t>
            </a:r>
            <a:r>
              <a:rPr lang="en-US" altLang="en-US" dirty="0" err="1"/>
              <a:t>mahasiswa</a:t>
            </a:r>
            <a:r>
              <a:rPr lang="en-US" altLang="en-US" dirty="0"/>
              <a:t> di </a:t>
            </a:r>
            <a:r>
              <a:rPr lang="en-US" altLang="en-US" dirty="0" err="1"/>
              <a:t>Kampus</a:t>
            </a:r>
            <a:r>
              <a:rPr lang="en-US" altLang="en-US" dirty="0"/>
              <a:t> 3 Universitas </a:t>
            </a:r>
            <a:r>
              <a:rPr lang="en-US" altLang="en-US" dirty="0" err="1"/>
              <a:t>Atma</a:t>
            </a:r>
            <a:r>
              <a:rPr lang="en-US" altLang="en-US" dirty="0"/>
              <a:t> Jaya </a:t>
            </a:r>
          </a:p>
          <a:p>
            <a:pPr marL="0" indent="0">
              <a:buNone/>
            </a:pPr>
            <a:r>
              <a:rPr lang="en-US" altLang="en-US" dirty="0"/>
              <a:t>Yogyakarta </a:t>
            </a:r>
            <a:r>
              <a:rPr lang="en-US" altLang="en-US" dirty="0" err="1"/>
              <a:t>dengan</a:t>
            </a:r>
            <a:r>
              <a:rPr lang="en-US" altLang="en-US" dirty="0"/>
              <a:t> </a:t>
            </a:r>
            <a:r>
              <a:rPr lang="en-US" altLang="en-US" dirty="0" err="1"/>
              <a:t>setiap</a:t>
            </a:r>
            <a:r>
              <a:rPr lang="en-US" altLang="en-US" dirty="0"/>
              <a:t> </a:t>
            </a:r>
            <a:r>
              <a:rPr lang="en-US" altLang="en-US" dirty="0" err="1"/>
              <a:t>mahasiswa</a:t>
            </a:r>
            <a:r>
              <a:rPr lang="en-US" altLang="en-US" dirty="0"/>
              <a:t> </a:t>
            </a:r>
            <a:r>
              <a:rPr lang="en-US" altLang="en-US" dirty="0" err="1"/>
              <a:t>memiliki</a:t>
            </a:r>
            <a:r>
              <a:rPr lang="en-US" altLang="en-US" dirty="0"/>
              <a:t> </a:t>
            </a:r>
            <a:r>
              <a:rPr lang="en-US" altLang="en-US" dirty="0" err="1"/>
              <a:t>jatah</a:t>
            </a:r>
            <a:r>
              <a:rPr lang="en-US" altLang="en-US" dirty="0"/>
              <a:t> 2,5 l/</a:t>
            </a:r>
            <a:r>
              <a:rPr lang="en-US" altLang="en-US" dirty="0" err="1"/>
              <a:t>hari</a:t>
            </a:r>
            <a:r>
              <a:rPr lang="en-US" altLang="en-US" dirty="0"/>
              <a:t>. </a:t>
            </a:r>
            <a:r>
              <a:rPr lang="en-US" altLang="en-US" dirty="0" err="1"/>
              <a:t>Dengan</a:t>
            </a:r>
            <a:r>
              <a:rPr lang="en-US" altLang="en-US" dirty="0"/>
              <a:t> data </a:t>
            </a:r>
          </a:p>
          <a:p>
            <a:pPr marL="0" indent="0">
              <a:buNone/>
            </a:pPr>
            <a:r>
              <a:rPr lang="en-US" altLang="en-US" dirty="0"/>
              <a:t>yang </a:t>
            </a:r>
            <a:r>
              <a:rPr lang="en-US" altLang="en-US" dirty="0" err="1"/>
              <a:t>ada</a:t>
            </a:r>
            <a:r>
              <a:rPr lang="en-US" altLang="en-US" dirty="0"/>
              <a:t> </a:t>
            </a:r>
            <a:r>
              <a:rPr lang="en-US" altLang="en-US" dirty="0" err="1"/>
              <a:t>penulis</a:t>
            </a:r>
            <a:r>
              <a:rPr lang="en-US" altLang="en-US" dirty="0"/>
              <a:t> </a:t>
            </a:r>
            <a:r>
              <a:rPr lang="en-US" altLang="en-US" dirty="0" err="1"/>
              <a:t>ingin</a:t>
            </a:r>
            <a:r>
              <a:rPr lang="en-US" altLang="en-US" dirty="0"/>
              <a:t> </a:t>
            </a:r>
            <a:r>
              <a:rPr lang="en-US" altLang="en-US" dirty="0" err="1"/>
              <a:t>melakukan</a:t>
            </a:r>
            <a:r>
              <a:rPr lang="en-US" altLang="en-US" dirty="0"/>
              <a:t> </a:t>
            </a:r>
            <a:r>
              <a:rPr lang="en-US" altLang="en-US" dirty="0" err="1"/>
              <a:t>penelitian</a:t>
            </a:r>
            <a:r>
              <a:rPr lang="en-US" altLang="en-US" dirty="0"/>
              <a:t> </a:t>
            </a:r>
            <a:r>
              <a:rPr lang="en-US" altLang="en-US" dirty="0" err="1"/>
              <a:t>dengan</a:t>
            </a:r>
            <a:r>
              <a:rPr lang="en-US" altLang="en-US" dirty="0"/>
              <a:t> </a:t>
            </a:r>
            <a:r>
              <a:rPr lang="en-US" altLang="en-US" dirty="0" err="1"/>
              <a:t>membuat</a:t>
            </a:r>
            <a:r>
              <a:rPr lang="en-US" altLang="en-US" dirty="0"/>
              <a:t> </a:t>
            </a:r>
            <a:r>
              <a:rPr lang="en-US" altLang="en-US" dirty="0" err="1"/>
              <a:t>perancangan</a:t>
            </a:r>
            <a:endParaRPr lang="en-US" altLang="en-US" dirty="0"/>
          </a:p>
          <a:p>
            <a:pPr marL="0" indent="0">
              <a:buNone/>
            </a:pPr>
            <a:r>
              <a:rPr lang="en-US" altLang="en-US" dirty="0" err="1"/>
              <a:t>pemipaan</a:t>
            </a:r>
            <a:r>
              <a:rPr lang="en-US" altLang="en-US" dirty="0"/>
              <a:t> </a:t>
            </a:r>
            <a:r>
              <a:rPr lang="en-US" altLang="en-US" dirty="0" err="1"/>
              <a:t>untuk</a:t>
            </a:r>
            <a:r>
              <a:rPr lang="en-US" altLang="en-US" dirty="0"/>
              <a:t> </a:t>
            </a:r>
            <a:r>
              <a:rPr lang="en-US" altLang="en-US" dirty="0" err="1"/>
              <a:t>melihat</a:t>
            </a:r>
            <a:r>
              <a:rPr lang="en-US" altLang="en-US" dirty="0"/>
              <a:t> </a:t>
            </a:r>
            <a:r>
              <a:rPr lang="en-US" altLang="en-US" dirty="0" err="1"/>
              <a:t>apakah</a:t>
            </a:r>
            <a:r>
              <a:rPr lang="en-US" altLang="en-US" dirty="0"/>
              <a:t> </a:t>
            </a:r>
            <a:r>
              <a:rPr lang="en-US" altLang="en-US" dirty="0" err="1"/>
              <a:t>jumlah</a:t>
            </a:r>
            <a:r>
              <a:rPr lang="en-US" altLang="en-US" dirty="0"/>
              <a:t> </a:t>
            </a:r>
            <a:r>
              <a:rPr lang="en-US" altLang="en-US" dirty="0" err="1"/>
              <a:t>pelayanan</a:t>
            </a:r>
            <a:r>
              <a:rPr lang="en-US" altLang="en-US" dirty="0"/>
              <a:t> </a:t>
            </a:r>
            <a:r>
              <a:rPr lang="en-US" altLang="en-US" dirty="0" err="1"/>
              <a:t>dari</a:t>
            </a:r>
            <a:r>
              <a:rPr lang="en-US" altLang="en-US" dirty="0"/>
              <a:t> </a:t>
            </a:r>
            <a:r>
              <a:rPr lang="en-US" altLang="en-US" dirty="0" err="1"/>
              <a:t>alat</a:t>
            </a:r>
            <a:r>
              <a:rPr lang="en-US" altLang="en-US" dirty="0"/>
              <a:t> </a:t>
            </a:r>
            <a:r>
              <a:rPr lang="en-US" altLang="en-US" dirty="0" err="1"/>
              <a:t>penyedia</a:t>
            </a:r>
            <a:r>
              <a:rPr lang="en-US" altLang="en-US" dirty="0"/>
              <a:t> air </a:t>
            </a:r>
            <a:r>
              <a:rPr lang="en-US" altLang="en-US" dirty="0" err="1"/>
              <a:t>minum</a:t>
            </a:r>
            <a:r>
              <a:rPr lang="en-US" altLang="en-US" dirty="0"/>
              <a:t> </a:t>
            </a:r>
          </a:p>
          <a:p>
            <a:pPr marL="0" indent="0">
              <a:buNone/>
            </a:pPr>
            <a:r>
              <a:rPr lang="en-US" altLang="en-US" dirty="0" err="1"/>
              <a:t>atau</a:t>
            </a:r>
            <a:r>
              <a:rPr lang="en-US" altLang="en-US" dirty="0"/>
              <a:t> </a:t>
            </a:r>
            <a:r>
              <a:rPr lang="en-US" altLang="en-US" i="1" dirty="0"/>
              <a:t>water station </a:t>
            </a:r>
            <a:r>
              <a:rPr lang="en-US" altLang="en-US" dirty="0" err="1"/>
              <a:t>dapat</a:t>
            </a:r>
            <a:r>
              <a:rPr lang="en-US" altLang="en-US" dirty="0"/>
              <a:t> </a:t>
            </a:r>
            <a:r>
              <a:rPr lang="en-US" altLang="en-US" dirty="0" err="1"/>
              <a:t>mencapai</a:t>
            </a:r>
            <a:r>
              <a:rPr lang="en-US" altLang="en-US" dirty="0"/>
              <a:t> </a:t>
            </a:r>
            <a:r>
              <a:rPr lang="en-US" altLang="en-US" dirty="0" err="1"/>
              <a:t>atau</a:t>
            </a:r>
            <a:r>
              <a:rPr lang="en-US" altLang="en-US" dirty="0"/>
              <a:t> </a:t>
            </a:r>
            <a:r>
              <a:rPr lang="en-US" altLang="en-US" dirty="0" err="1"/>
              <a:t>kurang</a:t>
            </a:r>
            <a:r>
              <a:rPr lang="en-US" altLang="en-US" dirty="0"/>
              <a:t> </a:t>
            </a:r>
            <a:r>
              <a:rPr lang="en-US" altLang="en-US" dirty="0" err="1"/>
              <a:t>lebih</a:t>
            </a:r>
            <a:r>
              <a:rPr lang="en-US" altLang="en-US" dirty="0"/>
              <a:t> </a:t>
            </a:r>
            <a:r>
              <a:rPr lang="en-US" altLang="en-US" dirty="0" err="1"/>
              <a:t>memenuhi</a:t>
            </a:r>
            <a:r>
              <a:rPr lang="en-US" altLang="en-US" dirty="0"/>
              <a:t> </a:t>
            </a:r>
            <a:r>
              <a:rPr lang="en-US" altLang="en-US" dirty="0" err="1"/>
              <a:t>kebutuhan</a:t>
            </a:r>
            <a:r>
              <a:rPr lang="en-US" altLang="en-US" dirty="0"/>
              <a:t> </a:t>
            </a:r>
            <a:r>
              <a:rPr lang="en-US" altLang="en-US" dirty="0" err="1"/>
              <a:t>dari</a:t>
            </a:r>
            <a:r>
              <a:rPr lang="en-US" altLang="en-US" dirty="0"/>
              <a:t> </a:t>
            </a:r>
          </a:p>
          <a:p>
            <a:pPr marL="0" indent="0">
              <a:buNone/>
            </a:pPr>
            <a:r>
              <a:rPr lang="en-US" altLang="en-US" dirty="0" err="1"/>
              <a:t>jumlah</a:t>
            </a:r>
            <a:r>
              <a:rPr lang="en-US" altLang="en-US" dirty="0"/>
              <a:t> </a:t>
            </a:r>
            <a:r>
              <a:rPr lang="en-US" altLang="en-US" dirty="0" err="1"/>
              <a:t>mahasiswa</a:t>
            </a:r>
            <a:r>
              <a:rPr lang="en-US" altLang="en-US" dirty="0"/>
              <a:t> yang </a:t>
            </a:r>
            <a:r>
              <a:rPr lang="en-US" altLang="en-US" dirty="0" err="1"/>
              <a:t>ada</a:t>
            </a:r>
            <a:r>
              <a:rPr lang="en-US" alt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955"/>
            <a:ext cx="8229600" cy="211455"/>
          </a:xfrm>
        </p:spPr>
        <p:txBody>
          <a:bodyPr>
            <a:normAutofit fontScale="90000"/>
          </a:bodyPr>
          <a:lstStyle/>
          <a:p>
            <a:endParaRPr lang="en-US" sz="1780"/>
          </a:p>
        </p:txBody>
      </p:sp>
      <p:sp>
        <p:nvSpPr>
          <p:cNvPr id="5" name="Content Placeholder 4"/>
          <p:cNvSpPr>
            <a:spLocks noGrp="1"/>
          </p:cNvSpPr>
          <p:nvPr>
            <p:ph idx="1"/>
          </p:nvPr>
        </p:nvSpPr>
        <p:spPr>
          <a:xfrm>
            <a:off x="457200" y="556260"/>
            <a:ext cx="8382000" cy="6223635"/>
          </a:xfrm>
        </p:spPr>
        <p:txBody>
          <a:bodyPr>
            <a:normAutofit fontScale="55000" lnSpcReduction="20000"/>
          </a:bodyPr>
          <a:lstStyle/>
          <a:p>
            <a:pPr marL="0" indent="0">
              <a:buNone/>
            </a:pPr>
            <a:r>
              <a:rPr lang="en-US" altLang="en-US" b="1" dirty="0"/>
              <a:t>1.2 Batasan dan </a:t>
            </a:r>
            <a:r>
              <a:rPr lang="en-US" altLang="en-US" b="1" dirty="0" err="1"/>
              <a:t>Rumusan</a:t>
            </a:r>
            <a:r>
              <a:rPr lang="en-US" altLang="en-US" b="1" dirty="0"/>
              <a:t> </a:t>
            </a:r>
            <a:r>
              <a:rPr lang="en-US" altLang="en-US" b="1" dirty="0" err="1"/>
              <a:t>Masalah</a:t>
            </a:r>
            <a:endParaRPr lang="en-US" altLang="en-US" b="1" dirty="0"/>
          </a:p>
          <a:p>
            <a:pPr marL="0" indent="0">
              <a:buNone/>
            </a:pPr>
            <a:r>
              <a:rPr lang="en-US" altLang="en-US" b="1" dirty="0"/>
              <a:t>1.2.1 Batasan </a:t>
            </a:r>
            <a:r>
              <a:rPr lang="en-US" altLang="en-US" b="1" dirty="0" err="1"/>
              <a:t>Masalah</a:t>
            </a:r>
            <a:endParaRPr lang="en-US" altLang="en-US" b="1" dirty="0"/>
          </a:p>
          <a:p>
            <a:pPr marL="0" indent="0">
              <a:buNone/>
            </a:pPr>
            <a:r>
              <a:rPr lang="en-US" altLang="en-US" b="1" dirty="0"/>
              <a:t>           </a:t>
            </a:r>
            <a:r>
              <a:rPr lang="en-US" altLang="en-US" b="1" dirty="0" err="1"/>
              <a:t>Penelitian</a:t>
            </a:r>
            <a:r>
              <a:rPr lang="en-US" altLang="en-US" b="1" dirty="0"/>
              <a:t> </a:t>
            </a:r>
            <a:r>
              <a:rPr lang="en-US" altLang="en-US" b="1" dirty="0" err="1"/>
              <a:t>dibatasi</a:t>
            </a:r>
            <a:r>
              <a:rPr lang="en-US" altLang="en-US" b="1" dirty="0"/>
              <a:t> pada </a:t>
            </a:r>
            <a:r>
              <a:rPr lang="en-US" altLang="en-US" b="1" dirty="0" err="1"/>
              <a:t>masalah</a:t>
            </a:r>
            <a:r>
              <a:rPr lang="en-US" altLang="en-US" b="1" dirty="0"/>
              <a:t>:</a:t>
            </a:r>
          </a:p>
          <a:p>
            <a:pPr marL="0" indent="0">
              <a:buNone/>
            </a:pPr>
            <a:r>
              <a:rPr lang="en-US" altLang="en-US" dirty="0"/>
              <a:t>1.2.1.1 </a:t>
            </a:r>
            <a:r>
              <a:rPr lang="en-US" altLang="en-US" dirty="0" err="1"/>
              <a:t>Perancangan</a:t>
            </a:r>
            <a:r>
              <a:rPr lang="en-US" altLang="en-US" dirty="0"/>
              <a:t> </a:t>
            </a:r>
            <a:r>
              <a:rPr lang="en-US" altLang="en-US" dirty="0" err="1"/>
              <a:t>hanya</a:t>
            </a:r>
            <a:r>
              <a:rPr lang="en-US" altLang="en-US" dirty="0"/>
              <a:t> </a:t>
            </a:r>
            <a:r>
              <a:rPr lang="en-US" altLang="en-US" dirty="0" err="1"/>
              <a:t>dilakukan</a:t>
            </a:r>
            <a:r>
              <a:rPr lang="en-US" altLang="en-US" dirty="0"/>
              <a:t> </a:t>
            </a:r>
            <a:r>
              <a:rPr lang="en-US" altLang="en-US" dirty="0" err="1"/>
              <a:t>mengunakan</a:t>
            </a:r>
            <a:r>
              <a:rPr lang="en-US" altLang="en-US" dirty="0"/>
              <a:t> </a:t>
            </a:r>
            <a:r>
              <a:rPr lang="en-US" altLang="en-US" dirty="0" err="1"/>
              <a:t>Microsof</a:t>
            </a:r>
            <a:r>
              <a:rPr lang="en-US" altLang="en-US" dirty="0"/>
              <a:t> Excel</a:t>
            </a:r>
          </a:p>
          <a:p>
            <a:pPr marL="0" indent="0">
              <a:buNone/>
            </a:pPr>
            <a:r>
              <a:rPr lang="en-US" altLang="en-US" dirty="0"/>
              <a:t>1.2.1.2  </a:t>
            </a:r>
            <a:r>
              <a:rPr lang="en-US" altLang="en-US" dirty="0" err="1"/>
              <a:t>Perancangan</a:t>
            </a:r>
            <a:r>
              <a:rPr lang="en-US" altLang="en-US" dirty="0"/>
              <a:t> </a:t>
            </a:r>
            <a:r>
              <a:rPr lang="en-US" altLang="en-US" dirty="0" err="1"/>
              <a:t>dilakukan</a:t>
            </a:r>
            <a:r>
              <a:rPr lang="en-US" altLang="en-US" dirty="0"/>
              <a:t> </a:t>
            </a:r>
            <a:r>
              <a:rPr lang="en-US" altLang="en-US" dirty="0" err="1"/>
              <a:t>mengunakan</a:t>
            </a:r>
            <a:r>
              <a:rPr lang="en-US" altLang="en-US" dirty="0"/>
              <a:t> pipa PVC ½”</a:t>
            </a:r>
          </a:p>
          <a:p>
            <a:pPr marL="0" indent="0">
              <a:buNone/>
            </a:pPr>
            <a:r>
              <a:rPr lang="en-US" altLang="en-US" dirty="0"/>
              <a:t>1.2.1.3. Data debit dan pipa </a:t>
            </a:r>
            <a:r>
              <a:rPr lang="en-US" altLang="en-US" dirty="0" err="1"/>
              <a:t>diperoleh</a:t>
            </a:r>
            <a:r>
              <a:rPr lang="en-US" altLang="en-US" dirty="0"/>
              <a:t> </a:t>
            </a:r>
            <a:r>
              <a:rPr lang="en-US" altLang="en-US" dirty="0" err="1"/>
              <a:t>dari</a:t>
            </a:r>
            <a:r>
              <a:rPr lang="en-US" altLang="en-US" dirty="0"/>
              <a:t> PT </a:t>
            </a:r>
            <a:r>
              <a:rPr lang="en-US" altLang="en-US" dirty="0" err="1"/>
              <a:t>Yipu</a:t>
            </a:r>
            <a:r>
              <a:rPr lang="en-US" altLang="en-US" dirty="0"/>
              <a:t> </a:t>
            </a:r>
          </a:p>
          <a:p>
            <a:pPr marL="0" indent="0">
              <a:buNone/>
            </a:pPr>
            <a:r>
              <a:rPr lang="en-US" altLang="en-US" dirty="0"/>
              <a:t>1.2.1.4  </a:t>
            </a:r>
            <a:r>
              <a:rPr lang="en-US" altLang="en-US" dirty="0" err="1"/>
              <a:t>Potongan</a:t>
            </a:r>
            <a:r>
              <a:rPr lang="en-US" altLang="en-US" dirty="0"/>
              <a:t>, </a:t>
            </a:r>
            <a:r>
              <a:rPr lang="en-US" altLang="en-US" dirty="0" err="1"/>
              <a:t>tampak</a:t>
            </a:r>
            <a:r>
              <a:rPr lang="en-US" altLang="en-US" dirty="0"/>
              <a:t> dan </a:t>
            </a:r>
            <a:r>
              <a:rPr lang="en-US" altLang="en-US" dirty="0" err="1"/>
              <a:t>tinggi</a:t>
            </a:r>
            <a:r>
              <a:rPr lang="en-US" altLang="en-US" dirty="0"/>
              <a:t> </a:t>
            </a:r>
            <a:r>
              <a:rPr lang="en-US" altLang="en-US" dirty="0" err="1"/>
              <a:t>bangunan</a:t>
            </a:r>
            <a:r>
              <a:rPr lang="en-US" altLang="en-US" dirty="0"/>
              <a:t>, </a:t>
            </a:r>
            <a:r>
              <a:rPr lang="en-US" altLang="en-US" dirty="0" err="1"/>
              <a:t>jenis</a:t>
            </a:r>
            <a:r>
              <a:rPr lang="en-US" altLang="en-US" dirty="0"/>
              <a:t> </a:t>
            </a:r>
            <a:r>
              <a:rPr lang="en-US" altLang="en-US" dirty="0" err="1"/>
              <a:t>tandon</a:t>
            </a:r>
            <a:r>
              <a:rPr lang="en-US" altLang="en-US" dirty="0"/>
              <a:t> dan </a:t>
            </a:r>
            <a:r>
              <a:rPr lang="en-US" altLang="en-US" dirty="0" err="1"/>
              <a:t>ukuran</a:t>
            </a:r>
            <a:endParaRPr lang="en-US" altLang="en-US" dirty="0"/>
          </a:p>
          <a:p>
            <a:pPr marL="0" indent="0">
              <a:buNone/>
            </a:pPr>
            <a:r>
              <a:rPr lang="en-US" altLang="en-US" dirty="0"/>
              <a:t>              </a:t>
            </a:r>
            <a:r>
              <a:rPr lang="en-US" altLang="en-US" dirty="0" err="1"/>
              <a:t>tandon</a:t>
            </a:r>
            <a:r>
              <a:rPr lang="en-US" altLang="en-US" dirty="0"/>
              <a:t> </a:t>
            </a:r>
            <a:r>
              <a:rPr lang="en-US" altLang="en-US" dirty="0" err="1"/>
              <a:t>diperoleh</a:t>
            </a:r>
            <a:r>
              <a:rPr lang="en-US" altLang="en-US" dirty="0"/>
              <a:t> </a:t>
            </a:r>
            <a:r>
              <a:rPr lang="en-US" altLang="en-US" dirty="0" err="1"/>
              <a:t>dari</a:t>
            </a:r>
            <a:r>
              <a:rPr lang="en-US" altLang="en-US" dirty="0"/>
              <a:t> Kantor </a:t>
            </a:r>
            <a:r>
              <a:rPr lang="en-US" altLang="en-US" dirty="0" err="1"/>
              <a:t>Pengelolaan</a:t>
            </a:r>
            <a:r>
              <a:rPr lang="en-US" altLang="en-US" dirty="0"/>
              <a:t> Sarana dan </a:t>
            </a:r>
            <a:r>
              <a:rPr lang="en-US" altLang="en-US" dirty="0" err="1"/>
              <a:t>Prasarana</a:t>
            </a:r>
            <a:r>
              <a:rPr lang="en-US" altLang="en-US" dirty="0"/>
              <a:t> (KPSP) UAJY</a:t>
            </a:r>
          </a:p>
          <a:p>
            <a:pPr marL="0" indent="0">
              <a:buNone/>
            </a:pPr>
            <a:r>
              <a:rPr lang="en-US" altLang="en-US" dirty="0"/>
              <a:t>1.2.1.5  </a:t>
            </a:r>
            <a:r>
              <a:rPr lang="en-US" altLang="en-US" dirty="0" err="1"/>
              <a:t>Penelitian</a:t>
            </a:r>
            <a:r>
              <a:rPr lang="en-US" altLang="en-US" dirty="0"/>
              <a:t> </a:t>
            </a:r>
            <a:r>
              <a:rPr lang="en-US" altLang="en-US" dirty="0" err="1"/>
              <a:t>hanya</a:t>
            </a:r>
            <a:r>
              <a:rPr lang="en-US" altLang="en-US" dirty="0"/>
              <a:t> </a:t>
            </a:r>
            <a:r>
              <a:rPr lang="en-US" altLang="en-US" dirty="0" err="1"/>
              <a:t>dilakukan</a:t>
            </a:r>
            <a:r>
              <a:rPr lang="en-US" altLang="en-US" dirty="0"/>
              <a:t> di </a:t>
            </a:r>
            <a:r>
              <a:rPr lang="en-US" altLang="en-US" dirty="0" err="1"/>
              <a:t>Kampus</a:t>
            </a:r>
            <a:r>
              <a:rPr lang="en-US" altLang="en-US" dirty="0"/>
              <a:t> 3 Universitas </a:t>
            </a:r>
            <a:r>
              <a:rPr lang="en-US" altLang="en-US" dirty="0" err="1"/>
              <a:t>Atma</a:t>
            </a:r>
            <a:r>
              <a:rPr lang="en-US" altLang="en-US" dirty="0"/>
              <a:t> Jaya Yogyakarta</a:t>
            </a:r>
          </a:p>
          <a:p>
            <a:pPr marL="0" indent="0">
              <a:buNone/>
            </a:pPr>
            <a:r>
              <a:rPr lang="en-US" altLang="en-US" dirty="0"/>
              <a:t>1.2.1.6 </a:t>
            </a:r>
            <a:r>
              <a:rPr lang="en-US" altLang="en-US" dirty="0" err="1"/>
              <a:t>Penelitian</a:t>
            </a:r>
            <a:r>
              <a:rPr lang="en-US" altLang="en-US" dirty="0"/>
              <a:t> </a:t>
            </a:r>
            <a:r>
              <a:rPr lang="en-US" altLang="en-US" dirty="0" err="1"/>
              <a:t>hanya</a:t>
            </a:r>
            <a:r>
              <a:rPr lang="en-US" altLang="en-US" dirty="0"/>
              <a:t> </a:t>
            </a:r>
            <a:r>
              <a:rPr lang="en-US" altLang="en-US" dirty="0" err="1"/>
              <a:t>dilakukan</a:t>
            </a:r>
            <a:r>
              <a:rPr lang="en-US" altLang="en-US" dirty="0"/>
              <a:t> di </a:t>
            </a:r>
            <a:r>
              <a:rPr lang="en-US" altLang="en-US" dirty="0" err="1"/>
              <a:t>Kampus</a:t>
            </a:r>
            <a:r>
              <a:rPr lang="en-US" altLang="en-US" dirty="0"/>
              <a:t> 3 Universitas </a:t>
            </a:r>
            <a:r>
              <a:rPr lang="en-US" altLang="en-US" dirty="0" err="1"/>
              <a:t>Atma</a:t>
            </a:r>
            <a:r>
              <a:rPr lang="en-US" altLang="en-US" dirty="0"/>
              <a:t> Jaya Yogyakarta pada</a:t>
            </a:r>
          </a:p>
          <a:p>
            <a:pPr marL="0" indent="0">
              <a:buNone/>
            </a:pPr>
            <a:r>
              <a:rPr lang="en-US" altLang="en-US" dirty="0"/>
              <a:t>             unit A, B, C, D dan E (</a:t>
            </a:r>
            <a:r>
              <a:rPr lang="en-US" altLang="en-US" dirty="0" err="1"/>
              <a:t>dapat</a:t>
            </a:r>
            <a:r>
              <a:rPr lang="en-US" altLang="en-US" dirty="0"/>
              <a:t>  </a:t>
            </a:r>
            <a:r>
              <a:rPr lang="en-US" altLang="en-US" dirty="0" err="1"/>
              <a:t>dilihat</a:t>
            </a:r>
            <a:r>
              <a:rPr lang="en-US" altLang="en-US" dirty="0"/>
              <a:t> pada Lampiran 8)</a:t>
            </a:r>
          </a:p>
          <a:p>
            <a:pPr marL="0" indent="0">
              <a:buNone/>
            </a:pPr>
            <a:r>
              <a:rPr lang="en-US" altLang="en-US" dirty="0"/>
              <a:t>1.2.1.7  </a:t>
            </a:r>
            <a:r>
              <a:rPr lang="en-US" altLang="en-US" dirty="0" err="1"/>
              <a:t>Bentuk</a:t>
            </a:r>
            <a:r>
              <a:rPr lang="en-US" altLang="en-US" dirty="0"/>
              <a:t> </a:t>
            </a:r>
            <a:r>
              <a:rPr lang="en-US" altLang="en-US" dirty="0" err="1"/>
              <a:t>aliran</a:t>
            </a:r>
            <a:r>
              <a:rPr lang="en-US" altLang="en-US" dirty="0"/>
              <a:t> </a:t>
            </a:r>
            <a:r>
              <a:rPr lang="en-US" altLang="en-US" dirty="0" err="1"/>
              <a:t>plambing</a:t>
            </a:r>
            <a:r>
              <a:rPr lang="en-US" altLang="en-US" dirty="0"/>
              <a:t>, </a:t>
            </a:r>
            <a:r>
              <a:rPr lang="en-US" altLang="en-US" dirty="0" err="1"/>
              <a:t>ketinggian</a:t>
            </a:r>
            <a:r>
              <a:rPr lang="en-US" altLang="en-US" dirty="0"/>
              <a:t> </a:t>
            </a:r>
            <a:r>
              <a:rPr lang="en-US" altLang="en-US" dirty="0" err="1"/>
              <a:t>muka</a:t>
            </a:r>
            <a:r>
              <a:rPr lang="en-US" altLang="en-US" dirty="0"/>
              <a:t> air, </a:t>
            </a:r>
            <a:r>
              <a:rPr lang="en-US" altLang="en-US" dirty="0" err="1"/>
              <a:t>ketinggian</a:t>
            </a:r>
            <a:r>
              <a:rPr lang="en-US" altLang="en-US" dirty="0"/>
              <a:t> </a:t>
            </a:r>
            <a:r>
              <a:rPr lang="en-US" altLang="en-US" dirty="0" err="1"/>
              <a:t>dudukan</a:t>
            </a:r>
            <a:r>
              <a:rPr lang="en-US" altLang="en-US" dirty="0"/>
              <a:t> </a:t>
            </a:r>
            <a:r>
              <a:rPr lang="en-US" altLang="en-US" dirty="0" err="1"/>
              <a:t>tandon</a:t>
            </a:r>
            <a:r>
              <a:rPr lang="en-US" altLang="en-US" dirty="0"/>
              <a:t>,</a:t>
            </a:r>
          </a:p>
          <a:p>
            <a:pPr marL="0" indent="0">
              <a:buNone/>
            </a:pPr>
            <a:r>
              <a:rPr lang="en-US" altLang="en-US" dirty="0"/>
              <a:t>              </a:t>
            </a:r>
            <a:r>
              <a:rPr lang="en-US" altLang="en-US" dirty="0" err="1"/>
              <a:t>panjang</a:t>
            </a:r>
            <a:r>
              <a:rPr lang="en-US" altLang="en-US" dirty="0"/>
              <a:t> pipa dan </a:t>
            </a:r>
            <a:r>
              <a:rPr lang="en-US" altLang="en-US" dirty="0" err="1"/>
              <a:t>jenis</a:t>
            </a:r>
            <a:r>
              <a:rPr lang="en-US" altLang="en-US" dirty="0"/>
              <a:t> </a:t>
            </a:r>
            <a:r>
              <a:rPr lang="en-US" altLang="en-US" dirty="0" err="1"/>
              <a:t>sambungan</a:t>
            </a:r>
            <a:r>
              <a:rPr lang="en-US" altLang="en-US" dirty="0"/>
              <a:t> </a:t>
            </a:r>
            <a:r>
              <a:rPr lang="en-US" altLang="en-US" dirty="0" err="1"/>
              <a:t>diasumsikan</a:t>
            </a:r>
            <a:r>
              <a:rPr lang="en-US" altLang="en-US" dirty="0"/>
              <a:t> pada </a:t>
            </a:r>
            <a:r>
              <a:rPr lang="en-US" altLang="en-US" dirty="0" err="1"/>
              <a:t>batasan</a:t>
            </a:r>
            <a:r>
              <a:rPr lang="en-US" altLang="en-US" dirty="0"/>
              <a:t> paling </a:t>
            </a:r>
            <a:r>
              <a:rPr lang="en-US" altLang="en-US" dirty="0" err="1"/>
              <a:t>kritis</a:t>
            </a:r>
            <a:endParaRPr lang="en-US" altLang="en-US" dirty="0"/>
          </a:p>
          <a:p>
            <a:pPr marL="0" indent="0">
              <a:buNone/>
            </a:pPr>
            <a:r>
              <a:rPr lang="en-US" altLang="en-US" dirty="0"/>
              <a:t>1.2.1.8 </a:t>
            </a:r>
            <a:r>
              <a:rPr lang="en-US" altLang="en-US" dirty="0" err="1"/>
              <a:t>Titik</a:t>
            </a:r>
            <a:r>
              <a:rPr lang="en-US" altLang="en-US" dirty="0"/>
              <a:t> </a:t>
            </a:r>
            <a:r>
              <a:rPr lang="en-US" altLang="en-US" dirty="0" err="1"/>
              <a:t>mesin</a:t>
            </a:r>
            <a:r>
              <a:rPr lang="en-US" altLang="en-US" dirty="0"/>
              <a:t> </a:t>
            </a:r>
            <a:r>
              <a:rPr lang="en-US" altLang="en-US" dirty="0" err="1"/>
              <a:t>disesuaikan</a:t>
            </a:r>
            <a:r>
              <a:rPr lang="en-US" altLang="en-US" dirty="0"/>
              <a:t> </a:t>
            </a:r>
            <a:r>
              <a:rPr lang="en-US" altLang="en-US" dirty="0" err="1"/>
              <a:t>dengan</a:t>
            </a:r>
            <a:r>
              <a:rPr lang="en-US" altLang="en-US" dirty="0"/>
              <a:t> </a:t>
            </a:r>
            <a:r>
              <a:rPr lang="en-US" altLang="en-US" dirty="0" err="1"/>
              <a:t>melihat</a:t>
            </a:r>
            <a:r>
              <a:rPr lang="en-US" altLang="en-US" dirty="0"/>
              <a:t> </a:t>
            </a:r>
            <a:r>
              <a:rPr lang="en-US" altLang="en-US" dirty="0" err="1"/>
              <a:t>tinggi</a:t>
            </a:r>
            <a:r>
              <a:rPr lang="en-US" altLang="en-US" dirty="0"/>
              <a:t> </a:t>
            </a:r>
            <a:r>
              <a:rPr lang="en-US" altLang="en-US" dirty="0" err="1"/>
              <a:t>kecepatan</a:t>
            </a:r>
            <a:r>
              <a:rPr lang="en-US" altLang="en-US" dirty="0"/>
              <a:t> dan </a:t>
            </a:r>
            <a:r>
              <a:rPr lang="en-US" altLang="en-US" dirty="0" err="1"/>
              <a:t>tinggi</a:t>
            </a:r>
            <a:r>
              <a:rPr lang="en-US" altLang="en-US" dirty="0"/>
              <a:t> </a:t>
            </a:r>
            <a:r>
              <a:rPr lang="en-US" altLang="en-US" dirty="0" err="1"/>
              <a:t>tekanan</a:t>
            </a:r>
            <a:r>
              <a:rPr lang="en-US" altLang="en-US" dirty="0"/>
              <a:t> yang</a:t>
            </a:r>
          </a:p>
          <a:p>
            <a:pPr marL="0" indent="0">
              <a:buNone/>
            </a:pPr>
            <a:r>
              <a:rPr lang="en-US" altLang="en-US" dirty="0"/>
              <a:t>             paling </a:t>
            </a:r>
            <a:r>
              <a:rPr lang="en-US" altLang="en-US" dirty="0" err="1"/>
              <a:t>aman</a:t>
            </a:r>
            <a:r>
              <a:rPr lang="en-US" altLang="en-US" dirty="0"/>
              <a:t>.</a:t>
            </a:r>
          </a:p>
          <a:p>
            <a:pPr marL="0" indent="0">
              <a:buNone/>
            </a:pPr>
            <a:r>
              <a:rPr lang="en-US" altLang="en-US" dirty="0"/>
              <a:t>1.2.1.9. </a:t>
            </a:r>
            <a:r>
              <a:rPr lang="en-US" altLang="en-US" dirty="0" err="1"/>
              <a:t>Pengaliran</a:t>
            </a:r>
            <a:r>
              <a:rPr lang="en-US" altLang="en-US" dirty="0"/>
              <a:t> </a:t>
            </a:r>
            <a:r>
              <a:rPr lang="en-US" altLang="en-US" dirty="0" err="1"/>
              <a:t>plambing</a:t>
            </a:r>
            <a:r>
              <a:rPr lang="en-US" altLang="en-US" dirty="0"/>
              <a:t> </a:t>
            </a:r>
            <a:r>
              <a:rPr lang="en-US" altLang="en-US" dirty="0" err="1"/>
              <a:t>menggunakan</a:t>
            </a:r>
            <a:r>
              <a:rPr lang="en-US" altLang="en-US" dirty="0"/>
              <a:t> </a:t>
            </a:r>
            <a:r>
              <a:rPr lang="en-US" altLang="en-US" dirty="0" err="1"/>
              <a:t>metode</a:t>
            </a:r>
            <a:r>
              <a:rPr lang="en-US" altLang="en-US" dirty="0"/>
              <a:t> pipa </a:t>
            </a:r>
            <a:r>
              <a:rPr lang="en-US" altLang="en-US" dirty="0" err="1"/>
              <a:t>menerus</a:t>
            </a:r>
            <a:r>
              <a:rPr lang="en-US" altLang="en-US" dirty="0"/>
              <a:t> yang </a:t>
            </a:r>
            <a:r>
              <a:rPr lang="en-US" altLang="en-US" dirty="0" err="1"/>
              <a:t>sumber</a:t>
            </a:r>
            <a:endParaRPr lang="en-US" altLang="en-US" dirty="0"/>
          </a:p>
          <a:p>
            <a:pPr marL="0" indent="0">
              <a:buNone/>
            </a:pPr>
            <a:r>
              <a:rPr lang="en-US" altLang="en-US" dirty="0"/>
              <a:t>              </a:t>
            </a:r>
            <a:r>
              <a:rPr lang="en-US" altLang="en-US" dirty="0" err="1"/>
              <a:t>alirannya</a:t>
            </a:r>
            <a:r>
              <a:rPr lang="en-US" altLang="en-US" dirty="0"/>
              <a:t> </a:t>
            </a:r>
            <a:r>
              <a:rPr lang="en-US" altLang="en-US" dirty="0" err="1"/>
              <a:t>diambil</a:t>
            </a:r>
            <a:r>
              <a:rPr lang="en-US" altLang="en-US" dirty="0"/>
              <a:t> </a:t>
            </a:r>
            <a:r>
              <a:rPr lang="en-US" altLang="en-US" dirty="0" err="1"/>
              <a:t>langsung</a:t>
            </a:r>
            <a:r>
              <a:rPr lang="en-US" altLang="en-US" dirty="0"/>
              <a:t> </a:t>
            </a:r>
            <a:r>
              <a:rPr lang="en-US" altLang="en-US" dirty="0" err="1"/>
              <a:t>dari</a:t>
            </a:r>
            <a:r>
              <a:rPr lang="en-US" altLang="en-US" dirty="0"/>
              <a:t> </a:t>
            </a:r>
            <a:r>
              <a:rPr lang="en-US" altLang="en-US" dirty="0" err="1"/>
              <a:t>sumber</a:t>
            </a:r>
            <a:r>
              <a:rPr lang="en-US" altLang="en-US" dirty="0"/>
              <a:t> air </a:t>
            </a:r>
            <a:r>
              <a:rPr lang="en-US" altLang="en-US" dirty="0" err="1"/>
              <a:t>dari</a:t>
            </a:r>
            <a:r>
              <a:rPr lang="en-US" altLang="en-US" dirty="0"/>
              <a:t> </a:t>
            </a:r>
            <a:r>
              <a:rPr lang="en-US" altLang="en-US" dirty="0" err="1"/>
              <a:t>penampung</a:t>
            </a:r>
            <a:r>
              <a:rPr lang="en-US" altLang="en-US" dirty="0"/>
              <a:t> </a:t>
            </a:r>
            <a:r>
              <a:rPr lang="en-US" altLang="en-US" dirty="0" err="1"/>
              <a:t>atas</a:t>
            </a:r>
            <a:r>
              <a:rPr lang="en-US" altLang="en-US" dirty="0"/>
              <a:t> </a:t>
            </a:r>
            <a:r>
              <a:rPr lang="en-US" altLang="en-US" dirty="0" err="1"/>
              <a:t>atau</a:t>
            </a:r>
            <a:r>
              <a:rPr lang="en-US" altLang="en-US" dirty="0"/>
              <a:t> </a:t>
            </a:r>
            <a:r>
              <a:rPr lang="en-US" altLang="en-US" dirty="0" err="1"/>
              <a:t>tandon</a:t>
            </a:r>
            <a:endParaRPr lang="en-US" altLang="en-US" dirty="0"/>
          </a:p>
          <a:p>
            <a:pPr marL="0" indent="0">
              <a:buNone/>
            </a:pPr>
            <a:r>
              <a:rPr lang="en-US" altLang="en-US" dirty="0"/>
              <a:t>             atap.</a:t>
            </a:r>
          </a:p>
          <a:p>
            <a:pPr marL="0" indent="0">
              <a:buNone/>
            </a:pPr>
            <a:r>
              <a:rPr lang="en-US" altLang="en-US" dirty="0"/>
              <a:t>1.2.1.10. </a:t>
            </a:r>
            <a:r>
              <a:rPr lang="en-US" altLang="en-US" dirty="0" err="1"/>
              <a:t>Perhitungan</a:t>
            </a:r>
            <a:r>
              <a:rPr lang="en-US" altLang="en-US" dirty="0"/>
              <a:t> </a:t>
            </a:r>
            <a:r>
              <a:rPr lang="en-US" altLang="en-US" dirty="0" err="1"/>
              <a:t>hanya</a:t>
            </a:r>
            <a:r>
              <a:rPr lang="en-US" altLang="en-US" dirty="0"/>
              <a:t> </a:t>
            </a:r>
            <a:r>
              <a:rPr lang="en-US" altLang="en-US" dirty="0" err="1"/>
              <a:t>dilakukan</a:t>
            </a:r>
            <a:r>
              <a:rPr lang="en-US" altLang="en-US" dirty="0"/>
              <a:t> </a:t>
            </a:r>
            <a:r>
              <a:rPr lang="en-US" altLang="en-US" dirty="0" err="1"/>
              <a:t>hingga</a:t>
            </a:r>
            <a:r>
              <a:rPr lang="en-US" altLang="en-US" dirty="0"/>
              <a:t> debit </a:t>
            </a:r>
            <a:r>
              <a:rPr lang="en-US" altLang="en-US" dirty="0" err="1"/>
              <a:t>akhir</a:t>
            </a:r>
            <a:r>
              <a:rPr lang="en-US" altLang="en-US" dirty="0"/>
              <a:t> pada </a:t>
            </a:r>
            <a:r>
              <a:rPr lang="en-US" altLang="en-US" dirty="0" err="1"/>
              <a:t>saluran</a:t>
            </a:r>
            <a:r>
              <a:rPr lang="en-US" altLang="en-US" dirty="0"/>
              <a:t> pipa.</a:t>
            </a:r>
          </a:p>
          <a:p>
            <a:pPr marL="0" indent="0">
              <a:buNone/>
            </a:pP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3911</Words>
  <Application>Microsoft Office PowerPoint</Application>
  <PresentationFormat>On-screen Show (4:3)</PresentationFormat>
  <Paragraphs>405</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KARYA TULIS ILMIAH 2:  RANCANGAN DAN PENGORGANISASIAN KARYA TULIS ILMIAH</vt:lpstr>
      <vt:lpstr>PENELITIAN ILMIAH</vt:lpstr>
      <vt:lpstr>RANCANGAN (PROPOSAL) PENELITIAN</vt:lpstr>
      <vt:lpstr>STRUKTUR PROPOSAL PENELITIAN</vt:lpstr>
      <vt:lpstr>JUDUL PROPOSAL PENELITIAN (Objektif, jelas, menggambarkan tema/masalah penelitian)</vt:lpstr>
      <vt:lpstr>JUDUL = TEMA, Pokok Masalah</vt:lpstr>
      <vt:lpstr>BAB  I PENDAHULUAN</vt:lpstr>
      <vt:lpstr>Latar Belakang Masalah (Lanjutan...)</vt:lpstr>
      <vt:lpstr>PowerPoint Presentation</vt:lpstr>
      <vt:lpstr>PowerPoint Presentation</vt:lpstr>
      <vt:lpstr>PowerPoint Presentation</vt:lpstr>
      <vt:lpstr>BAB  II TINJAUAN PUSTAKA</vt:lpstr>
      <vt:lpstr>BAB  III METODE</vt:lpstr>
      <vt:lpstr>BAB  IV JADWAL (DAN BIAYA) PENELITIAN</vt:lpstr>
      <vt:lpstr>JUDUL PROPOSAL (Objektif, jelas, menggambarkan tema/masalah penelitian)</vt:lpstr>
      <vt:lpstr>PowerPoint Presentation</vt:lpstr>
      <vt:lpstr>JUDUL  = TEMA KARANGAN, Pokok Masalah</vt:lpstr>
      <vt:lpstr>BAB  I PENDAHULUAN</vt:lpstr>
      <vt:lpstr>BAB  I  PENDAHULUAN</vt:lpstr>
      <vt:lpstr>BAB  I PENDAHULUAN (lanjutan...)</vt:lpstr>
      <vt:lpstr>BAB  I PENDAHULUAN (lanjutan...)</vt:lpstr>
      <vt:lpstr>METODE PENELITIAN</vt:lpstr>
      <vt:lpstr>BAB I  PENDAHULUAN</vt:lpstr>
      <vt:lpstr>BAB II TINJAUAN PUSTAKA</vt:lpstr>
      <vt:lpstr>BAB II TINJAUAN PUSTAKA</vt:lpstr>
      <vt:lpstr>UNSUR DAN ISI TINJAUAN PUSTAKA</vt:lpstr>
      <vt:lpstr>KRITERIA PENULISAN TINJAUAN PUSTAKA</vt:lpstr>
      <vt:lpstr>CONTOH TINJAUAN PUSTAKA  (Teknik Informatika)</vt:lpstr>
      <vt:lpstr>CONTOH TINJAUAN PUSTAKA</vt:lpstr>
      <vt:lpstr>CONTOH TINJAUAN PUSTAKA (Lanjutan...)</vt:lpstr>
      <vt:lpstr> WAKTU</vt:lpstr>
      <vt:lpstr>REFERENSI</vt:lpstr>
      <vt:lpstr>CONTOH DAFTAR PUSTAKA (REFERENSI)</vt:lpstr>
      <vt:lpstr>TUGAS IV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KARYA TULIS ILMIAH 2:  RANCANGAN DAN PENGORGANISASIAN KARYA TULIS ILMIAH</dc:title>
  <dc:creator>nix</dc:creator>
  <cp:lastModifiedBy>elizabeth ratri</cp:lastModifiedBy>
  <cp:revision>89</cp:revision>
  <dcterms:created xsi:type="dcterms:W3CDTF">2023-11-24T23:57:00Z</dcterms:created>
  <dcterms:modified xsi:type="dcterms:W3CDTF">2024-11-30T05:46:49Z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AF36E4B89048459FB73DA1E77B4AE15E_12</vt:lpwstr>
  </property>
  <property fmtid="{D5CDD505-2E9C-101B-9397-08002B2CF9AE}" pid="3" name="KSOProductBuildVer">
    <vt:lpwstr>1033-12.2.0.18911</vt:lpwstr>
  </property>
</Properties>
</file>