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3B2"/>
    <a:srgbClr val="F8F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88" autoAdjust="0"/>
  </p:normalViewPr>
  <p:slideViewPr>
    <p:cSldViewPr>
      <p:cViewPr>
        <p:scale>
          <a:sx n="119" d="100"/>
          <a:sy n="119" d="100"/>
        </p:scale>
        <p:origin x="-13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DE1F1-481C-44AF-801D-4B4C2EBBE7A4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45BE4-752D-42D4-A4C5-28D21911A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7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45BE4-752D-42D4-A4C5-28D21911AF5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39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7517" y="475107"/>
            <a:ext cx="3648964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fr-FR" smtClean="0"/>
              <a:t>Dust’N’Groove ©Swingkids Nov 2015 - Template ©Marla Saavedra Nov 2014 - All right 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9511-4BDA-4B68-8A06-10E699CC249E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fr-FR" smtClean="0"/>
              <a:t>Dust’N’Groove ©Swingkids Nov 2015 - Template ©Marla Saavedra Nov 2014 - All right 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BA03-599B-4455-A718-AD599D949840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3400" y="1295400"/>
            <a:ext cx="4469257" cy="337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fr-FR" smtClean="0"/>
              <a:t>Dust’N’Groove ©Swingkids Nov 2015 - Template ©Marla Saavedra Nov 2014 - All right reserved.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4C4C-2A1F-407C-83B1-AA0589BE050B}" type="datetime1">
              <a:rPr lang="en-US" smtClean="0"/>
              <a:t>12/7/2015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fr-FR" smtClean="0"/>
              <a:t>Dust’N’Groove ©Swingkids Nov 2015 - Template ©Marla Saavedra Nov 2014 - All right reserved.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17EF-9FB0-4C2A-A0C1-2614E6D2FE8F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fr-FR" smtClean="0"/>
              <a:t>Dust’N’Groove ©Swingkids Nov 2015 - Template ©Marla Saavedra Nov 2014 - All right reserved.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A04D-7E24-404A-BE65-29A0005E9E29}" type="datetime1">
              <a:rPr lang="en-US" smtClean="0"/>
              <a:t>12/7/2015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CD3B2">
                <a:alpha val="74902"/>
              </a:srgb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1484" y="475107"/>
            <a:ext cx="5701030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942465"/>
            <a:ext cx="7906918" cy="171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9644" y="6467728"/>
            <a:ext cx="390906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fr-FR" smtClean="0"/>
              <a:t>Dust’N’Groove ©Swingkids Nov 2015 - Template ©Marla Saavedra Nov 2014 - All right 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6420C-77DE-4766-A65B-2849705E1933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4600" y="5181600"/>
            <a:ext cx="42672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Genre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lang="fr-BE" sz="2000" b="1" spc="-75" dirty="0" smtClean="0">
                <a:latin typeface="Calibri"/>
                <a:cs typeface="Calibri"/>
              </a:rPr>
              <a:t>  </a:t>
            </a:r>
            <a:r>
              <a:rPr lang="fr-BE" sz="2000" dirty="0" smtClean="0">
                <a:latin typeface="Calibri"/>
                <a:cs typeface="Calibri"/>
              </a:rPr>
              <a:t>Plateforme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Public :</a:t>
            </a:r>
            <a:r>
              <a:rPr sz="2000" b="1" spc="-125" dirty="0">
                <a:latin typeface="Calibri"/>
                <a:cs typeface="Calibri"/>
              </a:rPr>
              <a:t> </a:t>
            </a:r>
            <a:r>
              <a:rPr lang="fr-BE" sz="2000" b="1" spc="-125" dirty="0" smtClean="0">
                <a:latin typeface="Calibri"/>
                <a:cs typeface="Calibri"/>
              </a:rPr>
              <a:t>  </a:t>
            </a:r>
            <a:r>
              <a:rPr lang="fr-BE" sz="2000" spc="-125" dirty="0" smtClean="0">
                <a:latin typeface="Calibri"/>
                <a:cs typeface="Calibri"/>
              </a:rPr>
              <a:t>tout public, amateurs de plateformes      	et / ou de musique des années 30</a:t>
            </a:r>
            <a:r>
              <a:rPr lang="fr-BE" sz="2000" dirty="0" smtClean="0"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8600" y="6400800"/>
            <a:ext cx="8686800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35"/>
              </a:lnSpc>
            </a:pPr>
            <a:r>
              <a:rPr lang="fr-BE" dirty="0" err="1" smtClean="0"/>
              <a:t>Dust’N’Groove</a:t>
            </a:r>
            <a:r>
              <a:rPr lang="fr-BE" dirty="0" smtClean="0"/>
              <a:t> ©</a:t>
            </a:r>
            <a:r>
              <a:rPr lang="fr-BE" dirty="0" err="1" smtClean="0"/>
              <a:t>Swingkids</a:t>
            </a:r>
            <a:r>
              <a:rPr lang="fr-BE" dirty="0" smtClean="0"/>
              <a:t> </a:t>
            </a:r>
            <a:r>
              <a:rPr lang="fr-BE" dirty="0" err="1" smtClean="0"/>
              <a:t>Nov</a:t>
            </a:r>
            <a:r>
              <a:rPr lang="fr-BE" dirty="0" smtClean="0"/>
              <a:t> 2015 - Template ©</a:t>
            </a:r>
            <a:r>
              <a:rPr lang="fr-BE" dirty="0" err="1" smtClean="0"/>
              <a:t>Marla</a:t>
            </a:r>
            <a:r>
              <a:rPr lang="fr-BE" dirty="0" smtClean="0"/>
              <a:t> </a:t>
            </a:r>
            <a:r>
              <a:rPr lang="fr-BE" dirty="0" err="1" smtClean="0"/>
              <a:t>Saavedra</a:t>
            </a:r>
            <a:r>
              <a:rPr lang="fr-BE" dirty="0" smtClean="0"/>
              <a:t> </a:t>
            </a:r>
            <a:r>
              <a:rPr lang="fr-BE" dirty="0" err="1" smtClean="0"/>
              <a:t>Nov</a:t>
            </a:r>
            <a:r>
              <a:rPr lang="fr-BE" dirty="0" smtClean="0"/>
              <a:t> 2014 - All right </a:t>
            </a:r>
            <a:r>
              <a:rPr lang="fr-BE" dirty="0" err="1" smtClean="0"/>
              <a:t>reserved</a:t>
            </a:r>
            <a:r>
              <a:rPr lang="fr-BE" dirty="0" smtClean="0"/>
              <a:t>.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088385" y="2494660"/>
            <a:ext cx="2966720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0" dirty="0">
                <a:latin typeface="Calibri"/>
                <a:cs typeface="Calibri"/>
              </a:rPr>
              <a:t>Image </a:t>
            </a:r>
            <a:r>
              <a:rPr sz="4400" spc="-5" dirty="0">
                <a:latin typeface="Calibri"/>
                <a:cs typeface="Calibri"/>
              </a:rPr>
              <a:t>du</a:t>
            </a:r>
            <a:r>
              <a:rPr sz="4400" spc="-65" dirty="0">
                <a:latin typeface="Calibri"/>
                <a:cs typeface="Calibri"/>
              </a:rPr>
              <a:t> </a:t>
            </a:r>
            <a:r>
              <a:rPr sz="4400" spc="5" dirty="0">
                <a:latin typeface="Calibri"/>
                <a:cs typeface="Calibri"/>
              </a:rPr>
              <a:t>jeu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8775" y="429005"/>
            <a:ext cx="33496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BE" spc="-15" dirty="0" err="1" smtClean="0"/>
              <a:t>Dust’N’Groove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428872"/>
            <a:ext cx="250825" cy="170053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</a:ln>
        </p:spPr>
        <p:txBody>
          <a:bodyPr vert="horz" wrap="square" lIns="0" tIns="271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"/>
              </a:spcBef>
            </a:pPr>
            <a:endParaRPr sz="4150">
              <a:latin typeface="Times New Roman"/>
              <a:cs typeface="Times New Roman"/>
            </a:endParaRPr>
          </a:p>
          <a:p>
            <a:pPr marL="11430">
              <a:lnSpc>
                <a:spcPct val="100000"/>
              </a:lnSpc>
            </a:pPr>
            <a:r>
              <a:rPr sz="2800" b="1" spc="-735" dirty="0">
                <a:solidFill>
                  <a:srgbClr val="FFFFFF"/>
                </a:solidFill>
                <a:latin typeface="Meiryo UI"/>
                <a:cs typeface="Meiryo UI"/>
              </a:rPr>
              <a:t>◕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3564" y="528828"/>
            <a:ext cx="525907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5" dirty="0">
                <a:latin typeface="Calibri"/>
                <a:cs typeface="Calibri"/>
              </a:rPr>
              <a:t>Contrainte </a:t>
            </a:r>
            <a:r>
              <a:rPr sz="3600" b="1" dirty="0">
                <a:latin typeface="Calibri"/>
                <a:cs typeface="Calibri"/>
              </a:rPr>
              <a:t>de la</a:t>
            </a:r>
            <a:r>
              <a:rPr sz="3600" b="1" spc="-20" dirty="0">
                <a:latin typeface="Calibri"/>
                <a:cs typeface="Calibri"/>
              </a:rPr>
              <a:t> plateforme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3809949"/>
            <a:ext cx="2225802" cy="1976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3810000"/>
            <a:ext cx="19812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9219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428872"/>
            <a:ext cx="250825" cy="170053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</a:ln>
        </p:spPr>
        <p:txBody>
          <a:bodyPr vert="horz" wrap="square" lIns="0" tIns="271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"/>
              </a:spcBef>
            </a:pPr>
            <a:endParaRPr sz="4150">
              <a:latin typeface="Times New Roman"/>
              <a:cs typeface="Times New Roman"/>
            </a:endParaRPr>
          </a:p>
          <a:p>
            <a:pPr marL="11430">
              <a:lnSpc>
                <a:spcPct val="100000"/>
              </a:lnSpc>
            </a:pPr>
            <a:r>
              <a:rPr sz="2800" b="1" spc="-735" dirty="0">
                <a:solidFill>
                  <a:srgbClr val="FFFFFF"/>
                </a:solidFill>
                <a:latin typeface="Meiryo UI"/>
                <a:cs typeface="Meiryo UI"/>
              </a:rPr>
              <a:t>◕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6171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" rIns="0" bIns="0" rtlCol="0">
            <a:spAutoFit/>
          </a:bodyPr>
          <a:lstStyle/>
          <a:p>
            <a:pPr marL="1551305">
              <a:lnSpc>
                <a:spcPct val="100000"/>
              </a:lnSpc>
            </a:pPr>
            <a:r>
              <a:rPr sz="3600" b="1" spc="-5" dirty="0">
                <a:latin typeface="Calibri"/>
                <a:cs typeface="Calibri"/>
              </a:rPr>
              <a:t>PRODUCTION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65630"/>
            <a:ext cx="3930015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latin typeface="Arial Black"/>
                <a:cs typeface="Arial Black"/>
              </a:rPr>
              <a:t>PRODUCTION</a:t>
            </a:r>
            <a:r>
              <a:rPr sz="2800" b="1" dirty="0">
                <a:latin typeface="Arial Black"/>
                <a:cs typeface="Arial Black"/>
              </a:rPr>
              <a:t> </a:t>
            </a:r>
            <a:r>
              <a:rPr sz="2800" b="1" spc="-10" dirty="0">
                <a:latin typeface="Arial Black"/>
                <a:cs typeface="Arial Black"/>
              </a:rPr>
              <a:t>TEAM</a:t>
            </a:r>
            <a:endParaRPr sz="2800">
              <a:latin typeface="Arial Black"/>
              <a:cs typeface="Arial Black"/>
            </a:endParaRPr>
          </a:p>
          <a:p>
            <a:pPr marL="506730" indent="-411480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507365" algn="l"/>
              </a:tabLst>
            </a:pPr>
            <a:r>
              <a:rPr sz="2400" spc="-5" dirty="0">
                <a:latin typeface="Calibri"/>
                <a:cs typeface="Calibri"/>
              </a:rPr>
              <a:t>Description 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contraintes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428872"/>
            <a:ext cx="250825" cy="170053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</a:ln>
        </p:spPr>
        <p:txBody>
          <a:bodyPr vert="horz" wrap="square" lIns="0" tIns="271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"/>
              </a:spcBef>
            </a:pPr>
            <a:endParaRPr sz="4150">
              <a:latin typeface="Times New Roman"/>
              <a:cs typeface="Times New Roman"/>
            </a:endParaRPr>
          </a:p>
          <a:p>
            <a:pPr marL="11430">
              <a:lnSpc>
                <a:spcPct val="100000"/>
              </a:lnSpc>
            </a:pPr>
            <a:r>
              <a:rPr sz="2800" b="1" spc="-735" dirty="0">
                <a:solidFill>
                  <a:srgbClr val="FFFFFF"/>
                </a:solidFill>
                <a:latin typeface="Meiryo UI"/>
                <a:cs typeface="Meiryo UI"/>
              </a:rPr>
              <a:t>◕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6933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" rIns="0" bIns="0" rtlCol="0">
            <a:spAutoFit/>
          </a:bodyPr>
          <a:lstStyle/>
          <a:p>
            <a:pPr marL="1551305">
              <a:lnSpc>
                <a:spcPct val="100000"/>
              </a:lnSpc>
            </a:pPr>
            <a:r>
              <a:rPr sz="3600" b="1" spc="-5" dirty="0">
                <a:latin typeface="Calibri"/>
                <a:cs typeface="Calibri"/>
              </a:rPr>
              <a:t>PRODUCTION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16354"/>
            <a:ext cx="78181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 Black"/>
                <a:cs typeface="Arial Black"/>
              </a:rPr>
              <a:t>PRODUCTION</a:t>
            </a:r>
            <a:r>
              <a:rPr sz="2000" b="1" spc="-120" dirty="0">
                <a:latin typeface="Arial Black"/>
                <a:cs typeface="Arial Black"/>
              </a:rPr>
              <a:t> </a:t>
            </a:r>
            <a:r>
              <a:rPr sz="2000" b="1" spc="5" dirty="0">
                <a:latin typeface="Arial Black"/>
                <a:cs typeface="Arial Black"/>
              </a:rPr>
              <a:t>Graphismes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000" b="1" spc="10" dirty="0">
                <a:latin typeface="Arial Black"/>
                <a:cs typeface="Arial Black"/>
              </a:rPr>
              <a:t>(Charte </a:t>
            </a:r>
            <a:r>
              <a:rPr sz="2000" b="1" spc="5" dirty="0">
                <a:latin typeface="Arial Black"/>
                <a:cs typeface="Arial Black"/>
              </a:rPr>
              <a:t>Graphique </a:t>
            </a:r>
            <a:r>
              <a:rPr sz="2000" b="1" dirty="0">
                <a:latin typeface="Arial Black"/>
                <a:cs typeface="Arial Black"/>
              </a:rPr>
              <a:t>/ Production / </a:t>
            </a:r>
            <a:r>
              <a:rPr sz="2000" b="1" spc="-5" dirty="0">
                <a:latin typeface="Arial Black"/>
                <a:cs typeface="Arial Black"/>
              </a:rPr>
              <a:t>Animation </a:t>
            </a:r>
            <a:r>
              <a:rPr sz="2000" b="1" dirty="0">
                <a:latin typeface="Arial Black"/>
                <a:cs typeface="Arial Black"/>
              </a:rPr>
              <a:t>/</a:t>
            </a:r>
            <a:r>
              <a:rPr sz="2000" b="1" spc="-60" dirty="0">
                <a:latin typeface="Arial Black"/>
                <a:cs typeface="Arial Black"/>
              </a:rPr>
              <a:t> </a:t>
            </a:r>
            <a:r>
              <a:rPr sz="2000" b="1" spc="-5" dirty="0">
                <a:latin typeface="Arial Black"/>
                <a:cs typeface="Arial Black"/>
              </a:rPr>
              <a:t>Estimation)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428872"/>
            <a:ext cx="250825" cy="170053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</a:ln>
        </p:spPr>
        <p:txBody>
          <a:bodyPr vert="horz" wrap="square" lIns="0" tIns="271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"/>
              </a:spcBef>
            </a:pPr>
            <a:endParaRPr sz="4150">
              <a:latin typeface="Times New Roman"/>
              <a:cs typeface="Times New Roman"/>
            </a:endParaRPr>
          </a:p>
          <a:p>
            <a:pPr marL="11430">
              <a:lnSpc>
                <a:spcPct val="100000"/>
              </a:lnSpc>
            </a:pPr>
            <a:r>
              <a:rPr sz="2800" b="1" spc="-735" dirty="0">
                <a:solidFill>
                  <a:srgbClr val="FFFFFF"/>
                </a:solidFill>
                <a:latin typeface="Meiryo UI"/>
                <a:cs typeface="Meiryo UI"/>
              </a:rPr>
              <a:t>◕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4298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" rIns="0" bIns="0" rtlCol="0">
            <a:spAutoFit/>
          </a:bodyPr>
          <a:lstStyle/>
          <a:p>
            <a:pPr marL="1551305">
              <a:lnSpc>
                <a:spcPct val="100000"/>
              </a:lnSpc>
            </a:pPr>
            <a:r>
              <a:rPr sz="3600" b="1" spc="-5" dirty="0">
                <a:latin typeface="Calibri"/>
                <a:cs typeface="Calibri"/>
              </a:rPr>
              <a:t>PRODUCTION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34134"/>
            <a:ext cx="7963534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10" dirty="0">
                <a:latin typeface="Arial Black"/>
                <a:cs typeface="Arial Black"/>
              </a:rPr>
              <a:t>PRODUCTION</a:t>
            </a:r>
            <a:r>
              <a:rPr sz="1500" b="1" spc="-40" dirty="0">
                <a:latin typeface="Arial Black"/>
                <a:cs typeface="Arial Black"/>
              </a:rPr>
              <a:t> </a:t>
            </a:r>
            <a:r>
              <a:rPr sz="1500" b="1" spc="-5" dirty="0">
                <a:latin typeface="Arial Black"/>
                <a:cs typeface="Arial Black"/>
              </a:rPr>
              <a:t>Codes</a:t>
            </a:r>
            <a:endParaRPr sz="1500">
              <a:latin typeface="Arial Black"/>
              <a:cs typeface="Arial Black"/>
            </a:endParaRPr>
          </a:p>
          <a:p>
            <a:pPr marL="355600" marR="5080" indent="-342900">
              <a:lnSpc>
                <a:spcPts val="1440"/>
              </a:lnSpc>
              <a:spcBef>
                <a:spcPts val="345"/>
              </a:spcBef>
              <a:tabLst>
                <a:tab pos="7897495" algn="l"/>
              </a:tabLst>
            </a:pPr>
            <a:r>
              <a:rPr sz="1500" b="1" dirty="0">
                <a:latin typeface="Arial Black"/>
                <a:cs typeface="Arial Black"/>
              </a:rPr>
              <a:t>(A</a:t>
            </a:r>
            <a:r>
              <a:rPr sz="1500" b="1" spc="10" dirty="0">
                <a:latin typeface="Arial Black"/>
                <a:cs typeface="Arial Black"/>
              </a:rPr>
              <a:t>r</a:t>
            </a:r>
            <a:r>
              <a:rPr sz="1500" b="1" spc="-30" dirty="0">
                <a:latin typeface="Arial Black"/>
                <a:cs typeface="Arial Black"/>
              </a:rPr>
              <a:t>c</a:t>
            </a:r>
            <a:r>
              <a:rPr sz="1500" b="1" spc="-5" dirty="0">
                <a:latin typeface="Arial Black"/>
                <a:cs typeface="Arial Black"/>
              </a:rPr>
              <a:t>h</a:t>
            </a:r>
            <a:r>
              <a:rPr sz="1500" b="1" dirty="0">
                <a:latin typeface="Arial Black"/>
                <a:cs typeface="Arial Black"/>
              </a:rPr>
              <a:t>it</a:t>
            </a:r>
            <a:r>
              <a:rPr sz="1500" b="1" spc="-10" dirty="0">
                <a:latin typeface="Arial Black"/>
                <a:cs typeface="Arial Black"/>
              </a:rPr>
              <a:t>e</a:t>
            </a:r>
            <a:r>
              <a:rPr sz="1500" b="1" spc="-5" dirty="0">
                <a:latin typeface="Arial Black"/>
                <a:cs typeface="Arial Black"/>
              </a:rPr>
              <a:t>c</a:t>
            </a:r>
            <a:r>
              <a:rPr sz="1500" b="1" spc="-10" dirty="0">
                <a:latin typeface="Arial Black"/>
                <a:cs typeface="Arial Black"/>
              </a:rPr>
              <a:t>t</a:t>
            </a:r>
            <a:r>
              <a:rPr sz="1500" b="1" spc="-5" dirty="0">
                <a:latin typeface="Arial Black"/>
                <a:cs typeface="Arial Black"/>
              </a:rPr>
              <a:t>u</a:t>
            </a:r>
            <a:r>
              <a:rPr sz="1500" b="1" spc="15" dirty="0">
                <a:latin typeface="Arial Black"/>
                <a:cs typeface="Arial Black"/>
              </a:rPr>
              <a:t>r</a:t>
            </a:r>
            <a:r>
              <a:rPr sz="1500" b="1" dirty="0">
                <a:latin typeface="Arial Black"/>
                <a:cs typeface="Arial Black"/>
              </a:rPr>
              <a:t>e</a:t>
            </a:r>
            <a:r>
              <a:rPr sz="1500" b="1" spc="20" dirty="0">
                <a:latin typeface="Arial Black"/>
                <a:cs typeface="Arial Black"/>
              </a:rPr>
              <a:t> </a:t>
            </a:r>
            <a:r>
              <a:rPr sz="1500" b="1" spc="-5" dirty="0">
                <a:latin typeface="Arial Black"/>
                <a:cs typeface="Arial Black"/>
              </a:rPr>
              <a:t>d</a:t>
            </a:r>
            <a:r>
              <a:rPr sz="1500" b="1" dirty="0">
                <a:latin typeface="Arial Black"/>
                <a:cs typeface="Arial Black"/>
              </a:rPr>
              <a:t>u</a:t>
            </a:r>
            <a:r>
              <a:rPr sz="1500" b="1" spc="-10" dirty="0">
                <a:latin typeface="Arial Black"/>
                <a:cs typeface="Arial Black"/>
              </a:rPr>
              <a:t> </a:t>
            </a:r>
            <a:r>
              <a:rPr sz="1500" b="1" dirty="0">
                <a:latin typeface="Arial Black"/>
                <a:cs typeface="Arial Black"/>
              </a:rPr>
              <a:t>c</a:t>
            </a:r>
            <a:r>
              <a:rPr sz="1500" b="1" spc="-5" dirty="0">
                <a:latin typeface="Arial Black"/>
                <a:cs typeface="Arial Black"/>
              </a:rPr>
              <a:t>od</a:t>
            </a:r>
            <a:r>
              <a:rPr sz="1500" b="1" dirty="0">
                <a:latin typeface="Arial Black"/>
                <a:cs typeface="Arial Black"/>
              </a:rPr>
              <a:t>e</a:t>
            </a:r>
            <a:r>
              <a:rPr sz="1500" b="1" spc="5" dirty="0">
                <a:latin typeface="Arial Black"/>
                <a:cs typeface="Arial Black"/>
              </a:rPr>
              <a:t> </a:t>
            </a:r>
            <a:r>
              <a:rPr sz="1500" b="1" dirty="0">
                <a:latin typeface="Arial Black"/>
                <a:cs typeface="Arial Black"/>
              </a:rPr>
              <a:t>/</a:t>
            </a:r>
            <a:r>
              <a:rPr sz="1500" b="1" spc="-5" dirty="0">
                <a:latin typeface="Arial Black"/>
                <a:cs typeface="Arial Black"/>
              </a:rPr>
              <a:t> P</a:t>
            </a:r>
            <a:r>
              <a:rPr sz="1500" b="1" spc="10" dirty="0">
                <a:latin typeface="Arial Black"/>
                <a:cs typeface="Arial Black"/>
              </a:rPr>
              <a:t>r</a:t>
            </a:r>
            <a:r>
              <a:rPr sz="1500" b="1" spc="-5" dirty="0">
                <a:latin typeface="Arial Black"/>
                <a:cs typeface="Arial Black"/>
              </a:rPr>
              <a:t>oduc</a:t>
            </a:r>
            <a:r>
              <a:rPr sz="1500" b="1" spc="-10" dirty="0">
                <a:latin typeface="Arial Black"/>
                <a:cs typeface="Arial Black"/>
              </a:rPr>
              <a:t>t</a:t>
            </a:r>
            <a:r>
              <a:rPr sz="1500" b="1" dirty="0">
                <a:latin typeface="Arial Black"/>
                <a:cs typeface="Arial Black"/>
              </a:rPr>
              <a:t>ion</a:t>
            </a:r>
            <a:r>
              <a:rPr sz="1500" b="1" spc="30" dirty="0">
                <a:latin typeface="Arial Black"/>
                <a:cs typeface="Arial Black"/>
              </a:rPr>
              <a:t> </a:t>
            </a:r>
            <a:r>
              <a:rPr sz="1500" b="1" dirty="0">
                <a:latin typeface="Arial Black"/>
                <a:cs typeface="Arial Black"/>
              </a:rPr>
              <a:t>/</a:t>
            </a:r>
            <a:r>
              <a:rPr sz="1500" b="1" spc="10" dirty="0">
                <a:latin typeface="Arial Black"/>
                <a:cs typeface="Arial Black"/>
              </a:rPr>
              <a:t> </a:t>
            </a:r>
            <a:r>
              <a:rPr sz="1500" b="1" dirty="0">
                <a:latin typeface="Arial Black"/>
                <a:cs typeface="Arial Black"/>
              </a:rPr>
              <a:t>I</a:t>
            </a:r>
            <a:r>
              <a:rPr sz="1500" b="1" spc="-5" dirty="0">
                <a:latin typeface="Arial Black"/>
                <a:cs typeface="Arial Black"/>
              </a:rPr>
              <a:t>n</a:t>
            </a:r>
            <a:r>
              <a:rPr sz="1500" b="1" spc="-10" dirty="0">
                <a:latin typeface="Arial Black"/>
                <a:cs typeface="Arial Black"/>
              </a:rPr>
              <a:t>t</a:t>
            </a:r>
            <a:r>
              <a:rPr sz="1500" b="1" spc="-5" dirty="0">
                <a:latin typeface="Arial Black"/>
                <a:cs typeface="Arial Black"/>
              </a:rPr>
              <a:t>é</a:t>
            </a:r>
            <a:r>
              <a:rPr sz="1500" b="1" spc="15" dirty="0">
                <a:latin typeface="Arial Black"/>
                <a:cs typeface="Arial Black"/>
              </a:rPr>
              <a:t>gr</a:t>
            </a:r>
            <a:r>
              <a:rPr sz="1500" b="1" spc="-30" dirty="0">
                <a:latin typeface="Arial Black"/>
                <a:cs typeface="Arial Black"/>
              </a:rPr>
              <a:t>a</a:t>
            </a:r>
            <a:r>
              <a:rPr sz="1500" b="1" spc="-10" dirty="0">
                <a:latin typeface="Arial Black"/>
                <a:cs typeface="Arial Black"/>
              </a:rPr>
              <a:t>t</a:t>
            </a:r>
            <a:r>
              <a:rPr sz="1500" b="1" dirty="0">
                <a:latin typeface="Arial Black"/>
                <a:cs typeface="Arial Black"/>
              </a:rPr>
              <a:t>ion</a:t>
            </a:r>
            <a:r>
              <a:rPr sz="1500" b="1" spc="25" dirty="0">
                <a:latin typeface="Arial Black"/>
                <a:cs typeface="Arial Black"/>
              </a:rPr>
              <a:t> </a:t>
            </a:r>
            <a:r>
              <a:rPr sz="1500" b="1" dirty="0">
                <a:latin typeface="Arial Black"/>
                <a:cs typeface="Arial Black"/>
              </a:rPr>
              <a:t>AI</a:t>
            </a:r>
            <a:r>
              <a:rPr sz="1500" b="1" spc="-10" dirty="0">
                <a:latin typeface="Arial Black"/>
                <a:cs typeface="Arial Black"/>
              </a:rPr>
              <a:t> </a:t>
            </a:r>
            <a:r>
              <a:rPr sz="1500" b="1" dirty="0">
                <a:latin typeface="Arial Black"/>
                <a:cs typeface="Arial Black"/>
              </a:rPr>
              <a:t>-</a:t>
            </a:r>
            <a:r>
              <a:rPr sz="1500" b="1" spc="5" dirty="0">
                <a:latin typeface="Arial Black"/>
                <a:cs typeface="Arial Black"/>
              </a:rPr>
              <a:t> </a:t>
            </a:r>
            <a:r>
              <a:rPr sz="1500" b="1" spc="-5" dirty="0">
                <a:latin typeface="Arial Black"/>
                <a:cs typeface="Arial Black"/>
              </a:rPr>
              <a:t>an</a:t>
            </a:r>
            <a:r>
              <a:rPr sz="1500" b="1" dirty="0">
                <a:latin typeface="Arial Black"/>
                <a:cs typeface="Arial Black"/>
              </a:rPr>
              <a:t>im</a:t>
            </a:r>
            <a:r>
              <a:rPr sz="1500" b="1" spc="-30" dirty="0">
                <a:latin typeface="Arial Black"/>
                <a:cs typeface="Arial Black"/>
              </a:rPr>
              <a:t>a</a:t>
            </a:r>
            <a:r>
              <a:rPr sz="1500" b="1" spc="-10" dirty="0">
                <a:latin typeface="Arial Black"/>
                <a:cs typeface="Arial Black"/>
              </a:rPr>
              <a:t>t</a:t>
            </a:r>
            <a:r>
              <a:rPr sz="1500" b="1" dirty="0">
                <a:latin typeface="Arial Black"/>
                <a:cs typeface="Arial Black"/>
              </a:rPr>
              <a:t>io</a:t>
            </a:r>
            <a:r>
              <a:rPr sz="1500" b="1" spc="-5" dirty="0">
                <a:latin typeface="Arial Black"/>
                <a:cs typeface="Arial Black"/>
              </a:rPr>
              <a:t>n</a:t>
            </a:r>
            <a:r>
              <a:rPr sz="1500" b="1" dirty="0">
                <a:latin typeface="Arial Black"/>
                <a:cs typeface="Arial Black"/>
              </a:rPr>
              <a:t>s</a:t>
            </a:r>
            <a:r>
              <a:rPr sz="1500" b="1" spc="15" dirty="0">
                <a:latin typeface="Arial Black"/>
                <a:cs typeface="Arial Black"/>
              </a:rPr>
              <a:t> </a:t>
            </a:r>
            <a:r>
              <a:rPr sz="1500" b="1" dirty="0">
                <a:latin typeface="Arial Black"/>
                <a:cs typeface="Arial Black"/>
              </a:rPr>
              <a:t>-</a:t>
            </a:r>
            <a:r>
              <a:rPr sz="1500" b="1" spc="-5" dirty="0">
                <a:latin typeface="Arial Black"/>
                <a:cs typeface="Arial Black"/>
              </a:rPr>
              <a:t> son</a:t>
            </a:r>
            <a:r>
              <a:rPr sz="1500" b="1" dirty="0">
                <a:latin typeface="Arial Black"/>
                <a:cs typeface="Arial Black"/>
              </a:rPr>
              <a:t>s</a:t>
            </a:r>
            <a:r>
              <a:rPr sz="1500" b="1" spc="-5" dirty="0">
                <a:latin typeface="Arial Black"/>
                <a:cs typeface="Arial Black"/>
              </a:rPr>
              <a:t> </a:t>
            </a:r>
            <a:r>
              <a:rPr sz="1500" b="1" dirty="0">
                <a:latin typeface="Arial Black"/>
                <a:cs typeface="Arial Black"/>
              </a:rPr>
              <a:t>-</a:t>
            </a:r>
            <a:r>
              <a:rPr sz="1500" b="1" spc="5" dirty="0">
                <a:latin typeface="Arial Black"/>
                <a:cs typeface="Arial Black"/>
              </a:rPr>
              <a:t> </a:t>
            </a:r>
            <a:r>
              <a:rPr sz="1500" b="1" spc="-5" dirty="0">
                <a:latin typeface="Arial Black"/>
                <a:cs typeface="Arial Black"/>
              </a:rPr>
              <a:t>e</a:t>
            </a:r>
            <a:r>
              <a:rPr sz="1500" b="1" spc="-10" dirty="0">
                <a:latin typeface="Arial Black"/>
                <a:cs typeface="Arial Black"/>
              </a:rPr>
              <a:t>t</a:t>
            </a:r>
            <a:r>
              <a:rPr sz="1500" b="1" dirty="0">
                <a:latin typeface="Arial Black"/>
                <a:cs typeface="Arial Black"/>
              </a:rPr>
              <a:t>c	/  </a:t>
            </a:r>
            <a:r>
              <a:rPr sz="1500" b="1" spc="-10" dirty="0">
                <a:latin typeface="Arial Black"/>
                <a:cs typeface="Arial Black"/>
              </a:rPr>
              <a:t>Estimation)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428872"/>
            <a:ext cx="250825" cy="170053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</a:ln>
        </p:spPr>
        <p:txBody>
          <a:bodyPr vert="horz" wrap="square" lIns="0" tIns="271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"/>
              </a:spcBef>
            </a:pPr>
            <a:endParaRPr sz="4150">
              <a:latin typeface="Times New Roman"/>
              <a:cs typeface="Times New Roman"/>
            </a:endParaRPr>
          </a:p>
          <a:p>
            <a:pPr marL="11430">
              <a:lnSpc>
                <a:spcPct val="100000"/>
              </a:lnSpc>
            </a:pPr>
            <a:r>
              <a:rPr sz="2800" b="1" spc="-735" dirty="0">
                <a:solidFill>
                  <a:srgbClr val="FFFFFF"/>
                </a:solidFill>
                <a:latin typeface="Meiryo UI"/>
                <a:cs typeface="Meiryo UI"/>
              </a:rPr>
              <a:t>◕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8457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" rIns="0" bIns="0" rtlCol="0">
            <a:spAutoFit/>
          </a:bodyPr>
          <a:lstStyle/>
          <a:p>
            <a:pPr marL="1551305">
              <a:lnSpc>
                <a:spcPct val="100000"/>
              </a:lnSpc>
            </a:pPr>
            <a:r>
              <a:rPr sz="3600" b="1" spc="-5" dirty="0">
                <a:latin typeface="Calibri"/>
                <a:cs typeface="Calibri"/>
              </a:rPr>
              <a:t>PRODUCTION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16354"/>
            <a:ext cx="587756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Arial Black"/>
                <a:cs typeface="Arial Black"/>
              </a:rPr>
              <a:t>PRODUCTION sons </a:t>
            </a:r>
            <a:r>
              <a:rPr sz="2000" b="1" dirty="0">
                <a:latin typeface="Arial Black"/>
                <a:cs typeface="Arial Black"/>
              </a:rPr>
              <a:t>– dialogues -</a:t>
            </a:r>
            <a:r>
              <a:rPr sz="2000" b="1" spc="-80" dirty="0">
                <a:latin typeface="Arial Black"/>
                <a:cs typeface="Arial Black"/>
              </a:rPr>
              <a:t> </a:t>
            </a:r>
            <a:r>
              <a:rPr sz="2000" b="1" dirty="0">
                <a:latin typeface="Arial Black"/>
                <a:cs typeface="Arial Black"/>
              </a:rPr>
              <a:t>musiques  </a:t>
            </a:r>
            <a:r>
              <a:rPr sz="2000" b="1" spc="-5" dirty="0">
                <a:latin typeface="Arial Black"/>
                <a:cs typeface="Arial Black"/>
              </a:rPr>
              <a:t>(recherche sons </a:t>
            </a:r>
            <a:r>
              <a:rPr sz="2000" b="1" dirty="0">
                <a:latin typeface="Arial Black"/>
                <a:cs typeface="Arial Black"/>
              </a:rPr>
              <a:t>/ </a:t>
            </a:r>
            <a:r>
              <a:rPr sz="2000" b="1" spc="-5" dirty="0">
                <a:latin typeface="Arial Black"/>
                <a:cs typeface="Arial Black"/>
              </a:rPr>
              <a:t>etc. </a:t>
            </a:r>
            <a:r>
              <a:rPr sz="2000" b="1" dirty="0">
                <a:latin typeface="Arial Black"/>
                <a:cs typeface="Arial Black"/>
              </a:rPr>
              <a:t>/</a:t>
            </a:r>
            <a:r>
              <a:rPr sz="2000" b="1" spc="-5" dirty="0">
                <a:latin typeface="Arial Black"/>
                <a:cs typeface="Arial Black"/>
              </a:rPr>
              <a:t> Estimation)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8694" y="1491107"/>
            <a:ext cx="2100580" cy="164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400" b="1" spc="1185" dirty="0">
                <a:latin typeface="Arial"/>
                <a:cs typeface="Arial"/>
              </a:rPr>
              <a:t>T</a:t>
            </a:r>
            <a:r>
              <a:rPr sz="5400" b="1" spc="555" dirty="0">
                <a:latin typeface="Arial"/>
                <a:cs typeface="Arial"/>
              </a:rPr>
              <a:t>i</a:t>
            </a:r>
            <a:r>
              <a:rPr sz="5400" b="1" spc="960" dirty="0">
                <a:latin typeface="Arial"/>
                <a:cs typeface="Arial"/>
              </a:rPr>
              <a:t>tre</a:t>
            </a:r>
            <a:endParaRPr sz="5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5400" b="1" spc="670" dirty="0">
                <a:latin typeface="Arial"/>
                <a:cs typeface="Arial"/>
              </a:rPr>
              <a:t>jeu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3303" y="3231515"/>
            <a:ext cx="2093595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250" algn="ctr">
              <a:lnSpc>
                <a:spcPct val="100000"/>
              </a:lnSpc>
            </a:pPr>
            <a:r>
              <a:rPr sz="1200" b="1" spc="-120" dirty="0">
                <a:latin typeface="Arial"/>
                <a:cs typeface="Arial"/>
              </a:rPr>
              <a:t>WORKING 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60" dirty="0"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3600" b="1" spc="-5" dirty="0">
                <a:latin typeface="Calibri"/>
                <a:cs typeface="Calibri"/>
              </a:rPr>
              <a:t>Conclusion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013325"/>
            <a:ext cx="250825" cy="1844675"/>
          </a:xfrm>
          <a:custGeom>
            <a:avLst/>
            <a:gdLst/>
            <a:ahLst/>
            <a:cxnLst/>
            <a:rect l="l" t="t" r="r" b="b"/>
            <a:pathLst>
              <a:path w="250825" h="1844675">
                <a:moveTo>
                  <a:pt x="0" y="1844675"/>
                </a:moveTo>
                <a:lnTo>
                  <a:pt x="250825" y="1844675"/>
                </a:lnTo>
                <a:lnTo>
                  <a:pt x="250825" y="0"/>
                </a:lnTo>
                <a:lnTo>
                  <a:pt x="0" y="0"/>
                </a:lnTo>
                <a:lnTo>
                  <a:pt x="0" y="1844675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13325"/>
            <a:ext cx="250825" cy="1844675"/>
          </a:xfrm>
          <a:custGeom>
            <a:avLst/>
            <a:gdLst/>
            <a:ahLst/>
            <a:cxnLst/>
            <a:rect l="l" t="t" r="r" b="b"/>
            <a:pathLst>
              <a:path w="250825" h="1844675">
                <a:moveTo>
                  <a:pt x="0" y="1844675"/>
                </a:moveTo>
                <a:lnTo>
                  <a:pt x="250825" y="1844675"/>
                </a:lnTo>
                <a:lnTo>
                  <a:pt x="250825" y="0"/>
                </a:lnTo>
                <a:lnTo>
                  <a:pt x="0" y="0"/>
                </a:lnTo>
                <a:lnTo>
                  <a:pt x="0" y="1844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825" y="5013325"/>
            <a:ext cx="3961129" cy="533400"/>
          </a:xfrm>
          <a:custGeom>
            <a:avLst/>
            <a:gdLst/>
            <a:ahLst/>
            <a:cxnLst/>
            <a:rect l="l" t="t" r="r" b="b"/>
            <a:pathLst>
              <a:path w="3961129" h="533400">
                <a:moveTo>
                  <a:pt x="0" y="533400"/>
                </a:moveTo>
                <a:lnTo>
                  <a:pt x="3960876" y="533400"/>
                </a:lnTo>
                <a:lnTo>
                  <a:pt x="396087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3" y="5052695"/>
            <a:ext cx="3424937" cy="1146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905" indent="-299085">
              <a:lnSpc>
                <a:spcPct val="100000"/>
              </a:lnSpc>
              <a:buSzPct val="116666"/>
              <a:buFont typeface="Meiryo UI"/>
              <a:buChar char="●"/>
              <a:tabLst>
                <a:tab pos="637540" algn="l"/>
              </a:tabLst>
            </a:pP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4-</a:t>
            </a:r>
            <a:r>
              <a:rPr sz="2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1295400"/>
            <a:ext cx="4469257" cy="337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8457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13325"/>
            <a:ext cx="250825" cy="1844675"/>
          </a:xfrm>
          <a:custGeom>
            <a:avLst/>
            <a:gdLst/>
            <a:ahLst/>
            <a:cxnLst/>
            <a:rect l="l" t="t" r="r" b="b"/>
            <a:pathLst>
              <a:path w="250825" h="1844675">
                <a:moveTo>
                  <a:pt x="0" y="1844675"/>
                </a:moveTo>
                <a:lnTo>
                  <a:pt x="250825" y="1844675"/>
                </a:lnTo>
                <a:lnTo>
                  <a:pt x="250825" y="0"/>
                </a:lnTo>
                <a:lnTo>
                  <a:pt x="0" y="0"/>
                </a:lnTo>
                <a:lnTo>
                  <a:pt x="0" y="1844675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13325"/>
            <a:ext cx="250825" cy="1844675"/>
          </a:xfrm>
          <a:custGeom>
            <a:avLst/>
            <a:gdLst/>
            <a:ahLst/>
            <a:cxnLst/>
            <a:rect l="l" t="t" r="r" b="b"/>
            <a:pathLst>
              <a:path w="250825" h="1844675">
                <a:moveTo>
                  <a:pt x="0" y="1844675"/>
                </a:moveTo>
                <a:lnTo>
                  <a:pt x="250825" y="1844675"/>
                </a:lnTo>
                <a:lnTo>
                  <a:pt x="250825" y="0"/>
                </a:lnTo>
                <a:lnTo>
                  <a:pt x="0" y="0"/>
                </a:lnTo>
                <a:lnTo>
                  <a:pt x="0" y="1844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3" y="5741923"/>
            <a:ext cx="2406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6933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b="1" spc="-20" dirty="0">
                <a:latin typeface="Calibri"/>
                <a:cs typeface="Calibri"/>
              </a:rPr>
              <a:t>Présentation </a:t>
            </a:r>
            <a:r>
              <a:rPr b="1" dirty="0">
                <a:latin typeface="Calibri"/>
                <a:cs typeface="Calibri"/>
              </a:rPr>
              <a:t>de la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démo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13325"/>
            <a:ext cx="250825" cy="1844675"/>
          </a:xfrm>
          <a:custGeom>
            <a:avLst/>
            <a:gdLst/>
            <a:ahLst/>
            <a:cxnLst/>
            <a:rect l="l" t="t" r="r" b="b"/>
            <a:pathLst>
              <a:path w="250825" h="1844675">
                <a:moveTo>
                  <a:pt x="0" y="1844675"/>
                </a:moveTo>
                <a:lnTo>
                  <a:pt x="250825" y="1844675"/>
                </a:lnTo>
                <a:lnTo>
                  <a:pt x="250825" y="0"/>
                </a:lnTo>
                <a:lnTo>
                  <a:pt x="0" y="0"/>
                </a:lnTo>
                <a:lnTo>
                  <a:pt x="0" y="1844675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13325"/>
            <a:ext cx="250825" cy="1844675"/>
          </a:xfrm>
          <a:custGeom>
            <a:avLst/>
            <a:gdLst/>
            <a:ahLst/>
            <a:cxnLst/>
            <a:rect l="l" t="t" r="r" b="b"/>
            <a:pathLst>
              <a:path w="250825" h="1844675">
                <a:moveTo>
                  <a:pt x="0" y="1844675"/>
                </a:moveTo>
                <a:lnTo>
                  <a:pt x="250825" y="1844675"/>
                </a:lnTo>
                <a:lnTo>
                  <a:pt x="250825" y="0"/>
                </a:lnTo>
                <a:lnTo>
                  <a:pt x="0" y="0"/>
                </a:lnTo>
                <a:lnTo>
                  <a:pt x="0" y="1844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3" y="5741923"/>
            <a:ext cx="2406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3885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" rIns="0" bIns="0" rtlCol="0">
            <a:spAutoFit/>
          </a:bodyPr>
          <a:lstStyle/>
          <a:p>
            <a:pPr marL="46990">
              <a:lnSpc>
                <a:spcPct val="100000"/>
              </a:lnSpc>
            </a:pPr>
            <a:r>
              <a:rPr sz="3600" b="1" spc="-5" dirty="0">
                <a:latin typeface="Calibri"/>
                <a:cs typeface="Calibri"/>
              </a:rPr>
              <a:t>Optimisation </a:t>
            </a:r>
            <a:r>
              <a:rPr sz="3600" b="1" spc="-15" dirty="0">
                <a:latin typeface="Calibri"/>
                <a:cs typeface="Calibri"/>
              </a:rPr>
              <a:t>temps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possibles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540" y="1942465"/>
            <a:ext cx="4169410" cy="171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buFont typeface="Wingdings"/>
              <a:buChar char=""/>
              <a:tabLst>
                <a:tab pos="424180" algn="l"/>
              </a:tabLst>
            </a:pPr>
            <a:r>
              <a:rPr sz="2400" spc="-5" dirty="0">
                <a:latin typeface="Calibri"/>
                <a:cs typeface="Calibri"/>
              </a:rPr>
              <a:t>Ce qui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fait perdre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Ce qui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fait </a:t>
            </a:r>
            <a:r>
              <a:rPr sz="2400" spc="-10" dirty="0">
                <a:latin typeface="Calibri"/>
                <a:cs typeface="Calibri"/>
              </a:rPr>
              <a:t>gagner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Ce qui </a:t>
            </a:r>
            <a:r>
              <a:rPr sz="2400" spc="-10" dirty="0">
                <a:latin typeface="Calibri"/>
                <a:cs typeface="Calibri"/>
              </a:rPr>
              <a:t>aurait </a:t>
            </a:r>
            <a:r>
              <a:rPr sz="2400" spc="-5" dirty="0">
                <a:latin typeface="Calibri"/>
                <a:cs typeface="Calibri"/>
              </a:rPr>
              <a:t>pu </a:t>
            </a:r>
            <a:r>
              <a:rPr sz="2400" spc="-15" dirty="0">
                <a:latin typeface="Calibri"/>
                <a:cs typeface="Calibri"/>
              </a:rPr>
              <a:t>être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améliorer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13325"/>
            <a:ext cx="250825" cy="1844675"/>
          </a:xfrm>
          <a:custGeom>
            <a:avLst/>
            <a:gdLst/>
            <a:ahLst/>
            <a:cxnLst/>
            <a:rect l="l" t="t" r="r" b="b"/>
            <a:pathLst>
              <a:path w="250825" h="1844675">
                <a:moveTo>
                  <a:pt x="0" y="1844675"/>
                </a:moveTo>
                <a:lnTo>
                  <a:pt x="250825" y="1844675"/>
                </a:lnTo>
                <a:lnTo>
                  <a:pt x="250825" y="0"/>
                </a:lnTo>
                <a:lnTo>
                  <a:pt x="0" y="0"/>
                </a:lnTo>
                <a:lnTo>
                  <a:pt x="0" y="1844675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13325"/>
            <a:ext cx="250825" cy="1844675"/>
          </a:xfrm>
          <a:custGeom>
            <a:avLst/>
            <a:gdLst/>
            <a:ahLst/>
            <a:cxnLst/>
            <a:rect l="l" t="t" r="r" b="b"/>
            <a:pathLst>
              <a:path w="250825" h="1844675">
                <a:moveTo>
                  <a:pt x="0" y="1844675"/>
                </a:moveTo>
                <a:lnTo>
                  <a:pt x="250825" y="1844675"/>
                </a:lnTo>
                <a:lnTo>
                  <a:pt x="250825" y="0"/>
                </a:lnTo>
                <a:lnTo>
                  <a:pt x="0" y="0"/>
                </a:lnTo>
                <a:lnTo>
                  <a:pt x="0" y="1844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3" y="5741923"/>
            <a:ext cx="2406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7695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7820">
              <a:lnSpc>
                <a:spcPct val="100000"/>
              </a:lnSpc>
            </a:pPr>
            <a:r>
              <a:rPr spc="-5" dirty="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540" y="1929765"/>
            <a:ext cx="7288530" cy="125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5" dirty="0">
                <a:solidFill>
                  <a:srgbClr val="C00000"/>
                </a:solidFill>
                <a:latin typeface="Wingdings"/>
                <a:cs typeface="Wingdings"/>
              </a:rPr>
              <a:t></a:t>
            </a:r>
            <a:r>
              <a:rPr sz="4000" b="1" spc="-35" dirty="0">
                <a:solidFill>
                  <a:srgbClr val="C00000"/>
                </a:solidFill>
                <a:latin typeface="Calibri"/>
                <a:cs typeface="Calibri"/>
              </a:rPr>
              <a:t>N’oubliez </a:t>
            </a:r>
            <a:r>
              <a:rPr sz="4000" b="1" spc="-5" dirty="0">
                <a:solidFill>
                  <a:srgbClr val="C00000"/>
                </a:solidFill>
                <a:latin typeface="Calibri"/>
                <a:cs typeface="Calibri"/>
              </a:rPr>
              <a:t>pas </a:t>
            </a:r>
            <a:r>
              <a:rPr sz="4000" b="1" spc="-15" dirty="0">
                <a:solidFill>
                  <a:srgbClr val="C00000"/>
                </a:solidFill>
                <a:latin typeface="Calibri"/>
                <a:cs typeface="Calibri"/>
              </a:rPr>
              <a:t>tout </a:t>
            </a:r>
            <a:r>
              <a:rPr sz="4000" b="1" spc="-5" dirty="0">
                <a:solidFill>
                  <a:srgbClr val="C00000"/>
                </a:solidFill>
                <a:latin typeface="Calibri"/>
                <a:cs typeface="Calibri"/>
              </a:rPr>
              <a:t>le monde</a:t>
            </a:r>
            <a:r>
              <a:rPr sz="4000" b="1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Calibri"/>
                <a:cs typeface="Calibri"/>
              </a:rPr>
              <a:t>doit</a:t>
            </a:r>
            <a:endParaRPr sz="4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4000" b="1" spc="-5" dirty="0">
                <a:solidFill>
                  <a:srgbClr val="C00000"/>
                </a:solidFill>
                <a:latin typeface="Calibri"/>
                <a:cs typeface="Calibri"/>
              </a:rPr>
              <a:t>parler </a:t>
            </a:r>
            <a:r>
              <a:rPr sz="4000" b="1" spc="-25" dirty="0">
                <a:solidFill>
                  <a:srgbClr val="C00000"/>
                </a:solidFill>
                <a:latin typeface="Calibri"/>
                <a:cs typeface="Calibri"/>
              </a:rPr>
              <a:t>durant </a:t>
            </a:r>
            <a:r>
              <a:rPr sz="4000" b="1" spc="-5" dirty="0">
                <a:solidFill>
                  <a:srgbClr val="C00000"/>
                </a:solidFill>
                <a:latin typeface="Calibri"/>
                <a:cs typeface="Calibri"/>
              </a:rPr>
              <a:t>la</a:t>
            </a:r>
            <a:r>
              <a:rPr sz="40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C00000"/>
                </a:solidFill>
                <a:latin typeface="Calibri"/>
                <a:cs typeface="Calibri"/>
              </a:rPr>
              <a:t>présentation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484" y="475107"/>
            <a:ext cx="570103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0825">
              <a:lnSpc>
                <a:spcPct val="100000"/>
              </a:lnSpc>
            </a:pPr>
            <a:r>
              <a:rPr lang="fr-BE" spc="-15" dirty="0" err="1"/>
              <a:t>Dust’N’Groove</a:t>
            </a:r>
            <a:r>
              <a:rPr lang="fr-BE" spc="-15" dirty="0"/>
              <a:t> </a:t>
            </a:r>
            <a:endParaRPr b="1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822706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fr-BE" sz="1600" b="1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 smtClean="0">
                <a:latin typeface="Calibri"/>
                <a:cs typeface="Calibri"/>
              </a:rPr>
              <a:t>Genre 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lang="fr-BE" sz="1600" spc="-5" dirty="0" smtClean="0">
                <a:latin typeface="Calibri"/>
                <a:cs typeface="Calibri"/>
              </a:rPr>
              <a:t>     Plateforme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Support :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lang="fr-BE" sz="1600" spc="-5" dirty="0" smtClean="0">
                <a:latin typeface="Calibri"/>
                <a:cs typeface="Calibri"/>
              </a:rPr>
              <a:t>  PC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Cible :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lang="fr-BE" sz="1600" spc="-5" dirty="0" smtClean="0">
                <a:latin typeface="Calibri"/>
                <a:cs typeface="Calibri"/>
              </a:rPr>
              <a:t>tout public, </a:t>
            </a:r>
            <a:r>
              <a:rPr lang="fr-BE" sz="1600" spc="-125" dirty="0" smtClean="0">
                <a:cs typeface="Calibri"/>
              </a:rPr>
              <a:t>amateurs </a:t>
            </a:r>
            <a:r>
              <a:rPr lang="fr-BE" sz="1600" spc="-125" dirty="0">
                <a:cs typeface="Calibri"/>
              </a:rPr>
              <a:t>de plateformes </a:t>
            </a:r>
            <a:r>
              <a:rPr lang="fr-BE" sz="1600" spc="-125" dirty="0" smtClean="0">
                <a:cs typeface="Calibri"/>
              </a:rPr>
              <a:t>et </a:t>
            </a:r>
            <a:r>
              <a:rPr lang="fr-BE" sz="1600" spc="-125" dirty="0">
                <a:cs typeface="Calibri"/>
              </a:rPr>
              <a:t>/ ou de musique des années 30</a:t>
            </a:r>
            <a:r>
              <a:rPr lang="fr-BE" sz="1600" dirty="0"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lang="fr-BE" sz="8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800" dirty="0" smtClean="0">
              <a:latin typeface="Times New Roman"/>
              <a:cs typeface="Times New Roman"/>
            </a:endParaRPr>
          </a:p>
          <a:p>
            <a:pPr marL="446088">
              <a:lnSpc>
                <a:spcPct val="100000"/>
              </a:lnSpc>
            </a:pPr>
            <a:r>
              <a:rPr sz="1600" dirty="0" smtClean="0"/>
              <a:t>1</a:t>
            </a:r>
            <a:r>
              <a:rPr lang="fr-BE" sz="1600" dirty="0" smtClean="0"/>
              <a:t> - Vue camera:</a:t>
            </a:r>
            <a:r>
              <a:rPr lang="fr-BE" sz="1600" dirty="0"/>
              <a:t>	</a:t>
            </a:r>
            <a:r>
              <a:rPr lang="fr-FR" sz="1600" dirty="0"/>
              <a:t>de côté, 2D, troisième </a:t>
            </a:r>
            <a:r>
              <a:rPr lang="fr-FR" sz="1600" dirty="0" smtClean="0"/>
              <a:t>personne</a:t>
            </a:r>
          </a:p>
          <a:p>
            <a:pPr marL="731838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sz="1600" dirty="0"/>
          </a:p>
          <a:p>
            <a:pPr marL="446088"/>
            <a:r>
              <a:rPr sz="1600" dirty="0" smtClean="0"/>
              <a:t>2</a:t>
            </a:r>
            <a:r>
              <a:rPr lang="fr-BE" sz="1600" dirty="0" smtClean="0"/>
              <a:t> - </a:t>
            </a:r>
            <a:r>
              <a:rPr lang="fr-FR" sz="1600" dirty="0" smtClean="0"/>
              <a:t>Objectif</a:t>
            </a:r>
            <a:r>
              <a:rPr lang="fr-FR" sz="1600" dirty="0"/>
              <a:t>:	Nettoyer les différents niveaux en y ramassant les poussière</a:t>
            </a:r>
            <a:r>
              <a:rPr lang="fr-BE" sz="1600" dirty="0" smtClean="0"/>
              <a:t>s</a:t>
            </a:r>
          </a:p>
          <a:p>
            <a:pPr marL="731838" indent="-285750">
              <a:buFont typeface="Wingdings" panose="05000000000000000000" pitchFamily="2" charset="2"/>
              <a:buChar char="Ø"/>
            </a:pPr>
            <a:endParaRPr sz="1600" dirty="0"/>
          </a:p>
          <a:p>
            <a:pPr marL="446088"/>
            <a:r>
              <a:rPr sz="1600" dirty="0" smtClean="0"/>
              <a:t>3</a:t>
            </a:r>
            <a:r>
              <a:rPr lang="fr-BE" sz="1600" dirty="0" smtClean="0"/>
              <a:t> - </a:t>
            </a:r>
            <a:r>
              <a:rPr lang="fr-FR" sz="1600" dirty="0" smtClean="0"/>
              <a:t>Moyens</a:t>
            </a:r>
            <a:r>
              <a:rPr lang="fr-FR" sz="1600" dirty="0"/>
              <a:t>:	- Le joueur peut récupérer la poussière: soit en la touchant directement, soit </a:t>
            </a:r>
            <a:r>
              <a:rPr lang="fr-FR" sz="1600" dirty="0" smtClean="0"/>
              <a:t>		en </a:t>
            </a:r>
            <a:r>
              <a:rPr lang="fr-FR" sz="1600" dirty="0"/>
              <a:t>tirant dessus, avec une onde « destructrice ».</a:t>
            </a:r>
            <a:br>
              <a:rPr lang="fr-FR" sz="1600" dirty="0"/>
            </a:br>
            <a:r>
              <a:rPr lang="fr-FR" sz="1600" dirty="0" smtClean="0"/>
              <a:t>		- </a:t>
            </a:r>
            <a:r>
              <a:rPr lang="fr-FR" sz="1600" dirty="0"/>
              <a:t>Il devra éviter les obstacles (zone acides, piques, etc.)</a:t>
            </a:r>
            <a:br>
              <a:rPr lang="fr-FR" sz="1600" dirty="0"/>
            </a:br>
            <a:r>
              <a:rPr lang="fr-FR" sz="1600" dirty="0" smtClean="0"/>
              <a:t>		- </a:t>
            </a:r>
            <a:r>
              <a:rPr lang="fr-FR" sz="1600" dirty="0"/>
              <a:t>Il peut marcher (gauche / droite), sauter, tirer avec une arme, avec 2 types </a:t>
            </a:r>
            <a:r>
              <a:rPr lang="fr-FR" sz="1600" dirty="0" smtClean="0"/>
              <a:t>		de </a:t>
            </a:r>
            <a:r>
              <a:rPr lang="fr-FR" sz="1600" dirty="0"/>
              <a:t>munitions (destructrice ou poussante</a:t>
            </a:r>
            <a:r>
              <a:rPr lang="fr-FR" sz="1600" dirty="0" smtClean="0"/>
              <a:t>).</a:t>
            </a:r>
            <a:endParaRPr sz="16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5"/>
          </p:nvPr>
        </p:nvSpPr>
        <p:spPr>
          <a:xfrm>
            <a:off x="1069644" y="6467728"/>
            <a:ext cx="7388556" cy="203834"/>
          </a:xfrm>
        </p:spPr>
        <p:txBody>
          <a:bodyPr/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lang="fr-FR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1484" y="475107"/>
            <a:ext cx="5701030" cy="677108"/>
          </a:xfrm>
        </p:spPr>
        <p:txBody>
          <a:bodyPr/>
          <a:lstStyle/>
          <a:p>
            <a:pPr algn="ctr"/>
            <a:r>
              <a:rPr lang="fr-BE" spc="-15" dirty="0" err="1"/>
              <a:t>Dust’N’Groove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8540" y="1942465"/>
            <a:ext cx="7906918" cy="3323987"/>
          </a:xfrm>
        </p:spPr>
        <p:txBody>
          <a:bodyPr/>
          <a:lstStyle/>
          <a:p>
            <a:pPr marL="446088"/>
            <a:r>
              <a:rPr lang="fr-FR" dirty="0" smtClean="0"/>
              <a:t>4 - Les contrôles:</a:t>
            </a:r>
            <a:r>
              <a:rPr lang="fr-FR" dirty="0"/>
              <a:t>	</a:t>
            </a:r>
          </a:p>
          <a:p>
            <a:pPr marL="446088"/>
            <a:endParaRPr lang="fr-BE" dirty="0" smtClean="0"/>
          </a:p>
          <a:p>
            <a:pPr marL="446088"/>
            <a:endParaRPr lang="fr-BE" dirty="0"/>
          </a:p>
          <a:p>
            <a:pPr marL="446088"/>
            <a:endParaRPr lang="fr-BE" dirty="0" smtClean="0"/>
          </a:p>
          <a:p>
            <a:pPr marL="446088"/>
            <a:endParaRPr lang="fr-BE" dirty="0"/>
          </a:p>
          <a:p>
            <a:pPr marL="446088"/>
            <a:endParaRPr lang="fr-BE" dirty="0" smtClean="0"/>
          </a:p>
          <a:p>
            <a:pPr marL="446088"/>
            <a:endParaRPr lang="fr-BE" dirty="0"/>
          </a:p>
          <a:p>
            <a:pPr marL="446088"/>
            <a:endParaRPr lang="fr-FR" dirty="0"/>
          </a:p>
          <a:p>
            <a:pPr marL="446088"/>
            <a:r>
              <a:rPr lang="fr-FR" dirty="0" smtClean="0"/>
              <a:t>5 - </a:t>
            </a:r>
            <a:r>
              <a:rPr lang="fr-FR" smtClean="0"/>
              <a:t>Interface:</a:t>
            </a:r>
          </a:p>
          <a:p>
            <a:pPr marL="446088"/>
            <a:endParaRPr lang="fr-FR" dirty="0"/>
          </a:p>
          <a:p>
            <a:pPr marL="446088"/>
            <a:r>
              <a:rPr lang="fr-FR" dirty="0" smtClean="0"/>
              <a:t>6 - Cadre: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fr-FR" smtClean="0"/>
              <a:t>Dust’N’Groove ©Swingkids Nov 2015 - Template ©Marla Saavedra Nov 2014 - All right reserved.</a:t>
            </a:r>
            <a:endParaRPr lang="fr-FR" spc="-5" dirty="0"/>
          </a:p>
        </p:txBody>
      </p:sp>
      <p:pic>
        <p:nvPicPr>
          <p:cNvPr id="1026" name="Picture 2" descr="C:\Users\Student\Documents\GitHub\Playground2015_Project2\GameDesign\Keybo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1371600"/>
            <a:ext cx="3900953" cy="229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7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7380">
              <a:lnSpc>
                <a:spcPct val="100000"/>
              </a:lnSpc>
            </a:pPr>
            <a:r>
              <a:rPr b="1" spc="-320" dirty="0">
                <a:latin typeface="Calibri"/>
                <a:cs typeface="Calibri"/>
              </a:rPr>
              <a:t>L</a:t>
            </a:r>
            <a:r>
              <a:rPr b="1" spc="-290" dirty="0">
                <a:latin typeface="Calibri"/>
                <a:cs typeface="Calibri"/>
              </a:rPr>
              <a:t>’</a:t>
            </a:r>
            <a:r>
              <a:rPr b="1" dirty="0">
                <a:latin typeface="Calibri"/>
                <a:cs typeface="Calibri"/>
              </a:rPr>
              <a:t>équipe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2000" y="1600200"/>
            <a:ext cx="8077200" cy="341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3263">
              <a:lnSpc>
                <a:spcPct val="100000"/>
              </a:lnSpc>
            </a:pPr>
            <a:r>
              <a:rPr sz="2700" spc="-15" dirty="0" err="1">
                <a:latin typeface="Calibri"/>
                <a:cs typeface="Calibri"/>
              </a:rPr>
              <a:t>Présentation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 smtClean="0">
                <a:latin typeface="Calibri"/>
                <a:cs typeface="Calibri"/>
              </a:rPr>
              <a:t>de</a:t>
            </a:r>
            <a:r>
              <a:rPr lang="fr-BE" sz="2700" dirty="0" smtClean="0">
                <a:latin typeface="Calibri"/>
                <a:cs typeface="Calibri"/>
              </a:rPr>
              <a:t>s</a:t>
            </a:r>
            <a:r>
              <a:rPr sz="2700" dirty="0" smtClean="0">
                <a:latin typeface="Calibri"/>
                <a:cs typeface="Calibri"/>
              </a:rPr>
              <a:t> </a:t>
            </a:r>
            <a:r>
              <a:rPr lang="fr-BE" sz="2700" spc="-25" dirty="0" err="1" smtClean="0">
                <a:latin typeface="Calibri"/>
                <a:cs typeface="Calibri"/>
              </a:rPr>
              <a:t>Swingkids</a:t>
            </a:r>
            <a:r>
              <a:rPr sz="2700" dirty="0" smtClean="0">
                <a:latin typeface="Calibri"/>
                <a:cs typeface="Calibri"/>
              </a:rPr>
              <a:t>:</a:t>
            </a:r>
            <a:endParaRPr lang="fr-BE" sz="2700" dirty="0" smtClean="0">
              <a:latin typeface="Calibri"/>
              <a:cs typeface="Calibri"/>
            </a:endParaRPr>
          </a:p>
          <a:p>
            <a:pPr marL="1973263">
              <a:lnSpc>
                <a:spcPct val="100000"/>
              </a:lnSpc>
            </a:pPr>
            <a:endParaRPr sz="2700" dirty="0" smtClean="0">
              <a:latin typeface="Calibri"/>
              <a:cs typeface="Calibri"/>
            </a:endParaRPr>
          </a:p>
          <a:p>
            <a:pPr marL="1611313" marR="889635">
              <a:lnSpc>
                <a:spcPct val="100000"/>
              </a:lnSpc>
              <a:spcBef>
                <a:spcPts val="15"/>
              </a:spcBef>
            </a:pPr>
            <a:r>
              <a:rPr lang="fr-BE" sz="2400" b="1" dirty="0" smtClean="0">
                <a:latin typeface="Calibri"/>
                <a:cs typeface="Calibri"/>
              </a:rPr>
              <a:t>Bastien </a:t>
            </a:r>
            <a:r>
              <a:rPr lang="fr-BE" sz="2400" b="1" dirty="0" err="1" smtClean="0">
                <a:latin typeface="Calibri"/>
                <a:cs typeface="Calibri"/>
              </a:rPr>
              <a:t>Declaye</a:t>
            </a:r>
            <a:r>
              <a:rPr sz="2400" b="1" dirty="0" smtClean="0">
                <a:latin typeface="Calibri"/>
                <a:cs typeface="Calibri"/>
              </a:rPr>
              <a:t>:</a:t>
            </a:r>
            <a:r>
              <a:rPr lang="fr-BE" sz="2400" b="1" spc="-90" dirty="0">
                <a:latin typeface="Calibri"/>
                <a:cs typeface="Calibri"/>
              </a:rPr>
              <a:t>	</a:t>
            </a:r>
            <a:r>
              <a:rPr lang="fr-BE" sz="2400" spc="-10" dirty="0" smtClean="0">
                <a:latin typeface="Calibri"/>
                <a:cs typeface="Calibri"/>
              </a:rPr>
              <a:t>Game </a:t>
            </a:r>
            <a:r>
              <a:rPr lang="fr-BE" sz="2400" spc="-10" dirty="0" err="1" smtClean="0">
                <a:latin typeface="Calibri"/>
                <a:cs typeface="Calibri"/>
              </a:rPr>
              <a:t>Developer</a:t>
            </a:r>
            <a:endParaRPr lang="fr-BE" sz="2400" spc="-10" dirty="0" smtClean="0">
              <a:latin typeface="Calibri"/>
              <a:cs typeface="Calibri"/>
            </a:endParaRPr>
          </a:p>
          <a:p>
            <a:pPr marL="1611313" marR="889635">
              <a:lnSpc>
                <a:spcPct val="100000"/>
              </a:lnSpc>
              <a:spcBef>
                <a:spcPts val="15"/>
              </a:spcBef>
            </a:pPr>
            <a:r>
              <a:rPr lang="fr-BE" sz="2400" b="1" dirty="0" smtClean="0">
                <a:latin typeface="Calibri"/>
                <a:cs typeface="Calibri"/>
              </a:rPr>
              <a:t>Guillaume Durieux</a:t>
            </a:r>
            <a:r>
              <a:rPr sz="2400" b="1" dirty="0" smtClean="0">
                <a:latin typeface="Calibri"/>
                <a:cs typeface="Calibri"/>
              </a:rPr>
              <a:t>:</a:t>
            </a:r>
            <a:r>
              <a:rPr lang="fr-BE" sz="2400" b="1" spc="-114" dirty="0">
                <a:latin typeface="Calibri"/>
                <a:cs typeface="Calibri"/>
              </a:rPr>
              <a:t>	</a:t>
            </a:r>
            <a:r>
              <a:rPr lang="fr-BE" sz="2400" spc="-10" dirty="0" smtClean="0">
                <a:latin typeface="Calibri"/>
                <a:cs typeface="Calibri"/>
              </a:rPr>
              <a:t>Développeur</a:t>
            </a:r>
          </a:p>
          <a:p>
            <a:pPr marL="1611313" marR="889635">
              <a:lnSpc>
                <a:spcPct val="100000"/>
              </a:lnSpc>
              <a:spcBef>
                <a:spcPts val="15"/>
              </a:spcBef>
            </a:pPr>
            <a:r>
              <a:rPr lang="fr-BE" sz="2400" b="1" dirty="0" smtClean="0">
                <a:latin typeface="Calibri"/>
                <a:cs typeface="Calibri"/>
              </a:rPr>
              <a:t>François </a:t>
            </a:r>
            <a:r>
              <a:rPr lang="fr-BE" sz="2400" b="1" dirty="0" err="1" smtClean="0">
                <a:latin typeface="Calibri"/>
                <a:cs typeface="Calibri"/>
              </a:rPr>
              <a:t>Derameaux</a:t>
            </a:r>
            <a:r>
              <a:rPr sz="2400" b="1" dirty="0" smtClean="0">
                <a:latin typeface="Calibri"/>
                <a:cs typeface="Calibri"/>
              </a:rPr>
              <a:t>:</a:t>
            </a:r>
            <a:r>
              <a:rPr sz="2400" b="1" spc="-114" dirty="0" smtClean="0">
                <a:latin typeface="Calibri"/>
                <a:cs typeface="Calibri"/>
              </a:rPr>
              <a:t> </a:t>
            </a:r>
            <a:r>
              <a:rPr lang="fr-BE" sz="2400" b="1" spc="-114" dirty="0" smtClean="0">
                <a:latin typeface="Calibri"/>
                <a:cs typeface="Calibri"/>
              </a:rPr>
              <a:t>	</a:t>
            </a:r>
            <a:r>
              <a:rPr lang="fr-BE" sz="2400" spc="-10" dirty="0" smtClean="0">
                <a:cs typeface="Calibri"/>
              </a:rPr>
              <a:t>Développeur</a:t>
            </a:r>
            <a:endParaRPr lang="fr-BE" sz="2400" spc="-10" dirty="0" smtClean="0">
              <a:latin typeface="Calibri"/>
              <a:cs typeface="Calibri"/>
            </a:endParaRPr>
          </a:p>
          <a:p>
            <a:pPr marL="1611313" marR="889635">
              <a:lnSpc>
                <a:spcPct val="100000"/>
              </a:lnSpc>
              <a:spcBef>
                <a:spcPts val="15"/>
              </a:spcBef>
            </a:pPr>
            <a:r>
              <a:rPr lang="fr-BE" sz="2400" b="1" dirty="0" err="1" smtClean="0">
                <a:latin typeface="Calibri"/>
                <a:cs typeface="Calibri"/>
              </a:rPr>
              <a:t>Chitou</a:t>
            </a:r>
            <a:r>
              <a:rPr lang="fr-BE" sz="2400" b="1" dirty="0" smtClean="0">
                <a:latin typeface="Calibri"/>
                <a:cs typeface="Calibri"/>
              </a:rPr>
              <a:t> Habib</a:t>
            </a:r>
            <a:r>
              <a:rPr sz="2400" b="1" dirty="0" smtClean="0">
                <a:latin typeface="Calibri"/>
                <a:cs typeface="Calibri"/>
              </a:rPr>
              <a:t>:</a:t>
            </a:r>
            <a:r>
              <a:rPr sz="2400" b="1" spc="-114" dirty="0" smtClean="0">
                <a:latin typeface="Calibri"/>
                <a:cs typeface="Calibri"/>
              </a:rPr>
              <a:t> </a:t>
            </a:r>
            <a:r>
              <a:rPr lang="fr-BE" sz="2400" spc="-10" dirty="0" smtClean="0">
                <a:latin typeface="Calibri"/>
                <a:cs typeface="Calibri"/>
              </a:rPr>
              <a:t>		Développeur</a:t>
            </a:r>
          </a:p>
          <a:p>
            <a:pPr marL="1611313" marR="889635">
              <a:lnSpc>
                <a:spcPct val="100000"/>
              </a:lnSpc>
              <a:spcBef>
                <a:spcPts val="15"/>
              </a:spcBef>
            </a:pPr>
            <a:r>
              <a:rPr lang="fr-BE" sz="2400" b="1" dirty="0" err="1" smtClean="0">
                <a:latin typeface="Calibri"/>
                <a:cs typeface="Calibri"/>
              </a:rPr>
              <a:t>Luminita</a:t>
            </a:r>
            <a:r>
              <a:rPr lang="fr-BE" sz="2400" b="1" dirty="0" smtClean="0">
                <a:latin typeface="Calibri"/>
                <a:cs typeface="Calibri"/>
              </a:rPr>
              <a:t> Leonard</a:t>
            </a:r>
            <a:r>
              <a:rPr sz="2400" b="1" dirty="0" smtClean="0">
                <a:latin typeface="Calibri"/>
                <a:cs typeface="Calibri"/>
              </a:rPr>
              <a:t>:</a:t>
            </a:r>
            <a:r>
              <a:rPr sz="2400" b="1" spc="-90" dirty="0" smtClean="0">
                <a:latin typeface="Calibri"/>
                <a:cs typeface="Calibri"/>
              </a:rPr>
              <a:t> </a:t>
            </a:r>
            <a:r>
              <a:rPr lang="fr-BE" sz="2400" b="1" spc="-90" dirty="0" smtClean="0">
                <a:latin typeface="Calibri"/>
                <a:cs typeface="Calibri"/>
              </a:rPr>
              <a:t>	</a:t>
            </a:r>
            <a:r>
              <a:rPr lang="fr-BE" sz="2400" spc="-10" dirty="0" smtClean="0">
                <a:latin typeface="Calibri"/>
                <a:cs typeface="Calibri"/>
              </a:rPr>
              <a:t>Graphiste</a:t>
            </a:r>
          </a:p>
          <a:p>
            <a:pPr marL="1611313" marR="889635">
              <a:lnSpc>
                <a:spcPct val="100000"/>
              </a:lnSpc>
              <a:spcBef>
                <a:spcPts val="15"/>
              </a:spcBef>
            </a:pPr>
            <a:r>
              <a:rPr lang="fr-BE" sz="2400" b="1" dirty="0" smtClean="0">
                <a:latin typeface="Calibri"/>
                <a:cs typeface="Calibri"/>
              </a:rPr>
              <a:t>Tim </a:t>
            </a:r>
            <a:r>
              <a:rPr lang="fr-BE" sz="2400" b="1" dirty="0" err="1" smtClean="0">
                <a:latin typeface="Calibri"/>
                <a:cs typeface="Calibri"/>
              </a:rPr>
              <a:t>Zamattio</a:t>
            </a:r>
            <a:r>
              <a:rPr sz="2400" b="1" dirty="0" smtClean="0">
                <a:latin typeface="Calibri"/>
                <a:cs typeface="Calibri"/>
              </a:rPr>
              <a:t>:</a:t>
            </a:r>
            <a:r>
              <a:rPr sz="2400" b="1" spc="-114" dirty="0" smtClean="0">
                <a:latin typeface="Calibri"/>
                <a:cs typeface="Calibri"/>
              </a:rPr>
              <a:t> </a:t>
            </a:r>
            <a:r>
              <a:rPr lang="fr-BE" sz="2400" spc="-10" dirty="0" smtClean="0">
                <a:latin typeface="Calibri"/>
                <a:cs typeface="Calibri"/>
              </a:rPr>
              <a:t>		Développeur (parti 				en stage)</a:t>
            </a:r>
            <a:endParaRPr sz="2400" dirty="0" smtClean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5409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878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Sommai</a:t>
            </a:r>
            <a:r>
              <a:rPr b="1" spc="-6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7376" y="3789426"/>
            <a:ext cx="3961129" cy="533400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265"/>
              </a:lnSpc>
            </a:pPr>
            <a:r>
              <a:rPr sz="2800" b="1" spc="-735" dirty="0">
                <a:solidFill>
                  <a:srgbClr val="FFFFFF"/>
                </a:solidFill>
                <a:latin typeface="Meiryo UI"/>
                <a:cs typeface="Meiryo UI"/>
              </a:rPr>
              <a:t>◕   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3-</a:t>
            </a:r>
            <a:r>
              <a:rPr sz="2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Production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8425" y="3070225"/>
            <a:ext cx="3949700" cy="533400"/>
          </a:xfrm>
          <a:prstGeom prst="rect">
            <a:avLst/>
          </a:prstGeom>
          <a:solidFill>
            <a:srgbClr val="0066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265"/>
              </a:lnSpc>
            </a:pPr>
            <a:r>
              <a:rPr sz="2800" b="1" spc="-1125" dirty="0">
                <a:solidFill>
                  <a:srgbClr val="FFFFFF"/>
                </a:solidFill>
                <a:latin typeface="Meiryo UI"/>
                <a:cs typeface="Meiryo UI"/>
              </a:rPr>
              <a:t>◑</a:t>
            </a:r>
            <a:r>
              <a:rPr sz="2800" b="1" spc="-305" dirty="0">
                <a:solidFill>
                  <a:srgbClr val="FFFFFF"/>
                </a:solidFill>
                <a:latin typeface="Meiryo UI"/>
                <a:cs typeface="Meiryo U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2-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Game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7376" y="4508500"/>
            <a:ext cx="3961129" cy="53340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38735" rIns="0" bIns="0" rtlCol="0">
            <a:spAutoFit/>
          </a:bodyPr>
          <a:lstStyle/>
          <a:p>
            <a:pPr marL="389890" indent="-298450">
              <a:lnSpc>
                <a:spcPct val="100000"/>
              </a:lnSpc>
              <a:spcBef>
                <a:spcPts val="305"/>
              </a:spcBef>
              <a:buSzPct val="116666"/>
              <a:buFont typeface="Meiryo UI"/>
              <a:buChar char="●"/>
              <a:tabLst>
                <a:tab pos="390525" algn="l"/>
              </a:tabLst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4-</a:t>
            </a:r>
            <a:r>
              <a:rPr sz="24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728851"/>
            <a:ext cx="250825" cy="1700530"/>
          </a:xfrm>
          <a:custGeom>
            <a:avLst/>
            <a:gdLst/>
            <a:ahLst/>
            <a:cxnLst/>
            <a:rect l="l" t="t" r="r" b="b"/>
            <a:pathLst>
              <a:path w="250825" h="1700529">
                <a:moveTo>
                  <a:pt x="0" y="1700149"/>
                </a:moveTo>
                <a:lnTo>
                  <a:pt x="250825" y="1700149"/>
                </a:lnTo>
                <a:lnTo>
                  <a:pt x="250825" y="0"/>
                </a:lnTo>
                <a:lnTo>
                  <a:pt x="0" y="0"/>
                </a:lnTo>
                <a:lnTo>
                  <a:pt x="0" y="170014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28851"/>
            <a:ext cx="250825" cy="1700530"/>
          </a:xfrm>
          <a:custGeom>
            <a:avLst/>
            <a:gdLst/>
            <a:ahLst/>
            <a:cxnLst/>
            <a:rect l="l" t="t" r="r" b="b"/>
            <a:pathLst>
              <a:path w="250825" h="1700529">
                <a:moveTo>
                  <a:pt x="0" y="1700149"/>
                </a:moveTo>
                <a:lnTo>
                  <a:pt x="250825" y="1700149"/>
                </a:lnTo>
                <a:lnTo>
                  <a:pt x="250825" y="0"/>
                </a:lnTo>
                <a:lnTo>
                  <a:pt x="0" y="0"/>
                </a:lnTo>
                <a:lnTo>
                  <a:pt x="0" y="17001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63" y="2292858"/>
            <a:ext cx="23876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125" dirty="0">
                <a:solidFill>
                  <a:srgbClr val="FFFFFF"/>
                </a:solidFill>
                <a:latin typeface="Meiryo UI"/>
                <a:cs typeface="Meiryo UI"/>
              </a:rPr>
              <a:t>◑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428872"/>
            <a:ext cx="250825" cy="1584960"/>
          </a:xfrm>
          <a:custGeom>
            <a:avLst/>
            <a:gdLst/>
            <a:ahLst/>
            <a:cxnLst/>
            <a:rect l="l" t="t" r="r" b="b"/>
            <a:pathLst>
              <a:path w="250825" h="1584960">
                <a:moveTo>
                  <a:pt x="0" y="1584451"/>
                </a:moveTo>
                <a:lnTo>
                  <a:pt x="250825" y="1584451"/>
                </a:lnTo>
                <a:lnTo>
                  <a:pt x="250825" y="0"/>
                </a:lnTo>
                <a:lnTo>
                  <a:pt x="0" y="0"/>
                </a:lnTo>
                <a:lnTo>
                  <a:pt x="0" y="1584451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428872"/>
            <a:ext cx="250825" cy="1700530"/>
          </a:xfrm>
          <a:custGeom>
            <a:avLst/>
            <a:gdLst/>
            <a:ahLst/>
            <a:cxnLst/>
            <a:rect l="l" t="t" r="r" b="b"/>
            <a:pathLst>
              <a:path w="250825" h="1700529">
                <a:moveTo>
                  <a:pt x="0" y="1700276"/>
                </a:moveTo>
                <a:lnTo>
                  <a:pt x="250825" y="1700276"/>
                </a:lnTo>
                <a:lnTo>
                  <a:pt x="250825" y="0"/>
                </a:lnTo>
                <a:lnTo>
                  <a:pt x="0" y="0"/>
                </a:lnTo>
                <a:lnTo>
                  <a:pt x="0" y="17002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3" y="4042409"/>
            <a:ext cx="23876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735" dirty="0">
                <a:solidFill>
                  <a:srgbClr val="FFFFFF"/>
                </a:solidFill>
                <a:latin typeface="Meiryo UI"/>
                <a:cs typeface="Meiryo UI"/>
              </a:rPr>
              <a:t>◕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013325"/>
            <a:ext cx="250825" cy="1844675"/>
          </a:xfrm>
          <a:custGeom>
            <a:avLst/>
            <a:gdLst/>
            <a:ahLst/>
            <a:cxnLst/>
            <a:rect l="l" t="t" r="r" b="b"/>
            <a:pathLst>
              <a:path w="250825" h="1844675">
                <a:moveTo>
                  <a:pt x="0" y="1844675"/>
                </a:moveTo>
                <a:lnTo>
                  <a:pt x="250825" y="1844675"/>
                </a:lnTo>
                <a:lnTo>
                  <a:pt x="250825" y="0"/>
                </a:lnTo>
                <a:lnTo>
                  <a:pt x="0" y="0"/>
                </a:lnTo>
                <a:lnTo>
                  <a:pt x="0" y="1844675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013325"/>
            <a:ext cx="250825" cy="1844675"/>
          </a:xfrm>
          <a:custGeom>
            <a:avLst/>
            <a:gdLst/>
            <a:ahLst/>
            <a:cxnLst/>
            <a:rect l="l" t="t" r="r" b="b"/>
            <a:pathLst>
              <a:path w="250825" h="1844675">
                <a:moveTo>
                  <a:pt x="0" y="1844675"/>
                </a:moveTo>
                <a:lnTo>
                  <a:pt x="250825" y="1844675"/>
                </a:lnTo>
                <a:lnTo>
                  <a:pt x="250825" y="0"/>
                </a:lnTo>
                <a:lnTo>
                  <a:pt x="0" y="0"/>
                </a:lnTo>
                <a:lnTo>
                  <a:pt x="0" y="1844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63" y="5741923"/>
            <a:ext cx="2406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4647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609600"/>
            <a:ext cx="365760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BE" sz="5400" b="1" spc="1185" dirty="0" err="1" smtClean="0">
                <a:latin typeface="Arial"/>
                <a:cs typeface="Arial"/>
              </a:rPr>
              <a:t>Dust</a:t>
            </a:r>
            <a:r>
              <a:rPr lang="fr-BE" sz="5400" b="1" spc="1185" dirty="0" smtClean="0">
                <a:latin typeface="Arial"/>
                <a:cs typeface="Arial"/>
              </a:rPr>
              <a:t>’</a:t>
            </a:r>
            <a:br>
              <a:rPr lang="fr-BE" sz="5400" b="1" spc="1185" dirty="0" smtClean="0">
                <a:latin typeface="Arial"/>
                <a:cs typeface="Arial"/>
              </a:rPr>
            </a:br>
            <a:r>
              <a:rPr lang="fr-BE" sz="5400" b="1" spc="1185" dirty="0" smtClean="0">
                <a:latin typeface="Arial"/>
                <a:cs typeface="Arial"/>
              </a:rPr>
              <a:t>N</a:t>
            </a:r>
            <a:br>
              <a:rPr lang="fr-BE" sz="5400" b="1" spc="1185" dirty="0" smtClean="0">
                <a:latin typeface="Arial"/>
                <a:cs typeface="Arial"/>
              </a:rPr>
            </a:br>
            <a:r>
              <a:rPr lang="fr-BE" sz="5400" b="1" spc="1185" dirty="0" smtClean="0">
                <a:latin typeface="Arial"/>
                <a:cs typeface="Arial"/>
              </a:rPr>
              <a:t>‘Groove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9335" y="3231515"/>
            <a:ext cx="15830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3600" b="1" spc="-5" dirty="0" smtClean="0">
                <a:latin typeface="Calibri"/>
                <a:cs typeface="Calibri"/>
              </a:rPr>
              <a:t>Conce</a:t>
            </a:r>
            <a:r>
              <a:rPr sz="3600" b="1" spc="-10" dirty="0" smtClean="0">
                <a:latin typeface="Calibri"/>
                <a:cs typeface="Calibri"/>
              </a:rPr>
              <a:t>p</a:t>
            </a:r>
            <a:r>
              <a:rPr sz="3600" b="1" dirty="0" smtClean="0">
                <a:latin typeface="Calibri"/>
                <a:cs typeface="Calibri"/>
              </a:rPr>
              <a:t>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728851"/>
            <a:ext cx="250825" cy="1700530"/>
          </a:xfrm>
          <a:custGeom>
            <a:avLst/>
            <a:gdLst/>
            <a:ahLst/>
            <a:cxnLst/>
            <a:rect l="l" t="t" r="r" b="b"/>
            <a:pathLst>
              <a:path w="250825" h="1700529">
                <a:moveTo>
                  <a:pt x="0" y="1700149"/>
                </a:moveTo>
                <a:lnTo>
                  <a:pt x="250825" y="1700149"/>
                </a:lnTo>
                <a:lnTo>
                  <a:pt x="250825" y="0"/>
                </a:lnTo>
                <a:lnTo>
                  <a:pt x="0" y="0"/>
                </a:lnTo>
                <a:lnTo>
                  <a:pt x="0" y="170014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728851"/>
            <a:ext cx="250825" cy="1700530"/>
          </a:xfrm>
          <a:custGeom>
            <a:avLst/>
            <a:gdLst/>
            <a:ahLst/>
            <a:cxnLst/>
            <a:rect l="l" t="t" r="r" b="b"/>
            <a:pathLst>
              <a:path w="250825" h="1700529">
                <a:moveTo>
                  <a:pt x="0" y="1700149"/>
                </a:moveTo>
                <a:lnTo>
                  <a:pt x="250825" y="1700149"/>
                </a:lnTo>
                <a:lnTo>
                  <a:pt x="250825" y="0"/>
                </a:lnTo>
                <a:lnTo>
                  <a:pt x="0" y="0"/>
                </a:lnTo>
                <a:lnTo>
                  <a:pt x="0" y="17001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3" y="2292858"/>
            <a:ext cx="23876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125" dirty="0">
                <a:solidFill>
                  <a:srgbClr val="FFFFFF"/>
                </a:solidFill>
                <a:latin typeface="Meiryo UI"/>
                <a:cs typeface="Meiryo UI"/>
              </a:rPr>
              <a:t>◑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825" y="1743075"/>
            <a:ext cx="3949700" cy="533400"/>
          </a:xfrm>
          <a:custGeom>
            <a:avLst/>
            <a:gdLst/>
            <a:ahLst/>
            <a:cxnLst/>
            <a:rect l="l" t="t" r="r" b="b"/>
            <a:pathLst>
              <a:path w="3949700" h="533400">
                <a:moveTo>
                  <a:pt x="0" y="533400"/>
                </a:moveTo>
                <a:lnTo>
                  <a:pt x="3949700" y="533400"/>
                </a:lnTo>
                <a:lnTo>
                  <a:pt x="39497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9590" y="1730755"/>
            <a:ext cx="176911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125" dirty="0">
                <a:solidFill>
                  <a:srgbClr val="FFFFFF"/>
                </a:solidFill>
                <a:latin typeface="Meiryo UI"/>
                <a:cs typeface="Meiryo UI"/>
              </a:rPr>
              <a:t>◑</a:t>
            </a:r>
            <a:r>
              <a:rPr sz="2800" b="1" spc="-305" dirty="0">
                <a:solidFill>
                  <a:srgbClr val="FFFFFF"/>
                </a:solidFill>
                <a:latin typeface="Meiryo UI"/>
                <a:cs typeface="Meiryo U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2-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Game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8457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728851"/>
            <a:ext cx="250825" cy="1700530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430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>
              <a:lnSpc>
                <a:spcPct val="100000"/>
              </a:lnSpc>
            </a:pPr>
            <a:r>
              <a:rPr sz="2800" b="1" spc="-1125" dirty="0">
                <a:solidFill>
                  <a:srgbClr val="FFFFFF"/>
                </a:solidFill>
                <a:latin typeface="Meiryo UI"/>
                <a:cs typeface="Meiryo UI"/>
              </a:rPr>
              <a:t>◑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" rIns="0" bIns="0" rtlCol="0">
            <a:spAutoFit/>
          </a:bodyPr>
          <a:lstStyle/>
          <a:p>
            <a:pPr marL="1752600">
              <a:lnSpc>
                <a:spcPct val="100000"/>
              </a:lnSpc>
            </a:pPr>
            <a:r>
              <a:rPr sz="3600" b="1" spc="-15" dirty="0">
                <a:latin typeface="Calibri"/>
                <a:cs typeface="Calibri"/>
              </a:rPr>
              <a:t>Projet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Cible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140" y="1394205"/>
            <a:ext cx="792226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BE" sz="2800" b="1" spc="-15" dirty="0" smtClean="0">
                <a:latin typeface="Calibri"/>
                <a:cs typeface="Calibri"/>
              </a:rPr>
              <a:t>Tout public, cible principalement les amateurs de jeux de plateforme et les amateurs de musique des années 1930.</a:t>
            </a:r>
          </a:p>
          <a:p>
            <a:pPr marL="12700">
              <a:lnSpc>
                <a:spcPct val="100000"/>
              </a:lnSpc>
            </a:pPr>
            <a:endParaRPr lang="fr-BE" sz="2800" b="1" spc="-1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fr-BE" sz="2800" b="1" spc="-15" dirty="0" smtClean="0">
                <a:latin typeface="Calibri"/>
                <a:cs typeface="Calibri"/>
              </a:rPr>
              <a:t>Les mécaniques de jeu sont simples et peuvent être facilement prises en main par n’importe qui.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140" y="4403217"/>
            <a:ext cx="432181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5" dirty="0">
                <a:latin typeface="Calibri"/>
                <a:cs typeface="Calibri"/>
              </a:rPr>
              <a:t>Vue </a:t>
            </a:r>
            <a:r>
              <a:rPr sz="2800" b="1" spc="-5" dirty="0">
                <a:latin typeface="Calibri"/>
                <a:cs typeface="Calibri"/>
              </a:rPr>
              <a:t>à la </a:t>
            </a:r>
            <a:r>
              <a:rPr sz="2800" b="1" spc="-10" dirty="0" err="1">
                <a:latin typeface="Calibri"/>
                <a:cs typeface="Calibri"/>
              </a:rPr>
              <a:t>troisième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0" dirty="0" err="1" smtClean="0">
                <a:latin typeface="Calibri"/>
                <a:cs typeface="Calibri"/>
              </a:rPr>
              <a:t>personne</a:t>
            </a:r>
            <a:r>
              <a:rPr lang="fr-BE" sz="2800" b="1" spc="75" dirty="0" smtClean="0">
                <a:latin typeface="Calibri"/>
                <a:cs typeface="Calibri"/>
              </a:rPr>
              <a:t>, d</a:t>
            </a:r>
            <a:r>
              <a:rPr lang="fr-BE" sz="2800" b="1" spc="75" dirty="0" smtClean="0">
                <a:latin typeface="Calibri"/>
                <a:cs typeface="Calibri"/>
              </a:rPr>
              <a:t>e côté</a:t>
            </a:r>
          </a:p>
          <a:p>
            <a:pPr marL="12700">
              <a:lnSpc>
                <a:spcPct val="100000"/>
              </a:lnSpc>
            </a:pPr>
            <a:r>
              <a:rPr sz="2800" spc="-5" dirty="0" smtClean="0">
                <a:latin typeface="Wingdings"/>
                <a:cs typeface="Wingdings"/>
              </a:rPr>
              <a:t></a:t>
            </a:r>
            <a:r>
              <a:rPr sz="2800" b="1" spc="-5" dirty="0">
                <a:latin typeface="Calibri"/>
                <a:cs typeface="Calibri"/>
              </a:rPr>
              <a:t>pour plus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d’immersion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08091" y="4546091"/>
            <a:ext cx="3089148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000" y="4572050"/>
            <a:ext cx="2982341" cy="1677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6171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728851"/>
            <a:ext cx="250825" cy="1700530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</a:ln>
        </p:spPr>
        <p:txBody>
          <a:bodyPr vert="horz" wrap="square" lIns="0" tIns="430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>
              <a:lnSpc>
                <a:spcPct val="100000"/>
              </a:lnSpc>
            </a:pPr>
            <a:r>
              <a:rPr sz="2800" b="1" spc="-1125" dirty="0">
                <a:solidFill>
                  <a:srgbClr val="FFFFFF"/>
                </a:solidFill>
                <a:latin typeface="Meiryo UI"/>
                <a:cs typeface="Meiryo UI"/>
              </a:rPr>
              <a:t>◑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5867400"/>
            <a:ext cx="661974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" rIns="0" bIns="0" rtlCol="0">
            <a:spAutoFit/>
          </a:bodyPr>
          <a:lstStyle/>
          <a:p>
            <a:pPr marL="1894205">
              <a:lnSpc>
                <a:spcPct val="100000"/>
              </a:lnSpc>
            </a:pPr>
            <a:r>
              <a:rPr sz="3600" b="1" spc="-15" dirty="0">
                <a:latin typeface="Calibri"/>
                <a:cs typeface="Calibri"/>
              </a:rPr>
              <a:t>Gameplay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318005"/>
            <a:ext cx="574421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Les </a:t>
            </a:r>
            <a:r>
              <a:rPr sz="2800" b="1" spc="-15" dirty="0">
                <a:latin typeface="Calibri"/>
                <a:cs typeface="Calibri"/>
              </a:rPr>
              <a:t>divers interactions </a:t>
            </a:r>
            <a:r>
              <a:rPr sz="2800" b="1" spc="-5" dirty="0">
                <a:latin typeface="Calibri"/>
                <a:cs typeface="Calibri"/>
              </a:rPr>
              <a:t>du </a:t>
            </a:r>
            <a:r>
              <a:rPr sz="2800" b="1" spc="-10" dirty="0">
                <a:latin typeface="Calibri"/>
                <a:cs typeface="Calibri"/>
              </a:rPr>
              <a:t>personnage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2632455"/>
            <a:ext cx="3369945" cy="301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Exemples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93675" indent="-18097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194310" algn="l"/>
              </a:tabLst>
            </a:pPr>
            <a:r>
              <a:rPr sz="1400" spc="-5" dirty="0">
                <a:latin typeface="Calibri"/>
                <a:cs typeface="Calibri"/>
              </a:rPr>
              <a:t>Déplacement debout </a:t>
            </a:r>
            <a:r>
              <a:rPr sz="1400" spc="-10" dirty="0">
                <a:latin typeface="Calibri"/>
                <a:cs typeface="Calibri"/>
              </a:rPr>
              <a:t>(avec </a:t>
            </a:r>
            <a:r>
              <a:rPr sz="1400" dirty="0">
                <a:latin typeface="Calibri"/>
                <a:cs typeface="Calibri"/>
              </a:rPr>
              <a:t>ou </a:t>
            </a:r>
            <a:r>
              <a:rPr sz="1400" spc="-5" dirty="0">
                <a:latin typeface="Calibri"/>
                <a:cs typeface="Calibri"/>
              </a:rPr>
              <a:t>sans </a:t>
            </a:r>
            <a:r>
              <a:rPr sz="1400" dirty="0">
                <a:latin typeface="Calibri"/>
                <a:cs typeface="Calibri"/>
              </a:rPr>
              <a:t>armes)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615950" lvl="1" indent="-146685">
              <a:lnSpc>
                <a:spcPts val="1675"/>
              </a:lnSpc>
              <a:buFont typeface="Courier New"/>
              <a:buChar char="o"/>
              <a:tabLst>
                <a:tab pos="616585" algn="l"/>
              </a:tabLst>
            </a:pPr>
            <a:r>
              <a:rPr sz="1400" spc="-5" dirty="0">
                <a:latin typeface="Calibri"/>
                <a:cs typeface="Calibri"/>
              </a:rPr>
              <a:t>Marcher</a:t>
            </a:r>
            <a:endParaRPr sz="1400">
              <a:latin typeface="Calibri"/>
              <a:cs typeface="Calibri"/>
            </a:endParaRPr>
          </a:p>
          <a:p>
            <a:pPr marL="615950" lvl="1" indent="-146685">
              <a:lnSpc>
                <a:spcPts val="1675"/>
              </a:lnSpc>
              <a:buFont typeface="Courier New"/>
              <a:buChar char="o"/>
              <a:tabLst>
                <a:tab pos="616585" algn="l"/>
              </a:tabLst>
            </a:pPr>
            <a:r>
              <a:rPr sz="1400" spc="-5" dirty="0">
                <a:latin typeface="Calibri"/>
                <a:cs typeface="Calibri"/>
              </a:rPr>
              <a:t>Sauter</a:t>
            </a:r>
            <a:endParaRPr sz="1400">
              <a:latin typeface="Calibri"/>
              <a:cs typeface="Calibri"/>
            </a:endParaRPr>
          </a:p>
          <a:p>
            <a:pPr marL="615950" lvl="1" indent="-146685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616585" algn="l"/>
              </a:tabLst>
            </a:pPr>
            <a:r>
              <a:rPr sz="1400" dirty="0">
                <a:latin typeface="Calibri"/>
                <a:cs typeface="Calibri"/>
              </a:rPr>
              <a:t>Se </a:t>
            </a:r>
            <a:r>
              <a:rPr sz="1400" spc="-5" dirty="0">
                <a:latin typeface="Calibri"/>
                <a:cs typeface="Calibri"/>
              </a:rPr>
              <a:t>cacher derrière un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muret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Wingdings"/>
                <a:cs typeface="Wingdings"/>
              </a:rPr>
              <a:t></a:t>
            </a:r>
            <a:r>
              <a:rPr sz="1400" spc="-5" dirty="0">
                <a:latin typeface="Calibri"/>
                <a:cs typeface="Calibri"/>
              </a:rPr>
              <a:t>Interaction </a:t>
            </a:r>
            <a:r>
              <a:rPr sz="1400" spc="-10" dirty="0">
                <a:latin typeface="Calibri"/>
                <a:cs typeface="Calibri"/>
              </a:rPr>
              <a:t>avec </a:t>
            </a:r>
            <a:r>
              <a:rPr sz="1400" spc="-5" dirty="0">
                <a:latin typeface="Calibri"/>
                <a:cs typeface="Calibri"/>
              </a:rPr>
              <a:t>des éléments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615950" lvl="1" indent="-146685">
              <a:lnSpc>
                <a:spcPct val="100000"/>
              </a:lnSpc>
              <a:buFont typeface="Courier New"/>
              <a:buChar char="o"/>
              <a:tabLst>
                <a:tab pos="616585" algn="l"/>
              </a:tabLst>
            </a:pPr>
            <a:r>
              <a:rPr sz="1400" spc="-10" dirty="0">
                <a:latin typeface="Calibri"/>
                <a:cs typeface="Calibri"/>
              </a:rPr>
              <a:t>Prendre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objet</a:t>
            </a:r>
            <a:endParaRPr sz="1400">
              <a:latin typeface="Calibri"/>
              <a:cs typeface="Calibri"/>
            </a:endParaRPr>
          </a:p>
          <a:p>
            <a:pPr marL="615950" lvl="1" indent="-146685">
              <a:lnSpc>
                <a:spcPts val="1675"/>
              </a:lnSpc>
              <a:buFont typeface="Courier New"/>
              <a:buChar char="o"/>
              <a:tabLst>
                <a:tab pos="616585" algn="l"/>
              </a:tabLst>
            </a:pPr>
            <a:r>
              <a:rPr sz="1400" spc="-5" dirty="0">
                <a:latin typeface="Calibri"/>
                <a:cs typeface="Calibri"/>
              </a:rPr>
              <a:t>Poser un</a:t>
            </a:r>
            <a:r>
              <a:rPr sz="1400" spc="-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objet</a:t>
            </a:r>
            <a:endParaRPr sz="1400">
              <a:latin typeface="Calibri"/>
              <a:cs typeface="Calibri"/>
            </a:endParaRPr>
          </a:p>
          <a:p>
            <a:pPr marL="615950" lvl="1" indent="-146685">
              <a:lnSpc>
                <a:spcPts val="1675"/>
              </a:lnSpc>
              <a:buFont typeface="Courier New"/>
              <a:buChar char="o"/>
              <a:tabLst>
                <a:tab pos="616585" algn="l"/>
              </a:tabLst>
            </a:pPr>
            <a:r>
              <a:rPr sz="1400" spc="-5" dirty="0">
                <a:latin typeface="Calibri"/>
                <a:cs typeface="Calibri"/>
              </a:rPr>
              <a:t>Tirer </a:t>
            </a:r>
            <a:r>
              <a:rPr sz="1400" dirty="0">
                <a:latin typeface="Calibri"/>
                <a:cs typeface="Calibri"/>
              </a:rPr>
              <a:t>/ </a:t>
            </a:r>
            <a:r>
              <a:rPr sz="1400" spc="-5" dirty="0">
                <a:latin typeface="Calibri"/>
                <a:cs typeface="Calibri"/>
              </a:rPr>
              <a:t>Pousser un objet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 marL="615950" lvl="1" indent="-146685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616585" algn="l"/>
              </a:tabLst>
            </a:pPr>
            <a:r>
              <a:rPr sz="1400" spc="-5" dirty="0">
                <a:latin typeface="Calibri"/>
                <a:cs typeface="Calibri"/>
              </a:rPr>
              <a:t>Balancer un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objet</a:t>
            </a:r>
            <a:endParaRPr sz="1400">
              <a:latin typeface="Calibri"/>
              <a:cs typeface="Calibri"/>
            </a:endParaRPr>
          </a:p>
          <a:p>
            <a:pPr marL="193675" indent="-180975">
              <a:lnSpc>
                <a:spcPct val="100000"/>
              </a:lnSpc>
              <a:buFont typeface="Wingdings"/>
              <a:buChar char=""/>
              <a:tabLst>
                <a:tab pos="194310" algn="l"/>
              </a:tabLst>
            </a:pPr>
            <a:r>
              <a:rPr sz="1400" spc="-5" dirty="0">
                <a:latin typeface="Calibri"/>
                <a:cs typeface="Calibri"/>
              </a:rPr>
              <a:t>Tirer </a:t>
            </a:r>
            <a:r>
              <a:rPr sz="1400" spc="-10" dirty="0">
                <a:latin typeface="Calibri"/>
                <a:cs typeface="Calibri"/>
              </a:rPr>
              <a:t>avec </a:t>
            </a:r>
            <a:r>
              <a:rPr sz="1400" spc="-5" dirty="0">
                <a:latin typeface="Calibri"/>
                <a:cs typeface="Calibri"/>
              </a:rPr>
              <a:t>une </a:t>
            </a:r>
            <a:r>
              <a:rPr sz="1400" dirty="0">
                <a:latin typeface="Calibri"/>
                <a:cs typeface="Calibri"/>
              </a:rPr>
              <a:t>arme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615950" lvl="1" indent="-146685">
              <a:lnSpc>
                <a:spcPct val="100000"/>
              </a:lnSpc>
              <a:buFont typeface="Courier New"/>
              <a:buChar char="o"/>
              <a:tabLst>
                <a:tab pos="616585" algn="l"/>
              </a:tabLst>
            </a:pPr>
            <a:r>
              <a:rPr sz="1400" spc="-5" dirty="0">
                <a:latin typeface="Calibri"/>
                <a:cs typeface="Calibri"/>
              </a:rPr>
              <a:t>Debout</a:t>
            </a:r>
            <a:endParaRPr sz="1400">
              <a:latin typeface="Calibri"/>
              <a:cs typeface="Calibri"/>
            </a:endParaRPr>
          </a:p>
          <a:p>
            <a:pPr marL="615950" lvl="1" indent="-146685">
              <a:lnSpc>
                <a:spcPct val="100000"/>
              </a:lnSpc>
              <a:buFont typeface="Courier New"/>
              <a:buChar char="o"/>
              <a:tabLst>
                <a:tab pos="616585" algn="l"/>
              </a:tabLst>
            </a:pPr>
            <a:r>
              <a:rPr sz="1400" spc="-5" dirty="0">
                <a:latin typeface="Calibri"/>
                <a:cs typeface="Calibri"/>
              </a:rPr>
              <a:t>Accroupie</a:t>
            </a:r>
            <a:endParaRPr sz="1400">
              <a:latin typeface="Calibri"/>
              <a:cs typeface="Calibri"/>
            </a:endParaRPr>
          </a:p>
          <a:p>
            <a:pPr marL="193675" indent="-180975">
              <a:lnSpc>
                <a:spcPct val="100000"/>
              </a:lnSpc>
              <a:buFont typeface="Wingdings"/>
              <a:buChar char=""/>
              <a:tabLst>
                <a:tab pos="194310" algn="l"/>
              </a:tabLst>
            </a:pPr>
            <a:r>
              <a:rPr sz="1400" spc="-5" dirty="0">
                <a:latin typeface="Calibri"/>
                <a:cs typeface="Calibri"/>
              </a:rPr>
              <a:t>Combat au </a:t>
            </a:r>
            <a:r>
              <a:rPr sz="1400" spc="-10" dirty="0">
                <a:latin typeface="Calibri"/>
                <a:cs typeface="Calibri"/>
              </a:rPr>
              <a:t>corps </a:t>
            </a:r>
            <a:r>
              <a:rPr sz="1400" dirty="0">
                <a:latin typeface="Calibri"/>
                <a:cs typeface="Calibri"/>
              </a:rPr>
              <a:t>à </a:t>
            </a:r>
            <a:r>
              <a:rPr sz="1400" spc="-10" dirty="0">
                <a:latin typeface="Calibri"/>
                <a:cs typeface="Calibri"/>
              </a:rPr>
              <a:t>corps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70091" y="3784091"/>
            <a:ext cx="2287523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3810025"/>
            <a:ext cx="2181225" cy="1226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0091" y="2412492"/>
            <a:ext cx="2339340" cy="1362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0" y="2438336"/>
            <a:ext cx="2232659" cy="1255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0" y="5181600"/>
            <a:ext cx="2209800" cy="1243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7891" y="5155691"/>
            <a:ext cx="2354580" cy="13700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3800" y="5181600"/>
            <a:ext cx="2247773" cy="12643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70091" y="5155691"/>
            <a:ext cx="2316480" cy="13487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6000" y="5181600"/>
            <a:ext cx="2209800" cy="12430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644" y="6467728"/>
            <a:ext cx="30772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latin typeface="Calibri"/>
                <a:cs typeface="Calibri"/>
              </a:rPr>
              <a:t>Uacari </a:t>
            </a:r>
            <a:r>
              <a:rPr sz="1400" spc="-10" dirty="0">
                <a:latin typeface="Calibri"/>
                <a:cs typeface="Calibri"/>
              </a:rPr>
              <a:t>©Octobre </a:t>
            </a:r>
            <a:r>
              <a:rPr sz="1400" spc="-5" dirty="0">
                <a:latin typeface="Calibri"/>
                <a:cs typeface="Calibri"/>
              </a:rPr>
              <a:t>2009 </a:t>
            </a:r>
            <a:r>
              <a:rPr sz="1400" dirty="0">
                <a:latin typeface="Calibri"/>
                <a:cs typeface="Calibri"/>
              </a:rPr>
              <a:t>- All </a:t>
            </a:r>
            <a:r>
              <a:rPr sz="1400" spc="-5" dirty="0">
                <a:latin typeface="Calibri"/>
                <a:cs typeface="Calibri"/>
              </a:rPr>
              <a:t>right reserved.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5"/>
          </p:nvPr>
        </p:nvSpPr>
        <p:spPr>
          <a:xfrm>
            <a:off x="1069643" y="6467728"/>
            <a:ext cx="7339787" cy="203834"/>
          </a:xfrm>
        </p:spPr>
        <p:txBody>
          <a:bodyPr/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lang="fr-FR"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8694" y="1491107"/>
            <a:ext cx="2100580" cy="164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400" b="1" spc="1185" dirty="0">
                <a:latin typeface="Arial"/>
                <a:cs typeface="Arial"/>
              </a:rPr>
              <a:t>T</a:t>
            </a:r>
            <a:r>
              <a:rPr sz="5400" b="1" spc="555" dirty="0">
                <a:latin typeface="Arial"/>
                <a:cs typeface="Arial"/>
              </a:rPr>
              <a:t>i</a:t>
            </a:r>
            <a:r>
              <a:rPr sz="5400" b="1" spc="960" dirty="0">
                <a:latin typeface="Arial"/>
                <a:cs typeface="Arial"/>
              </a:rPr>
              <a:t>tre</a:t>
            </a:r>
            <a:endParaRPr sz="5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5400" b="1" spc="670" dirty="0">
                <a:latin typeface="Arial"/>
                <a:cs typeface="Arial"/>
              </a:rPr>
              <a:t>jeu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2635" y="3231515"/>
            <a:ext cx="2115185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885" algn="ctr">
              <a:lnSpc>
                <a:spcPct val="100000"/>
              </a:lnSpc>
            </a:pPr>
            <a:r>
              <a:rPr sz="1200" b="1" spc="-120" dirty="0">
                <a:latin typeface="Arial"/>
                <a:cs typeface="Arial"/>
              </a:rPr>
              <a:t>WORKING 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60" dirty="0"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3600" b="1" spc="-10" dirty="0">
                <a:latin typeface="Calibri"/>
                <a:cs typeface="Calibri"/>
              </a:rPr>
              <a:t>Production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428872"/>
            <a:ext cx="250825" cy="1700530"/>
          </a:xfrm>
          <a:custGeom>
            <a:avLst/>
            <a:gdLst/>
            <a:ahLst/>
            <a:cxnLst/>
            <a:rect l="l" t="t" r="r" b="b"/>
            <a:pathLst>
              <a:path w="250825" h="1700529">
                <a:moveTo>
                  <a:pt x="0" y="1700276"/>
                </a:moveTo>
                <a:lnTo>
                  <a:pt x="250825" y="1700276"/>
                </a:lnTo>
                <a:lnTo>
                  <a:pt x="250825" y="0"/>
                </a:lnTo>
                <a:lnTo>
                  <a:pt x="0" y="0"/>
                </a:lnTo>
                <a:lnTo>
                  <a:pt x="0" y="1700276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428872"/>
            <a:ext cx="250825" cy="1700530"/>
          </a:xfrm>
          <a:custGeom>
            <a:avLst/>
            <a:gdLst/>
            <a:ahLst/>
            <a:cxnLst/>
            <a:rect l="l" t="t" r="r" b="b"/>
            <a:pathLst>
              <a:path w="250825" h="1700529">
                <a:moveTo>
                  <a:pt x="0" y="1700276"/>
                </a:moveTo>
                <a:lnTo>
                  <a:pt x="250825" y="1700276"/>
                </a:lnTo>
                <a:lnTo>
                  <a:pt x="250825" y="0"/>
                </a:lnTo>
                <a:lnTo>
                  <a:pt x="0" y="0"/>
                </a:lnTo>
                <a:lnTo>
                  <a:pt x="0" y="17002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825" y="3429000"/>
            <a:ext cx="3961129" cy="533400"/>
          </a:xfrm>
          <a:custGeom>
            <a:avLst/>
            <a:gdLst/>
            <a:ahLst/>
            <a:cxnLst/>
            <a:rect l="l" t="t" r="r" b="b"/>
            <a:pathLst>
              <a:path w="3961129" h="533400">
                <a:moveTo>
                  <a:pt x="0" y="533400"/>
                </a:moveTo>
                <a:lnTo>
                  <a:pt x="3960876" y="533400"/>
                </a:lnTo>
                <a:lnTo>
                  <a:pt x="396087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3" y="3417189"/>
            <a:ext cx="2994660" cy="1065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820">
              <a:lnSpc>
                <a:spcPct val="100000"/>
              </a:lnSpc>
            </a:pPr>
            <a:r>
              <a:rPr sz="2800" b="1" spc="-735" dirty="0">
                <a:solidFill>
                  <a:srgbClr val="FFFFFF"/>
                </a:solidFill>
                <a:latin typeface="Meiryo UI"/>
                <a:cs typeface="Meiryo UI"/>
              </a:rPr>
              <a:t>◕   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3-</a:t>
            </a:r>
            <a:r>
              <a:rPr sz="24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Production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b="1" spc="-735" dirty="0">
                <a:solidFill>
                  <a:srgbClr val="FFFFFF"/>
                </a:solidFill>
                <a:latin typeface="Meiryo UI"/>
                <a:cs typeface="Meiryo UI"/>
              </a:rPr>
              <a:t>◕</a:t>
            </a:r>
            <a:endParaRPr sz="2800">
              <a:latin typeface="Meiryo UI"/>
              <a:cs typeface="Meiryo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69644" y="6467728"/>
            <a:ext cx="76171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fr-FR" dirty="0" err="1" smtClean="0"/>
              <a:t>Dust’N’Groove</a:t>
            </a:r>
            <a:r>
              <a:rPr lang="fr-FR" dirty="0" smtClean="0"/>
              <a:t> ©</a:t>
            </a:r>
            <a:r>
              <a:rPr lang="fr-FR" dirty="0" err="1" smtClean="0"/>
              <a:t>Swingkids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2015 - Template ©</a:t>
            </a:r>
            <a:r>
              <a:rPr lang="fr-FR" dirty="0" err="1" smtClean="0"/>
              <a:t>Marla</a:t>
            </a:r>
            <a:r>
              <a:rPr lang="fr-FR" dirty="0" smtClean="0"/>
              <a:t> </a:t>
            </a:r>
            <a:r>
              <a:rPr lang="fr-FR" dirty="0" err="1" smtClean="0"/>
              <a:t>Saavedra</a:t>
            </a:r>
            <a:r>
              <a:rPr lang="fr-FR" dirty="0" smtClean="0"/>
              <a:t> </a:t>
            </a:r>
            <a:r>
              <a:rPr lang="fr-FR" dirty="0" err="1" smtClean="0"/>
              <a:t>Nov</a:t>
            </a:r>
            <a:r>
              <a:rPr lang="fr-FR" dirty="0" smtClean="0"/>
              <a:t> 2014 - All right </a:t>
            </a:r>
            <a:r>
              <a:rPr lang="fr-FR" dirty="0" err="1" smtClean="0"/>
              <a:t>reserved</a:t>
            </a:r>
            <a:r>
              <a:rPr lang="fr-FR" dirty="0" smtClean="0"/>
              <a:t>.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626</Words>
  <Application>Microsoft Office PowerPoint</Application>
  <PresentationFormat>Affichage à l'écran (4:3)</PresentationFormat>
  <Paragraphs>143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Office Theme</vt:lpstr>
      <vt:lpstr>Dust’N’Groove</vt:lpstr>
      <vt:lpstr>Dust’N’Groove </vt:lpstr>
      <vt:lpstr>Dust’N’Groove</vt:lpstr>
      <vt:lpstr>L’équipe</vt:lpstr>
      <vt:lpstr>Sommaire</vt:lpstr>
      <vt:lpstr>Dust’ N ‘Groove</vt:lpstr>
      <vt:lpstr>Projet Cible</vt:lpstr>
      <vt:lpstr>Gameplay</vt:lpstr>
      <vt:lpstr>Titre jeu</vt:lpstr>
      <vt:lpstr>Présentation PowerPoint</vt:lpstr>
      <vt:lpstr>PRODUCTION</vt:lpstr>
      <vt:lpstr>PRODUCTION</vt:lpstr>
      <vt:lpstr>PRODUCTION</vt:lpstr>
      <vt:lpstr>PRODUCTION</vt:lpstr>
      <vt:lpstr>Titre jeu</vt:lpstr>
      <vt:lpstr>Présentation de la démo</vt:lpstr>
      <vt:lpstr>Optimisation temps possibles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Lucy M</dc:creator>
  <cp:lastModifiedBy>Utilisateur Windows</cp:lastModifiedBy>
  <cp:revision>17</cp:revision>
  <dcterms:created xsi:type="dcterms:W3CDTF">2015-12-07T11:24:30Z</dcterms:created>
  <dcterms:modified xsi:type="dcterms:W3CDTF">2015-12-07T14:40:52Z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2015-12-07T00:00:00Z</vt:filetime>
  </property>
</Properties>
</file>