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36975eb6e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36975eb6e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389b7ae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389b7ae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36975eb6e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36975eb6e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36975eb6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36975eb6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836975eb6e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36975eb6e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36975eb6e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36975eb6e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36975eb6e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36975eb6e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36975eb6e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36975eb6e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36975eb6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36975eb6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36975eb6e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36975eb6e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36975eb6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36975eb6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912125"/>
            <a:ext cx="5783400" cy="63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Internet of Everything</a:t>
            </a:r>
            <a:endParaRPr/>
          </a:p>
        </p:txBody>
      </p:sp>
      <p:sp>
        <p:nvSpPr>
          <p:cNvPr id="64" name="Google Shape;64;p13"/>
          <p:cNvSpPr txBox="1"/>
          <p:nvPr>
            <p:ph idx="1" type="subTitle"/>
          </p:nvPr>
        </p:nvSpPr>
        <p:spPr>
          <a:xfrm>
            <a:off x="1680300" y="1662750"/>
            <a:ext cx="5783400" cy="57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Smart Office</a:t>
            </a:r>
            <a:endParaRPr sz="3600"/>
          </a:p>
        </p:txBody>
      </p:sp>
      <p:sp>
        <p:nvSpPr>
          <p:cNvPr id="65" name="Google Shape;65;p13"/>
          <p:cNvSpPr txBox="1"/>
          <p:nvPr/>
        </p:nvSpPr>
        <p:spPr>
          <a:xfrm>
            <a:off x="696950" y="2766000"/>
            <a:ext cx="7337400" cy="85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Trebuchet MS"/>
                <a:ea typeface="Trebuchet MS"/>
                <a:cs typeface="Trebuchet MS"/>
                <a:sym typeface="Trebuchet MS"/>
              </a:rPr>
              <a:t>Ritesh Mayya    (A-26) </a:t>
            </a:r>
            <a:endParaRPr sz="3000">
              <a:solidFill>
                <a:srgbClr val="FFFFFF"/>
              </a:solidFill>
              <a:latin typeface="Trebuchet MS"/>
              <a:ea typeface="Trebuchet MS"/>
              <a:cs typeface="Trebuchet MS"/>
              <a:sym typeface="Trebuchet MS"/>
            </a:endParaRPr>
          </a:p>
          <a:p>
            <a:pPr indent="0" lvl="0" marL="0" rtl="0" algn="ctr">
              <a:spcBef>
                <a:spcPts val="0"/>
              </a:spcBef>
              <a:spcAft>
                <a:spcPts val="0"/>
              </a:spcAft>
              <a:buNone/>
            </a:pPr>
            <a:r>
              <a:rPr lang="en" sz="3000">
                <a:solidFill>
                  <a:srgbClr val="FFFFFF"/>
                </a:solidFill>
                <a:latin typeface="Trebuchet MS"/>
                <a:ea typeface="Trebuchet MS"/>
                <a:cs typeface="Trebuchet MS"/>
                <a:sym typeface="Trebuchet MS"/>
              </a:rPr>
              <a:t>Mirza Nauman  (A-28)</a:t>
            </a:r>
            <a:endParaRPr sz="3000">
              <a:solidFill>
                <a:srgbClr val="FFFFFF"/>
              </a:solidFill>
              <a:latin typeface="Trebuchet MS"/>
              <a:ea typeface="Trebuchet MS"/>
              <a:cs typeface="Trebuchet MS"/>
              <a:sym typeface="Trebuchet MS"/>
            </a:endParaRPr>
          </a:p>
          <a:p>
            <a:pPr indent="0" lvl="0" marL="0" rtl="0" algn="ctr">
              <a:spcBef>
                <a:spcPts val="0"/>
              </a:spcBef>
              <a:spcAft>
                <a:spcPts val="0"/>
              </a:spcAft>
              <a:buNone/>
            </a:pPr>
            <a:r>
              <a:rPr lang="en" sz="3000">
                <a:solidFill>
                  <a:srgbClr val="FFFFFF"/>
                </a:solidFill>
                <a:latin typeface="Trebuchet MS"/>
                <a:ea typeface="Trebuchet MS"/>
                <a:cs typeface="Trebuchet MS"/>
                <a:sym typeface="Trebuchet MS"/>
              </a:rPr>
              <a:t>Pratiksha Naik  (A-29)</a:t>
            </a:r>
            <a:endParaRPr sz="3000">
              <a:solidFill>
                <a:srgbClr val="FFFFFF"/>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Conditions for IoT Systems</a:t>
            </a:r>
            <a:endParaRPr/>
          </a:p>
        </p:txBody>
      </p:sp>
      <p:pic>
        <p:nvPicPr>
          <p:cNvPr id="124" name="Google Shape;124;p22"/>
          <p:cNvPicPr preferRelativeResize="0"/>
          <p:nvPr/>
        </p:nvPicPr>
        <p:blipFill rotWithShape="1">
          <a:blip r:embed="rId3">
            <a:alphaModFix/>
          </a:blip>
          <a:srcRect b="7" l="0" r="0" t="22944"/>
          <a:stretch/>
        </p:blipFill>
        <p:spPr>
          <a:xfrm>
            <a:off x="449150" y="1489825"/>
            <a:ext cx="7981950" cy="3416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a:t>
            </a:r>
            <a:endParaRPr/>
          </a:p>
        </p:txBody>
      </p:sp>
      <p:pic>
        <p:nvPicPr>
          <p:cNvPr id="130" name="Google Shape;130;p23"/>
          <p:cNvPicPr preferRelativeResize="0"/>
          <p:nvPr/>
        </p:nvPicPr>
        <p:blipFill rotWithShape="1">
          <a:blip r:embed="rId3">
            <a:alphaModFix/>
          </a:blip>
          <a:srcRect b="6353" l="0" r="0" t="2364"/>
          <a:stretch/>
        </p:blipFill>
        <p:spPr>
          <a:xfrm>
            <a:off x="1474350" y="1577875"/>
            <a:ext cx="6195298" cy="290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11524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
        <p:nvSpPr>
          <p:cNvPr id="136" name="Google Shape;136;p24"/>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Smart Office</a:t>
            </a:r>
            <a:endParaRPr/>
          </a:p>
        </p:txBody>
      </p:sp>
      <p:sp>
        <p:nvSpPr>
          <p:cNvPr id="71" name="Google Shape;71;p14"/>
          <p:cNvSpPr txBox="1"/>
          <p:nvPr>
            <p:ph idx="1" type="body"/>
          </p:nvPr>
        </p:nvSpPr>
        <p:spPr>
          <a:xfrm>
            <a:off x="387900" y="1489824"/>
            <a:ext cx="8368200" cy="3078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Trebuchet MS"/>
                <a:ea typeface="Trebuchet MS"/>
                <a:cs typeface="Trebuchet MS"/>
                <a:sym typeface="Trebuchet MS"/>
              </a:rPr>
              <a:t>What Is a </a:t>
            </a:r>
            <a:r>
              <a:rPr b="1" lang="en" sz="2400">
                <a:solidFill>
                  <a:srgbClr val="FFFFFF"/>
                </a:solidFill>
                <a:latin typeface="Trebuchet MS"/>
                <a:ea typeface="Trebuchet MS"/>
                <a:cs typeface="Trebuchet MS"/>
                <a:sym typeface="Trebuchet MS"/>
              </a:rPr>
              <a:t>Smart Office</a:t>
            </a:r>
            <a:r>
              <a:rPr lang="en" sz="2400">
                <a:solidFill>
                  <a:srgbClr val="FFFFFF"/>
                </a:solidFill>
                <a:latin typeface="Trebuchet MS"/>
                <a:ea typeface="Trebuchet MS"/>
                <a:cs typeface="Trebuchet MS"/>
                <a:sym typeface="Trebuchet MS"/>
              </a:rPr>
              <a:t>? </a:t>
            </a:r>
            <a:endParaRPr sz="2400">
              <a:solidFill>
                <a:srgbClr val="FFFFFF"/>
              </a:solidFill>
              <a:latin typeface="Trebuchet MS"/>
              <a:ea typeface="Trebuchet MS"/>
              <a:cs typeface="Trebuchet MS"/>
              <a:sym typeface="Trebuchet MS"/>
            </a:endParaRPr>
          </a:p>
          <a:p>
            <a:pPr indent="0" lvl="0" marL="0" rtl="0" algn="l">
              <a:spcBef>
                <a:spcPts val="1600"/>
              </a:spcBef>
              <a:spcAft>
                <a:spcPts val="1600"/>
              </a:spcAft>
              <a:buNone/>
            </a:pPr>
            <a:r>
              <a:rPr lang="en">
                <a:solidFill>
                  <a:srgbClr val="FFFFFF"/>
                </a:solidFill>
                <a:latin typeface="Trebuchet MS"/>
                <a:ea typeface="Trebuchet MS"/>
                <a:cs typeface="Trebuchet MS"/>
                <a:sym typeface="Trebuchet MS"/>
              </a:rPr>
              <a:t>A </a:t>
            </a:r>
            <a:r>
              <a:rPr b="1" lang="en">
                <a:solidFill>
                  <a:srgbClr val="FFFFFF"/>
                </a:solidFill>
                <a:latin typeface="Trebuchet MS"/>
                <a:ea typeface="Trebuchet MS"/>
                <a:cs typeface="Trebuchet MS"/>
                <a:sym typeface="Trebuchet MS"/>
              </a:rPr>
              <a:t>smart office</a:t>
            </a:r>
            <a:r>
              <a:rPr lang="en">
                <a:solidFill>
                  <a:srgbClr val="FFFFFF"/>
                </a:solidFill>
                <a:latin typeface="Trebuchet MS"/>
                <a:ea typeface="Trebuchet MS"/>
                <a:cs typeface="Trebuchet MS"/>
                <a:sym typeface="Trebuchet MS"/>
              </a:rPr>
              <a:t> is a workplace where technology enables people to work better, faster and, of course, smarter. Beacons, sensors and mobile apps help employees perform menial tasks better and faster, so they have enough time to focus on growing businesses and innovating.</a:t>
            </a:r>
            <a:endParaRPr>
              <a:solidFill>
                <a:srgbClr val="FFFFF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IoT Devices in Used in Smart office</a:t>
            </a:r>
            <a:endParaRPr/>
          </a:p>
        </p:txBody>
      </p:sp>
      <p:sp>
        <p:nvSpPr>
          <p:cNvPr id="77" name="Google Shape;77;p15"/>
          <p:cNvSpPr txBox="1"/>
          <p:nvPr>
            <p:ph idx="1" type="body"/>
          </p:nvPr>
        </p:nvSpPr>
        <p:spPr>
          <a:xfrm>
            <a:off x="387900" y="1796450"/>
            <a:ext cx="8368200" cy="2043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rebuchet MS"/>
              <a:buChar char="●"/>
            </a:pPr>
            <a:r>
              <a:rPr lang="en" sz="2000">
                <a:latin typeface="Trebuchet MS"/>
                <a:ea typeface="Trebuchet MS"/>
                <a:cs typeface="Trebuchet MS"/>
                <a:sym typeface="Trebuchet MS"/>
              </a:rPr>
              <a:t>Fire Detection System</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 sz="2000">
                <a:latin typeface="Trebuchet MS"/>
                <a:ea typeface="Trebuchet MS"/>
                <a:cs typeface="Trebuchet MS"/>
                <a:sym typeface="Trebuchet MS"/>
              </a:rPr>
              <a:t>RFID Authenticated doors</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 sz="2000">
                <a:latin typeface="Trebuchet MS"/>
                <a:ea typeface="Trebuchet MS"/>
                <a:cs typeface="Trebuchet MS"/>
                <a:sym typeface="Trebuchet MS"/>
              </a:rPr>
              <a:t>Web Camera </a:t>
            </a:r>
            <a:r>
              <a:rPr lang="en" sz="2000">
                <a:latin typeface="Trebuchet MS"/>
                <a:ea typeface="Trebuchet MS"/>
                <a:cs typeface="Trebuchet MS"/>
                <a:sym typeface="Trebuchet MS"/>
              </a:rPr>
              <a:t>Surveillance </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 sz="2000">
                <a:latin typeface="Trebuchet MS"/>
                <a:ea typeface="Trebuchet MS"/>
                <a:cs typeface="Trebuchet MS"/>
                <a:sym typeface="Trebuchet MS"/>
              </a:rPr>
              <a:t>Motion activated fans</a:t>
            </a:r>
            <a:endParaRPr sz="2000">
              <a:latin typeface="Trebuchet MS"/>
              <a:ea typeface="Trebuchet MS"/>
              <a:cs typeface="Trebuchet MS"/>
              <a:sym typeface="Trebuchet MS"/>
            </a:endParaRPr>
          </a:p>
          <a:p>
            <a:pPr indent="-355600" lvl="0" marL="457200" rtl="0" algn="l">
              <a:spcBef>
                <a:spcPts val="0"/>
              </a:spcBef>
              <a:spcAft>
                <a:spcPts val="0"/>
              </a:spcAft>
              <a:buSzPts val="2000"/>
              <a:buFont typeface="Trebuchet MS"/>
              <a:buChar char="●"/>
            </a:pPr>
            <a:r>
              <a:rPr lang="en" sz="2000">
                <a:latin typeface="Trebuchet MS"/>
                <a:ea typeface="Trebuchet MS"/>
                <a:cs typeface="Trebuchet MS"/>
                <a:sym typeface="Trebuchet MS"/>
              </a:rPr>
              <a:t>Device Monitoring over cloud</a:t>
            </a:r>
            <a:r>
              <a:rPr lang="en" sz="2000">
                <a:latin typeface="Trebuchet MS"/>
                <a:ea typeface="Trebuchet MS"/>
                <a:cs typeface="Trebuchet MS"/>
                <a:sym typeface="Trebuchet MS"/>
              </a:rPr>
              <a:t> </a:t>
            </a:r>
            <a:endParaRPr sz="2000">
              <a:latin typeface="Trebuchet MS"/>
              <a:ea typeface="Trebuchet MS"/>
              <a:cs typeface="Trebuchet MS"/>
              <a:sym typeface="Trebuchet MS"/>
            </a:endParaRPr>
          </a:p>
        </p:txBody>
      </p:sp>
      <p:pic>
        <p:nvPicPr>
          <p:cNvPr id="78" name="Google Shape;78;p15"/>
          <p:cNvPicPr preferRelativeResize="0"/>
          <p:nvPr/>
        </p:nvPicPr>
        <p:blipFill>
          <a:blip r:embed="rId3">
            <a:alphaModFix/>
          </a:blip>
          <a:stretch>
            <a:fillRect/>
          </a:stretch>
        </p:blipFill>
        <p:spPr>
          <a:xfrm>
            <a:off x="4405633" y="1368886"/>
            <a:ext cx="4489950" cy="26357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Smart Office System</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5" name="Google Shape;85;p16"/>
          <p:cNvPicPr preferRelativeResize="0"/>
          <p:nvPr/>
        </p:nvPicPr>
        <p:blipFill>
          <a:blip r:embed="rId3">
            <a:alphaModFix/>
          </a:blip>
          <a:stretch>
            <a:fillRect/>
          </a:stretch>
        </p:blipFill>
        <p:spPr>
          <a:xfrm>
            <a:off x="387900" y="1344300"/>
            <a:ext cx="8465274" cy="365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Fire Detection System</a:t>
            </a:r>
            <a:endParaRPr/>
          </a:p>
        </p:txBody>
      </p:sp>
      <p:pic>
        <p:nvPicPr>
          <p:cNvPr id="91" name="Google Shape;91;p17"/>
          <p:cNvPicPr preferRelativeResize="0"/>
          <p:nvPr/>
        </p:nvPicPr>
        <p:blipFill rotWithShape="1">
          <a:blip r:embed="rId3">
            <a:alphaModFix/>
          </a:blip>
          <a:srcRect b="-3165" l="0" r="0" t="7809"/>
          <a:stretch/>
        </p:blipFill>
        <p:spPr>
          <a:xfrm>
            <a:off x="5346150" y="1489824"/>
            <a:ext cx="3409950" cy="3078900"/>
          </a:xfrm>
          <a:prstGeom prst="rect">
            <a:avLst/>
          </a:prstGeom>
          <a:noFill/>
          <a:ln>
            <a:noFill/>
          </a:ln>
        </p:spPr>
      </p:pic>
      <p:pic>
        <p:nvPicPr>
          <p:cNvPr id="92" name="Google Shape;92;p17"/>
          <p:cNvPicPr preferRelativeResize="0"/>
          <p:nvPr/>
        </p:nvPicPr>
        <p:blipFill>
          <a:blip r:embed="rId4">
            <a:alphaModFix/>
          </a:blip>
          <a:stretch>
            <a:fillRect/>
          </a:stretch>
        </p:blipFill>
        <p:spPr>
          <a:xfrm>
            <a:off x="387888" y="1481450"/>
            <a:ext cx="3419475" cy="309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RFID Authenticated Doors</a:t>
            </a:r>
            <a:endParaRPr/>
          </a:p>
        </p:txBody>
      </p:sp>
      <p:pic>
        <p:nvPicPr>
          <p:cNvPr id="98" name="Google Shape;98;p18"/>
          <p:cNvPicPr preferRelativeResize="0"/>
          <p:nvPr/>
        </p:nvPicPr>
        <p:blipFill>
          <a:blip r:embed="rId3">
            <a:alphaModFix/>
          </a:blip>
          <a:stretch>
            <a:fillRect/>
          </a:stretch>
        </p:blipFill>
        <p:spPr>
          <a:xfrm>
            <a:off x="1322775" y="1528225"/>
            <a:ext cx="1676400" cy="2771775"/>
          </a:xfrm>
          <a:prstGeom prst="rect">
            <a:avLst/>
          </a:prstGeom>
          <a:noFill/>
          <a:ln>
            <a:noFill/>
          </a:ln>
        </p:spPr>
      </p:pic>
      <p:pic>
        <p:nvPicPr>
          <p:cNvPr id="99" name="Google Shape;99;p18"/>
          <p:cNvPicPr preferRelativeResize="0"/>
          <p:nvPr/>
        </p:nvPicPr>
        <p:blipFill>
          <a:blip r:embed="rId4">
            <a:alphaModFix/>
          </a:blip>
          <a:stretch>
            <a:fillRect/>
          </a:stretch>
        </p:blipFill>
        <p:spPr>
          <a:xfrm>
            <a:off x="5486838" y="1489825"/>
            <a:ext cx="1514475" cy="2686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Motion Activated Fans</a:t>
            </a:r>
            <a:endParaRPr/>
          </a:p>
        </p:txBody>
      </p:sp>
      <p:pic>
        <p:nvPicPr>
          <p:cNvPr id="105" name="Google Shape;105;p19"/>
          <p:cNvPicPr preferRelativeResize="0"/>
          <p:nvPr/>
        </p:nvPicPr>
        <p:blipFill>
          <a:blip r:embed="rId3">
            <a:alphaModFix/>
          </a:blip>
          <a:stretch>
            <a:fillRect/>
          </a:stretch>
        </p:blipFill>
        <p:spPr>
          <a:xfrm>
            <a:off x="5066563" y="1476375"/>
            <a:ext cx="3324225" cy="2190750"/>
          </a:xfrm>
          <a:prstGeom prst="rect">
            <a:avLst/>
          </a:prstGeom>
          <a:noFill/>
          <a:ln>
            <a:noFill/>
          </a:ln>
        </p:spPr>
      </p:pic>
      <p:pic>
        <p:nvPicPr>
          <p:cNvPr id="106" name="Google Shape;106;p19"/>
          <p:cNvPicPr preferRelativeResize="0"/>
          <p:nvPr/>
        </p:nvPicPr>
        <p:blipFill>
          <a:blip r:embed="rId4">
            <a:alphaModFix/>
          </a:blip>
          <a:stretch>
            <a:fillRect/>
          </a:stretch>
        </p:blipFill>
        <p:spPr>
          <a:xfrm>
            <a:off x="899313" y="1466850"/>
            <a:ext cx="3305175" cy="220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Webcam</a:t>
            </a:r>
            <a:r>
              <a:rPr lang="en"/>
              <a:t> S</a:t>
            </a:r>
            <a:r>
              <a:rPr lang="en"/>
              <a:t>urveillance</a:t>
            </a:r>
            <a:r>
              <a:rPr lang="en"/>
              <a:t> </a:t>
            </a:r>
            <a:endParaRPr/>
          </a:p>
        </p:txBody>
      </p:sp>
      <p:pic>
        <p:nvPicPr>
          <p:cNvPr id="112" name="Google Shape;112;p20"/>
          <p:cNvPicPr preferRelativeResize="0"/>
          <p:nvPr/>
        </p:nvPicPr>
        <p:blipFill>
          <a:blip r:embed="rId3">
            <a:alphaModFix/>
          </a:blip>
          <a:stretch>
            <a:fillRect/>
          </a:stretch>
        </p:blipFill>
        <p:spPr>
          <a:xfrm>
            <a:off x="3477700" y="1489825"/>
            <a:ext cx="1637225" cy="307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Networking</a:t>
            </a:r>
            <a:endParaRPr/>
          </a:p>
        </p:txBody>
      </p:sp>
      <p:pic>
        <p:nvPicPr>
          <p:cNvPr id="118" name="Google Shape;118;p21"/>
          <p:cNvPicPr preferRelativeResize="0"/>
          <p:nvPr/>
        </p:nvPicPr>
        <p:blipFill>
          <a:blip r:embed="rId3">
            <a:alphaModFix/>
          </a:blip>
          <a:stretch>
            <a:fillRect/>
          </a:stretch>
        </p:blipFill>
        <p:spPr>
          <a:xfrm>
            <a:off x="2264218" y="1489825"/>
            <a:ext cx="4615557" cy="3391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