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1"/>
  </p:notesMasterIdLst>
  <p:sldIdLst>
    <p:sldId id="284" r:id="rId2"/>
    <p:sldId id="260" r:id="rId3"/>
    <p:sldId id="261" r:id="rId4"/>
    <p:sldId id="285" r:id="rId5"/>
    <p:sldId id="295" r:id="rId6"/>
    <p:sldId id="259" r:id="rId7"/>
    <p:sldId id="287" r:id="rId8"/>
    <p:sldId id="288" r:id="rId9"/>
    <p:sldId id="262" r:id="rId10"/>
    <p:sldId id="291" r:id="rId11"/>
    <p:sldId id="292" r:id="rId12"/>
    <p:sldId id="294" r:id="rId13"/>
    <p:sldId id="296" r:id="rId14"/>
    <p:sldId id="299" r:id="rId15"/>
    <p:sldId id="297" r:id="rId16"/>
    <p:sldId id="301" r:id="rId17"/>
    <p:sldId id="300" r:id="rId18"/>
    <p:sldId id="302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4" r:id="rId28"/>
    <p:sldId id="313" r:id="rId29"/>
    <p:sldId id="315" r:id="rId30"/>
    <p:sldId id="324" r:id="rId31"/>
    <p:sldId id="317" r:id="rId32"/>
    <p:sldId id="316" r:id="rId33"/>
    <p:sldId id="318" r:id="rId34"/>
    <p:sldId id="319" r:id="rId35"/>
    <p:sldId id="322" r:id="rId36"/>
    <p:sldId id="323" r:id="rId37"/>
    <p:sldId id="320" r:id="rId38"/>
    <p:sldId id="321" r:id="rId39"/>
    <p:sldId id="279" r:id="rId40"/>
  </p:sldIdLst>
  <p:sldSz cx="12192000" cy="6858000"/>
  <p:notesSz cx="6858000" cy="9144000"/>
  <p:embeddedFontLst>
    <p:embeddedFont>
      <p:font typeface="Montserra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167"/>
    <a:srgbClr val="F8F8F8"/>
    <a:srgbClr val="4ECDC4"/>
    <a:srgbClr val="C7F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3E151-09EA-4704-B174-D17385980CCE}">
  <a:tblStyle styleId="{2633E151-09EA-4704-B174-D17385980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0861E-71CF-4D06-931C-4B4AA8594C8B}" type="doc">
      <dgm:prSet loTypeId="urn:microsoft.com/office/officeart/2005/8/layout/default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0E154F0-DC23-4495-802D-A6964B9EF6BF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 i="0" dirty="0">
              <a:solidFill>
                <a:srgbClr val="5C6167"/>
              </a:solidFill>
              <a:latin typeface="Montserrat" panose="020B0604020202020204" charset="0"/>
            </a:rPr>
            <a:t>Application Execution</a:t>
          </a:r>
          <a:endParaRPr lang="en-US" sz="2200" b="1" dirty="0">
            <a:solidFill>
              <a:srgbClr val="5C6167"/>
            </a:solidFill>
            <a:latin typeface="Montserrat" panose="020B0604020202020204" charset="0"/>
          </a:endParaRPr>
        </a:p>
      </dgm:t>
    </dgm:pt>
    <dgm:pt modelId="{7EACAD98-2F36-4600-9535-953A38CF1DFF}" type="parTrans" cxnId="{4AE65C0E-8984-49DB-937C-0C6282DAD8B3}">
      <dgm:prSet custT="1"/>
      <dgm:spPr>
        <a:ln>
          <a:solidFill>
            <a:srgbClr val="4ECDC4"/>
          </a:solidFill>
        </a:ln>
      </dgm:spPr>
      <dgm:t>
        <a:bodyPr/>
        <a:lstStyle/>
        <a:p>
          <a:endParaRPr lang="en-US" sz="700" b="1">
            <a:solidFill>
              <a:srgbClr val="5C6167"/>
            </a:solidFill>
            <a:latin typeface="Montserrat" panose="020B0604020202020204" charset="0"/>
          </a:endParaRPr>
        </a:p>
      </dgm:t>
    </dgm:pt>
    <dgm:pt modelId="{0FB2AFCC-0C00-4254-89F9-D41066DABEC8}" type="sibTrans" cxnId="{4AE65C0E-8984-49DB-937C-0C6282DAD8B3}">
      <dgm:prSet/>
      <dgm:spPr/>
      <dgm:t>
        <a:bodyPr/>
        <a:lstStyle/>
        <a:p>
          <a:endParaRPr lang="en-US" sz="1400" b="1">
            <a:solidFill>
              <a:srgbClr val="5C6167"/>
            </a:solidFill>
            <a:latin typeface="Montserrat" panose="020B0604020202020204" charset="0"/>
          </a:endParaRPr>
        </a:p>
      </dgm:t>
    </dgm:pt>
    <dgm:pt modelId="{A6026893-A197-4595-A0D4-4E0FC63B0C3A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 i="0" dirty="0">
              <a:solidFill>
                <a:srgbClr val="5C6167"/>
              </a:solidFill>
              <a:latin typeface="Montserrat" panose="020B0604020202020204" charset="0"/>
            </a:rPr>
            <a:t>File Knowledge</a:t>
          </a:r>
          <a:endParaRPr lang="en-US" sz="2200" b="1" dirty="0">
            <a:solidFill>
              <a:srgbClr val="5C6167"/>
            </a:solidFill>
            <a:latin typeface="Montserrat" panose="020B0604020202020204" charset="0"/>
          </a:endParaRPr>
        </a:p>
      </dgm:t>
    </dgm:pt>
    <dgm:pt modelId="{ADEE42C6-8171-41E4-A743-0E92F3EEE664}" type="parTrans" cxnId="{76D3BEC5-2B7A-4B16-976E-11E280EA7430}">
      <dgm:prSet custT="1"/>
      <dgm:spPr>
        <a:ln>
          <a:solidFill>
            <a:srgbClr val="4ECDC4"/>
          </a:solidFill>
        </a:ln>
      </dgm:spPr>
      <dgm:t>
        <a:bodyPr/>
        <a:lstStyle/>
        <a:p>
          <a:endParaRPr lang="en-US" sz="300" b="1">
            <a:solidFill>
              <a:srgbClr val="5C6167"/>
            </a:solidFill>
            <a:latin typeface="Montserrat" panose="020B0604020202020204" charset="0"/>
          </a:endParaRPr>
        </a:p>
      </dgm:t>
    </dgm:pt>
    <dgm:pt modelId="{9678F375-B9B4-42FA-A09B-F1E70537A69F}" type="sibTrans" cxnId="{76D3BEC5-2B7A-4B16-976E-11E280EA7430}">
      <dgm:prSet/>
      <dgm:spPr/>
      <dgm:t>
        <a:bodyPr/>
        <a:lstStyle/>
        <a:p>
          <a:endParaRPr lang="en-US" sz="1400" b="1">
            <a:solidFill>
              <a:srgbClr val="5C6167"/>
            </a:solidFill>
            <a:latin typeface="Montserrat" panose="020B0604020202020204" charset="0"/>
          </a:endParaRPr>
        </a:p>
      </dgm:t>
    </dgm:pt>
    <dgm:pt modelId="{237E9E29-B797-4DE9-9F36-322EF516EF28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 i="0" dirty="0">
              <a:solidFill>
                <a:srgbClr val="5C6167"/>
              </a:solidFill>
              <a:latin typeface="Montserrat" panose="020B0604020202020204" charset="0"/>
            </a:rPr>
            <a:t>Network Activity</a:t>
          </a:r>
          <a:endParaRPr lang="en-US" sz="2200" b="1" dirty="0">
            <a:solidFill>
              <a:srgbClr val="5C6167"/>
            </a:solidFill>
            <a:latin typeface="Montserrat" panose="020B0604020202020204" charset="0"/>
          </a:endParaRPr>
        </a:p>
      </dgm:t>
    </dgm:pt>
    <dgm:pt modelId="{CF07F485-386F-4474-9AED-8ECBEC8A7250}" type="parTrans" cxnId="{B148C9BB-C0F6-4D0B-A2D5-49892063F06E}">
      <dgm:prSet custT="1"/>
      <dgm:spPr>
        <a:ln>
          <a:solidFill>
            <a:srgbClr val="4ECDC4"/>
          </a:solidFill>
        </a:ln>
      </dgm:spPr>
      <dgm:t>
        <a:bodyPr/>
        <a:lstStyle/>
        <a:p>
          <a:endParaRPr lang="en-US" sz="300" b="1">
            <a:solidFill>
              <a:srgbClr val="5C6167"/>
            </a:solidFill>
            <a:latin typeface="Montserrat" panose="020B0604020202020204" charset="0"/>
          </a:endParaRPr>
        </a:p>
      </dgm:t>
    </dgm:pt>
    <dgm:pt modelId="{D9773343-18FE-49E7-B208-6C09B9C79DB9}" type="sibTrans" cxnId="{B148C9BB-C0F6-4D0B-A2D5-49892063F06E}">
      <dgm:prSet/>
      <dgm:spPr/>
      <dgm:t>
        <a:bodyPr/>
        <a:lstStyle/>
        <a:p>
          <a:endParaRPr lang="en-US" sz="1400" b="1">
            <a:solidFill>
              <a:srgbClr val="5C6167"/>
            </a:solidFill>
            <a:latin typeface="Montserrat" panose="020B0604020202020204" charset="0"/>
          </a:endParaRPr>
        </a:p>
      </dgm:t>
    </dgm:pt>
    <dgm:pt modelId="{6140CAFD-C7B4-4DA4-866F-F46AD4D7E538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 i="0" dirty="0">
              <a:solidFill>
                <a:srgbClr val="5C6167"/>
              </a:solidFill>
              <a:latin typeface="Montserrat" panose="020B0604020202020204" charset="0"/>
            </a:rPr>
            <a:t>User Activity</a:t>
          </a:r>
          <a:endParaRPr lang="en-US" sz="2200" b="1" dirty="0">
            <a:solidFill>
              <a:srgbClr val="5C6167"/>
            </a:solidFill>
            <a:latin typeface="Montserrat" panose="020B0604020202020204" charset="0"/>
          </a:endParaRPr>
        </a:p>
      </dgm:t>
    </dgm:pt>
    <dgm:pt modelId="{F5293FB2-4CD5-4EAB-B8B5-E3698DCFD70E}" type="parTrans" cxnId="{15FB05A4-9398-4085-8A25-669064984C39}">
      <dgm:prSet custT="1"/>
      <dgm:spPr>
        <a:ln>
          <a:solidFill>
            <a:srgbClr val="4ECDC4"/>
          </a:solidFill>
        </a:ln>
      </dgm:spPr>
      <dgm:t>
        <a:bodyPr/>
        <a:lstStyle/>
        <a:p>
          <a:endParaRPr lang="en-US" sz="300" b="1">
            <a:solidFill>
              <a:srgbClr val="5C6167"/>
            </a:solidFill>
            <a:latin typeface="Montserrat" panose="020B0604020202020204" charset="0"/>
          </a:endParaRPr>
        </a:p>
      </dgm:t>
    </dgm:pt>
    <dgm:pt modelId="{74411A75-2296-4094-86E2-043D271AC077}" type="sibTrans" cxnId="{15FB05A4-9398-4085-8A25-669064984C39}">
      <dgm:prSet/>
      <dgm:spPr/>
      <dgm:t>
        <a:bodyPr/>
        <a:lstStyle/>
        <a:p>
          <a:endParaRPr lang="en-US" sz="1400" b="1">
            <a:solidFill>
              <a:srgbClr val="5C6167"/>
            </a:solidFill>
            <a:latin typeface="Montserrat" panose="020B0604020202020204" charset="0"/>
          </a:endParaRPr>
        </a:p>
      </dgm:t>
    </dgm:pt>
    <dgm:pt modelId="{0E93184F-8E01-4F04-9B76-4877CB763D31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 i="0" dirty="0">
              <a:solidFill>
                <a:srgbClr val="5C6167"/>
              </a:solidFill>
              <a:latin typeface="Montserrat" panose="020B0604020202020204" charset="0"/>
            </a:rPr>
            <a:t>Browser Usage</a:t>
          </a:r>
          <a:endParaRPr lang="en-US" sz="2200" b="1" dirty="0">
            <a:solidFill>
              <a:srgbClr val="5C6167"/>
            </a:solidFill>
            <a:latin typeface="Montserrat" panose="020B0604020202020204" charset="0"/>
          </a:endParaRPr>
        </a:p>
      </dgm:t>
    </dgm:pt>
    <dgm:pt modelId="{6B446203-01F8-4ABF-9478-E0BE6F868D7C}" type="parTrans" cxnId="{CA103BA5-E074-4516-90CA-8823635AB876}">
      <dgm:prSet custT="1"/>
      <dgm:spPr>
        <a:ln>
          <a:solidFill>
            <a:srgbClr val="4ECDC4"/>
          </a:solidFill>
        </a:ln>
      </dgm:spPr>
      <dgm:t>
        <a:bodyPr/>
        <a:lstStyle/>
        <a:p>
          <a:endParaRPr lang="en-US" sz="300" b="1">
            <a:solidFill>
              <a:srgbClr val="5C6167"/>
            </a:solidFill>
            <a:latin typeface="Montserrat" panose="020B0604020202020204" charset="0"/>
          </a:endParaRPr>
        </a:p>
      </dgm:t>
    </dgm:pt>
    <dgm:pt modelId="{80D959C3-BB06-45F3-9069-52EBDE556C49}" type="sibTrans" cxnId="{CA103BA5-E074-4516-90CA-8823635AB876}">
      <dgm:prSet/>
      <dgm:spPr/>
      <dgm:t>
        <a:bodyPr/>
        <a:lstStyle/>
        <a:p>
          <a:endParaRPr lang="en-US" sz="1400" b="1">
            <a:solidFill>
              <a:srgbClr val="5C6167"/>
            </a:solidFill>
            <a:latin typeface="Montserrat" panose="020B0604020202020204" charset="0"/>
          </a:endParaRPr>
        </a:p>
      </dgm:t>
    </dgm:pt>
    <dgm:pt modelId="{98114588-62BB-4EED-B1EA-1F6591AB2485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 i="0" dirty="0">
              <a:solidFill>
                <a:srgbClr val="5C6167"/>
              </a:solidFill>
              <a:latin typeface="Montserrat" panose="020B0604020202020204" charset="0"/>
            </a:rPr>
            <a:t>External Device Usage</a:t>
          </a:r>
          <a:endParaRPr lang="en-US" sz="2200" b="1" dirty="0">
            <a:solidFill>
              <a:srgbClr val="5C6167"/>
            </a:solidFill>
            <a:latin typeface="Montserrat" panose="020B0604020202020204" charset="0"/>
          </a:endParaRPr>
        </a:p>
      </dgm:t>
    </dgm:pt>
    <dgm:pt modelId="{359C4148-6A96-4440-8FE6-4F07B78987CE}" type="parTrans" cxnId="{BA6A8D60-C30B-4FB8-86CD-0C9116F6E627}">
      <dgm:prSet custT="1"/>
      <dgm:spPr>
        <a:ln>
          <a:solidFill>
            <a:srgbClr val="4ECDC4"/>
          </a:solidFill>
        </a:ln>
      </dgm:spPr>
      <dgm:t>
        <a:bodyPr/>
        <a:lstStyle/>
        <a:p>
          <a:endParaRPr lang="en-US" sz="700" b="1">
            <a:solidFill>
              <a:srgbClr val="5C6167"/>
            </a:solidFill>
            <a:latin typeface="Montserrat" panose="020B0604020202020204" charset="0"/>
          </a:endParaRPr>
        </a:p>
      </dgm:t>
    </dgm:pt>
    <dgm:pt modelId="{4AFCD69F-7640-466E-BEB9-03609923C899}" type="sibTrans" cxnId="{BA6A8D60-C30B-4FB8-86CD-0C9116F6E627}">
      <dgm:prSet/>
      <dgm:spPr/>
      <dgm:t>
        <a:bodyPr/>
        <a:lstStyle/>
        <a:p>
          <a:endParaRPr lang="en-US" sz="1400" b="1">
            <a:solidFill>
              <a:srgbClr val="5C6167"/>
            </a:solidFill>
            <a:latin typeface="Montserrat" panose="020B0604020202020204" charset="0"/>
          </a:endParaRPr>
        </a:p>
      </dgm:t>
    </dgm:pt>
    <dgm:pt modelId="{4A4F7E27-7FD4-443E-986C-D96F84191C71}" type="pres">
      <dgm:prSet presAssocID="{6480861E-71CF-4D06-931C-4B4AA8594C8B}" presName="diagram" presStyleCnt="0">
        <dgm:presLayoutVars>
          <dgm:dir/>
          <dgm:resizeHandles val="exact"/>
        </dgm:presLayoutVars>
      </dgm:prSet>
      <dgm:spPr/>
    </dgm:pt>
    <dgm:pt modelId="{30D45BDE-7E9A-41B0-BA8E-E55FEEA13E05}" type="pres">
      <dgm:prSet presAssocID="{20E154F0-DC23-4495-802D-A6964B9EF6BF}" presName="node" presStyleLbl="node1" presStyleIdx="0" presStyleCnt="6">
        <dgm:presLayoutVars>
          <dgm:bulletEnabled val="1"/>
        </dgm:presLayoutVars>
      </dgm:prSet>
      <dgm:spPr/>
    </dgm:pt>
    <dgm:pt modelId="{917771E5-14BE-4FDB-8C82-045F955357E6}" type="pres">
      <dgm:prSet presAssocID="{0FB2AFCC-0C00-4254-89F9-D41066DABEC8}" presName="sibTrans" presStyleCnt="0"/>
      <dgm:spPr/>
    </dgm:pt>
    <dgm:pt modelId="{49D92765-785A-43E0-9119-64E609F20097}" type="pres">
      <dgm:prSet presAssocID="{A6026893-A197-4595-A0D4-4E0FC63B0C3A}" presName="node" presStyleLbl="node1" presStyleIdx="1" presStyleCnt="6">
        <dgm:presLayoutVars>
          <dgm:bulletEnabled val="1"/>
        </dgm:presLayoutVars>
      </dgm:prSet>
      <dgm:spPr/>
    </dgm:pt>
    <dgm:pt modelId="{3338ADC1-C8A3-4A8C-8083-B69820B69F7A}" type="pres">
      <dgm:prSet presAssocID="{9678F375-B9B4-42FA-A09B-F1E70537A69F}" presName="sibTrans" presStyleCnt="0"/>
      <dgm:spPr/>
    </dgm:pt>
    <dgm:pt modelId="{394A0878-1A1E-40FE-BC71-1D873E1FE590}" type="pres">
      <dgm:prSet presAssocID="{237E9E29-B797-4DE9-9F36-322EF516EF28}" presName="node" presStyleLbl="node1" presStyleIdx="2" presStyleCnt="6" custLinFactNeighborY="214">
        <dgm:presLayoutVars>
          <dgm:bulletEnabled val="1"/>
        </dgm:presLayoutVars>
      </dgm:prSet>
      <dgm:spPr/>
    </dgm:pt>
    <dgm:pt modelId="{74DA3342-D08F-4A1E-8918-8EB626E9F4CB}" type="pres">
      <dgm:prSet presAssocID="{D9773343-18FE-49E7-B208-6C09B9C79DB9}" presName="sibTrans" presStyleCnt="0"/>
      <dgm:spPr/>
    </dgm:pt>
    <dgm:pt modelId="{6308F6D2-B204-4300-A028-72DAB579A6D8}" type="pres">
      <dgm:prSet presAssocID="{6140CAFD-C7B4-4DA4-866F-F46AD4D7E538}" presName="node" presStyleLbl="node1" presStyleIdx="3" presStyleCnt="6">
        <dgm:presLayoutVars>
          <dgm:bulletEnabled val="1"/>
        </dgm:presLayoutVars>
      </dgm:prSet>
      <dgm:spPr/>
    </dgm:pt>
    <dgm:pt modelId="{F088C65B-197B-44C5-9D10-3CA5A35D9CC0}" type="pres">
      <dgm:prSet presAssocID="{74411A75-2296-4094-86E2-043D271AC077}" presName="sibTrans" presStyleCnt="0"/>
      <dgm:spPr/>
    </dgm:pt>
    <dgm:pt modelId="{3C9421FB-CE1F-42BC-B6CC-896153D0A54A}" type="pres">
      <dgm:prSet presAssocID="{0E93184F-8E01-4F04-9B76-4877CB763D31}" presName="node" presStyleLbl="node1" presStyleIdx="4" presStyleCnt="6">
        <dgm:presLayoutVars>
          <dgm:bulletEnabled val="1"/>
        </dgm:presLayoutVars>
      </dgm:prSet>
      <dgm:spPr/>
    </dgm:pt>
    <dgm:pt modelId="{C3C8ADEE-D4DC-4319-B41B-5EF3974CF581}" type="pres">
      <dgm:prSet presAssocID="{80D959C3-BB06-45F3-9069-52EBDE556C49}" presName="sibTrans" presStyleCnt="0"/>
      <dgm:spPr/>
    </dgm:pt>
    <dgm:pt modelId="{E235E55C-16B4-4A83-8A5E-8FAB9338DE1E}" type="pres">
      <dgm:prSet presAssocID="{98114588-62BB-4EED-B1EA-1F6591AB2485}" presName="node" presStyleLbl="node1" presStyleIdx="5" presStyleCnt="6">
        <dgm:presLayoutVars>
          <dgm:bulletEnabled val="1"/>
        </dgm:presLayoutVars>
      </dgm:prSet>
      <dgm:spPr/>
    </dgm:pt>
  </dgm:ptLst>
  <dgm:cxnLst>
    <dgm:cxn modelId="{1CEA600D-887C-42E2-B4B4-2A5267EF8E50}" type="presOf" srcId="{6480861E-71CF-4D06-931C-4B4AA8594C8B}" destId="{4A4F7E27-7FD4-443E-986C-D96F84191C71}" srcOrd="0" destOrd="0" presId="urn:microsoft.com/office/officeart/2005/8/layout/default"/>
    <dgm:cxn modelId="{4AE65C0E-8984-49DB-937C-0C6282DAD8B3}" srcId="{6480861E-71CF-4D06-931C-4B4AA8594C8B}" destId="{20E154F0-DC23-4495-802D-A6964B9EF6BF}" srcOrd="0" destOrd="0" parTransId="{7EACAD98-2F36-4600-9535-953A38CF1DFF}" sibTransId="{0FB2AFCC-0C00-4254-89F9-D41066DABEC8}"/>
    <dgm:cxn modelId="{C1426F34-485A-4AE8-A1AF-22B91A27935D}" type="presOf" srcId="{237E9E29-B797-4DE9-9F36-322EF516EF28}" destId="{394A0878-1A1E-40FE-BC71-1D873E1FE590}" srcOrd="0" destOrd="0" presId="urn:microsoft.com/office/officeart/2005/8/layout/default"/>
    <dgm:cxn modelId="{BA6A8D60-C30B-4FB8-86CD-0C9116F6E627}" srcId="{6480861E-71CF-4D06-931C-4B4AA8594C8B}" destId="{98114588-62BB-4EED-B1EA-1F6591AB2485}" srcOrd="5" destOrd="0" parTransId="{359C4148-6A96-4440-8FE6-4F07B78987CE}" sibTransId="{4AFCD69F-7640-466E-BEB9-03609923C899}"/>
    <dgm:cxn modelId="{3F6BCE77-FD5B-4BF4-84B6-794806CCB488}" type="presOf" srcId="{98114588-62BB-4EED-B1EA-1F6591AB2485}" destId="{E235E55C-16B4-4A83-8A5E-8FAB9338DE1E}" srcOrd="0" destOrd="0" presId="urn:microsoft.com/office/officeart/2005/8/layout/default"/>
    <dgm:cxn modelId="{15FB05A4-9398-4085-8A25-669064984C39}" srcId="{6480861E-71CF-4D06-931C-4B4AA8594C8B}" destId="{6140CAFD-C7B4-4DA4-866F-F46AD4D7E538}" srcOrd="3" destOrd="0" parTransId="{F5293FB2-4CD5-4EAB-B8B5-E3698DCFD70E}" sibTransId="{74411A75-2296-4094-86E2-043D271AC077}"/>
    <dgm:cxn modelId="{CA103BA5-E074-4516-90CA-8823635AB876}" srcId="{6480861E-71CF-4D06-931C-4B4AA8594C8B}" destId="{0E93184F-8E01-4F04-9B76-4877CB763D31}" srcOrd="4" destOrd="0" parTransId="{6B446203-01F8-4ABF-9478-E0BE6F868D7C}" sibTransId="{80D959C3-BB06-45F3-9069-52EBDE556C49}"/>
    <dgm:cxn modelId="{41FAA9A8-5C32-4DEB-BF40-73CD10AF717B}" type="presOf" srcId="{A6026893-A197-4595-A0D4-4E0FC63B0C3A}" destId="{49D92765-785A-43E0-9119-64E609F20097}" srcOrd="0" destOrd="0" presId="urn:microsoft.com/office/officeart/2005/8/layout/default"/>
    <dgm:cxn modelId="{B148C9BB-C0F6-4D0B-A2D5-49892063F06E}" srcId="{6480861E-71CF-4D06-931C-4B4AA8594C8B}" destId="{237E9E29-B797-4DE9-9F36-322EF516EF28}" srcOrd="2" destOrd="0" parTransId="{CF07F485-386F-4474-9AED-8ECBEC8A7250}" sibTransId="{D9773343-18FE-49E7-B208-6C09B9C79DB9}"/>
    <dgm:cxn modelId="{76D3BEC5-2B7A-4B16-976E-11E280EA7430}" srcId="{6480861E-71CF-4D06-931C-4B4AA8594C8B}" destId="{A6026893-A197-4595-A0D4-4E0FC63B0C3A}" srcOrd="1" destOrd="0" parTransId="{ADEE42C6-8171-41E4-A743-0E92F3EEE664}" sibTransId="{9678F375-B9B4-42FA-A09B-F1E70537A69F}"/>
    <dgm:cxn modelId="{042B08D6-13F2-4475-A6E3-6443A5745537}" type="presOf" srcId="{6140CAFD-C7B4-4DA4-866F-F46AD4D7E538}" destId="{6308F6D2-B204-4300-A028-72DAB579A6D8}" srcOrd="0" destOrd="0" presId="urn:microsoft.com/office/officeart/2005/8/layout/default"/>
    <dgm:cxn modelId="{B8F397DB-68BD-4C99-8AA3-3023EAB6B157}" type="presOf" srcId="{0E93184F-8E01-4F04-9B76-4877CB763D31}" destId="{3C9421FB-CE1F-42BC-B6CC-896153D0A54A}" srcOrd="0" destOrd="0" presId="urn:microsoft.com/office/officeart/2005/8/layout/default"/>
    <dgm:cxn modelId="{98F04AF9-E5BD-43FF-95D4-D9D8176DDAE8}" type="presOf" srcId="{20E154F0-DC23-4495-802D-A6964B9EF6BF}" destId="{30D45BDE-7E9A-41B0-BA8E-E55FEEA13E05}" srcOrd="0" destOrd="0" presId="urn:microsoft.com/office/officeart/2005/8/layout/default"/>
    <dgm:cxn modelId="{DFC8C0E1-78D6-40E0-A497-6975B59438DE}" type="presParOf" srcId="{4A4F7E27-7FD4-443E-986C-D96F84191C71}" destId="{30D45BDE-7E9A-41B0-BA8E-E55FEEA13E05}" srcOrd="0" destOrd="0" presId="urn:microsoft.com/office/officeart/2005/8/layout/default"/>
    <dgm:cxn modelId="{CC848BE5-FA48-4CF4-AA36-2A71BE28E2AB}" type="presParOf" srcId="{4A4F7E27-7FD4-443E-986C-D96F84191C71}" destId="{917771E5-14BE-4FDB-8C82-045F955357E6}" srcOrd="1" destOrd="0" presId="urn:microsoft.com/office/officeart/2005/8/layout/default"/>
    <dgm:cxn modelId="{63D2A8C9-1F96-4DC5-9C86-3EE122E1CF30}" type="presParOf" srcId="{4A4F7E27-7FD4-443E-986C-D96F84191C71}" destId="{49D92765-785A-43E0-9119-64E609F20097}" srcOrd="2" destOrd="0" presId="urn:microsoft.com/office/officeart/2005/8/layout/default"/>
    <dgm:cxn modelId="{C92F28DD-B3E5-453E-B3EC-B6DA17E2EB42}" type="presParOf" srcId="{4A4F7E27-7FD4-443E-986C-D96F84191C71}" destId="{3338ADC1-C8A3-4A8C-8083-B69820B69F7A}" srcOrd="3" destOrd="0" presId="urn:microsoft.com/office/officeart/2005/8/layout/default"/>
    <dgm:cxn modelId="{312F95A4-8B3E-4D14-AC96-687288714E3A}" type="presParOf" srcId="{4A4F7E27-7FD4-443E-986C-D96F84191C71}" destId="{394A0878-1A1E-40FE-BC71-1D873E1FE590}" srcOrd="4" destOrd="0" presId="urn:microsoft.com/office/officeart/2005/8/layout/default"/>
    <dgm:cxn modelId="{CC6EBFEC-C160-422A-9DA1-344E0850DA26}" type="presParOf" srcId="{4A4F7E27-7FD4-443E-986C-D96F84191C71}" destId="{74DA3342-D08F-4A1E-8918-8EB626E9F4CB}" srcOrd="5" destOrd="0" presId="urn:microsoft.com/office/officeart/2005/8/layout/default"/>
    <dgm:cxn modelId="{50EE8F27-DFC0-4095-8AF9-5D3A44D2AB53}" type="presParOf" srcId="{4A4F7E27-7FD4-443E-986C-D96F84191C71}" destId="{6308F6D2-B204-4300-A028-72DAB579A6D8}" srcOrd="6" destOrd="0" presId="urn:microsoft.com/office/officeart/2005/8/layout/default"/>
    <dgm:cxn modelId="{0207C64B-2E2A-465F-ABCD-9028E6E4597A}" type="presParOf" srcId="{4A4F7E27-7FD4-443E-986C-D96F84191C71}" destId="{F088C65B-197B-44C5-9D10-3CA5A35D9CC0}" srcOrd="7" destOrd="0" presId="urn:microsoft.com/office/officeart/2005/8/layout/default"/>
    <dgm:cxn modelId="{3EB9367D-AB73-4898-96AA-EB663B8AE6EE}" type="presParOf" srcId="{4A4F7E27-7FD4-443E-986C-D96F84191C71}" destId="{3C9421FB-CE1F-42BC-B6CC-896153D0A54A}" srcOrd="8" destOrd="0" presId="urn:microsoft.com/office/officeart/2005/8/layout/default"/>
    <dgm:cxn modelId="{7D39F08D-3464-4066-BE02-2DBA84BC47F9}" type="presParOf" srcId="{4A4F7E27-7FD4-443E-986C-D96F84191C71}" destId="{C3C8ADEE-D4DC-4319-B41B-5EF3974CF581}" srcOrd="9" destOrd="0" presId="urn:microsoft.com/office/officeart/2005/8/layout/default"/>
    <dgm:cxn modelId="{62A51F1D-F915-40C7-8566-7727DDC1DE0E}" type="presParOf" srcId="{4A4F7E27-7FD4-443E-986C-D96F84191C71}" destId="{E235E55C-16B4-4A83-8A5E-8FAB9338DE1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80861E-71CF-4D06-931C-4B4AA8594C8B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682998-41A6-496F-AE06-F3665EEBC7B6}" type="pres">
      <dgm:prSet presAssocID="{6480861E-71CF-4D06-931C-4B4AA8594C8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49C97F38-0B06-4BCF-9101-979DBAE83554}" type="presOf" srcId="{6480861E-71CF-4D06-931C-4B4AA8594C8B}" destId="{46682998-41A6-496F-AE06-F3665EEBC7B6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0861E-71CF-4D06-931C-4B4AA8594C8B}" type="doc">
      <dgm:prSet loTypeId="urn:microsoft.com/office/officeart/2005/8/layout/default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3B0A89FE-C76C-45DB-BE8A-51A1421E4C2D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 dirty="0">
              <a:solidFill>
                <a:srgbClr val="5C6167"/>
              </a:solidFill>
              <a:latin typeface="Montserrat" panose="020B0604020202020204" charset="0"/>
            </a:rPr>
            <a:t>GMER</a:t>
          </a:r>
        </a:p>
      </dgm:t>
    </dgm:pt>
    <dgm:pt modelId="{E8C120D3-EA34-4E7B-AE74-CAA3447191F9}" type="parTrans" cxnId="{64738724-476F-4D83-B709-C6256CB3F98C}">
      <dgm:prSet/>
      <dgm:spPr/>
      <dgm:t>
        <a:bodyPr/>
        <a:lstStyle/>
        <a:p>
          <a:endParaRPr lang="en-US" sz="2200"/>
        </a:p>
      </dgm:t>
    </dgm:pt>
    <dgm:pt modelId="{8DAEA812-F96A-45D0-BC2D-8A882E441BEE}" type="sibTrans" cxnId="{64738724-476F-4D83-B709-C6256CB3F98C}">
      <dgm:prSet/>
      <dgm:spPr/>
      <dgm:t>
        <a:bodyPr/>
        <a:lstStyle/>
        <a:p>
          <a:endParaRPr lang="en-US" sz="2200"/>
        </a:p>
      </dgm:t>
    </dgm:pt>
    <dgm:pt modelId="{33ECCDBE-FA31-4CA3-BD21-C189A3927265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 i="0">
              <a:solidFill>
                <a:srgbClr val="5C6167"/>
              </a:solidFill>
              <a:latin typeface="Montserrat" panose="020B0604020202020204" charset="0"/>
            </a:rPr>
            <a:t>MiTeC toolkit</a:t>
          </a:r>
          <a:endParaRPr lang="en-US" sz="2200" b="1" dirty="0">
            <a:solidFill>
              <a:srgbClr val="5C6167"/>
            </a:solidFill>
            <a:latin typeface="Montserrat" panose="020B0604020202020204" charset="0"/>
          </a:endParaRPr>
        </a:p>
      </dgm:t>
    </dgm:pt>
    <dgm:pt modelId="{5918E405-B3E9-4FDB-86F3-0CB29AAE6104}" type="parTrans" cxnId="{6ECBC281-C158-4563-8311-D30DCB78C96D}">
      <dgm:prSet/>
      <dgm:spPr/>
      <dgm:t>
        <a:bodyPr/>
        <a:lstStyle/>
        <a:p>
          <a:endParaRPr lang="en-US" sz="2200"/>
        </a:p>
      </dgm:t>
    </dgm:pt>
    <dgm:pt modelId="{30B94132-D44E-4DC0-9EF0-FB273BCD5DB9}" type="sibTrans" cxnId="{6ECBC281-C158-4563-8311-D30DCB78C96D}">
      <dgm:prSet/>
      <dgm:spPr/>
      <dgm:t>
        <a:bodyPr/>
        <a:lstStyle/>
        <a:p>
          <a:endParaRPr lang="en-US" sz="2200"/>
        </a:p>
      </dgm:t>
    </dgm:pt>
    <dgm:pt modelId="{51BC4DA4-3AFA-4D4C-B8C3-67E03C7547E1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 dirty="0">
              <a:solidFill>
                <a:srgbClr val="5C6167"/>
              </a:solidFill>
              <a:latin typeface="Montserrat" panose="020B0604020202020204" charset="0"/>
            </a:rPr>
            <a:t>DFRC toolkit</a:t>
          </a:r>
        </a:p>
      </dgm:t>
    </dgm:pt>
    <dgm:pt modelId="{5DFCC848-B5AD-4C74-B01F-32A1A1288458}" type="parTrans" cxnId="{7A561FB5-D9F2-4D15-B91B-1D1E554F0610}">
      <dgm:prSet/>
      <dgm:spPr/>
      <dgm:t>
        <a:bodyPr/>
        <a:lstStyle/>
        <a:p>
          <a:endParaRPr lang="en-US" sz="2200"/>
        </a:p>
      </dgm:t>
    </dgm:pt>
    <dgm:pt modelId="{0926826D-2419-4AF5-B5F3-57B740B2288E}" type="sibTrans" cxnId="{7A561FB5-D9F2-4D15-B91B-1D1E554F0610}">
      <dgm:prSet/>
      <dgm:spPr/>
      <dgm:t>
        <a:bodyPr/>
        <a:lstStyle/>
        <a:p>
          <a:endParaRPr lang="en-US" sz="2200"/>
        </a:p>
      </dgm:t>
    </dgm:pt>
    <dgm:pt modelId="{44B9CC02-27E8-478A-86DB-8F77FE28927A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 dirty="0" err="1">
              <a:solidFill>
                <a:srgbClr val="5C6167"/>
              </a:solidFill>
              <a:latin typeface="Montserrat" panose="020B0604020202020204" charset="0"/>
            </a:rPr>
            <a:t>RegRipper</a:t>
          </a:r>
          <a:endParaRPr lang="en-US" sz="2200" b="1" dirty="0">
            <a:solidFill>
              <a:srgbClr val="5C6167"/>
            </a:solidFill>
            <a:latin typeface="Montserrat" panose="020B0604020202020204" charset="0"/>
          </a:endParaRPr>
        </a:p>
      </dgm:t>
    </dgm:pt>
    <dgm:pt modelId="{EFDB7CBE-42F6-408B-9EBC-633F060DD0EC}" type="parTrans" cxnId="{95143566-B58E-4CC0-9895-3287DF15EB86}">
      <dgm:prSet/>
      <dgm:spPr/>
      <dgm:t>
        <a:bodyPr/>
        <a:lstStyle/>
        <a:p>
          <a:endParaRPr lang="en-US" sz="2200"/>
        </a:p>
      </dgm:t>
    </dgm:pt>
    <dgm:pt modelId="{711C5BCF-BD6A-44EA-AD9C-F6EF59A8AB99}" type="sibTrans" cxnId="{95143566-B58E-4CC0-9895-3287DF15EB86}">
      <dgm:prSet/>
      <dgm:spPr/>
      <dgm:t>
        <a:bodyPr/>
        <a:lstStyle/>
        <a:p>
          <a:endParaRPr lang="en-US" sz="2200"/>
        </a:p>
      </dgm:t>
    </dgm:pt>
    <dgm:pt modelId="{E3961CB8-6E10-4D9F-9F95-457F2A1C098C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 dirty="0">
              <a:solidFill>
                <a:srgbClr val="5C6167"/>
              </a:solidFill>
              <a:latin typeface="Montserrat" panose="020B0604020202020204" charset="0"/>
            </a:rPr>
            <a:t>4Discovery toolkit</a:t>
          </a:r>
        </a:p>
      </dgm:t>
    </dgm:pt>
    <dgm:pt modelId="{64423648-A946-4477-98B7-C1201D85A7EF}" type="parTrans" cxnId="{06B61665-BEFD-4776-979A-1E97E3281A11}">
      <dgm:prSet/>
      <dgm:spPr/>
      <dgm:t>
        <a:bodyPr/>
        <a:lstStyle/>
        <a:p>
          <a:endParaRPr lang="en-US" sz="2200"/>
        </a:p>
      </dgm:t>
    </dgm:pt>
    <dgm:pt modelId="{0F40AC90-8296-41A1-AD2B-DA72054F5ABF}" type="sibTrans" cxnId="{06B61665-BEFD-4776-979A-1E97E3281A11}">
      <dgm:prSet/>
      <dgm:spPr/>
      <dgm:t>
        <a:bodyPr/>
        <a:lstStyle/>
        <a:p>
          <a:endParaRPr lang="en-US" sz="2200"/>
        </a:p>
      </dgm:t>
    </dgm:pt>
    <dgm:pt modelId="{EFF25266-D4BD-42A9-ADE5-B56DB7369893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 dirty="0" err="1">
              <a:solidFill>
                <a:srgbClr val="5C6167"/>
              </a:solidFill>
              <a:latin typeface="Montserrat" panose="020B0604020202020204" charset="0"/>
            </a:rPr>
            <a:t>FastIR</a:t>
          </a:r>
          <a:endParaRPr lang="en-US" sz="2200" b="1" dirty="0">
            <a:solidFill>
              <a:srgbClr val="5C6167"/>
            </a:solidFill>
            <a:latin typeface="Montserrat" panose="020B0604020202020204" charset="0"/>
          </a:endParaRPr>
        </a:p>
      </dgm:t>
    </dgm:pt>
    <dgm:pt modelId="{B7693480-DD54-4B15-981D-8D60B836A1D6}" type="parTrans" cxnId="{D4C63DC5-EC72-4BFA-A822-60FAABB8A200}">
      <dgm:prSet/>
      <dgm:spPr/>
      <dgm:t>
        <a:bodyPr/>
        <a:lstStyle/>
        <a:p>
          <a:endParaRPr lang="en-US"/>
        </a:p>
      </dgm:t>
    </dgm:pt>
    <dgm:pt modelId="{01BE6A7E-E62C-401D-94F9-41CE25EA28FA}" type="sibTrans" cxnId="{D4C63DC5-EC72-4BFA-A822-60FAABB8A200}">
      <dgm:prSet/>
      <dgm:spPr/>
      <dgm:t>
        <a:bodyPr/>
        <a:lstStyle/>
        <a:p>
          <a:endParaRPr lang="en-US"/>
        </a:p>
      </dgm:t>
    </dgm:pt>
    <dgm:pt modelId="{08D47566-1292-4897-B973-F02C12D02C23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>
              <a:solidFill>
                <a:srgbClr val="5C6167"/>
              </a:solidFill>
              <a:latin typeface="Montserrat" panose="020B0604020202020204" charset="0"/>
            </a:rPr>
            <a:t>Artifact Extractor</a:t>
          </a:r>
          <a:endParaRPr lang="en-US" sz="2200" b="1" dirty="0">
            <a:solidFill>
              <a:srgbClr val="5C6167"/>
            </a:solidFill>
            <a:latin typeface="Montserrat" panose="020B0604020202020204" charset="0"/>
          </a:endParaRPr>
        </a:p>
      </dgm:t>
    </dgm:pt>
    <dgm:pt modelId="{6091262E-E88B-460E-9595-B12563925CB7}" type="parTrans" cxnId="{4435BBA1-F772-43ED-8920-CC9D0E76D303}">
      <dgm:prSet/>
      <dgm:spPr/>
      <dgm:t>
        <a:bodyPr/>
        <a:lstStyle/>
        <a:p>
          <a:endParaRPr lang="en-US"/>
        </a:p>
      </dgm:t>
    </dgm:pt>
    <dgm:pt modelId="{A728FAB0-5122-45A5-B28E-7FFD95E783C6}" type="sibTrans" cxnId="{4435BBA1-F772-43ED-8920-CC9D0E76D303}">
      <dgm:prSet/>
      <dgm:spPr/>
      <dgm:t>
        <a:bodyPr/>
        <a:lstStyle/>
        <a:p>
          <a:endParaRPr lang="en-US"/>
        </a:p>
      </dgm:t>
    </dgm:pt>
    <dgm:pt modelId="{8B3D4750-1EA5-433D-BF5E-64803B5D320B}">
      <dgm:prSet custT="1"/>
      <dgm:spPr>
        <a:solidFill>
          <a:srgbClr val="4ECDC4"/>
        </a:solidFill>
        <a:ln>
          <a:solidFill>
            <a:srgbClr val="4ECDC4"/>
          </a:solidFill>
        </a:ln>
      </dgm:spPr>
      <dgm:t>
        <a:bodyPr/>
        <a:lstStyle/>
        <a:p>
          <a:pPr rtl="0"/>
          <a:r>
            <a:rPr lang="en-US" sz="2200" b="1" dirty="0" err="1">
              <a:solidFill>
                <a:srgbClr val="5C6167"/>
              </a:solidFill>
              <a:latin typeface="Montserrat" panose="020B0604020202020204" charset="0"/>
            </a:rPr>
            <a:t>SysInternals</a:t>
          </a:r>
          <a:r>
            <a:rPr lang="en-US" sz="2200" b="1" dirty="0">
              <a:solidFill>
                <a:srgbClr val="5C6167"/>
              </a:solidFill>
              <a:latin typeface="Montserrat" panose="020B0604020202020204" charset="0"/>
            </a:rPr>
            <a:t> Suite</a:t>
          </a:r>
        </a:p>
      </dgm:t>
    </dgm:pt>
    <dgm:pt modelId="{13BCEABC-7550-4C68-BE26-CA6193AD98AA}" type="parTrans" cxnId="{669757CB-C7BB-4674-B2CE-1C0C71ACA1B5}">
      <dgm:prSet/>
      <dgm:spPr/>
      <dgm:t>
        <a:bodyPr/>
        <a:lstStyle/>
        <a:p>
          <a:endParaRPr lang="en-US"/>
        </a:p>
      </dgm:t>
    </dgm:pt>
    <dgm:pt modelId="{CEBA86EB-8077-4CEA-B7C7-C079B5C53161}" type="sibTrans" cxnId="{669757CB-C7BB-4674-B2CE-1C0C71ACA1B5}">
      <dgm:prSet/>
      <dgm:spPr/>
      <dgm:t>
        <a:bodyPr/>
        <a:lstStyle/>
        <a:p>
          <a:endParaRPr lang="en-US"/>
        </a:p>
      </dgm:t>
    </dgm:pt>
    <dgm:pt modelId="{4A4F7E27-7FD4-443E-986C-D96F84191C71}" type="pres">
      <dgm:prSet presAssocID="{6480861E-71CF-4D06-931C-4B4AA8594C8B}" presName="diagram" presStyleCnt="0">
        <dgm:presLayoutVars>
          <dgm:dir/>
          <dgm:resizeHandles val="exact"/>
        </dgm:presLayoutVars>
      </dgm:prSet>
      <dgm:spPr/>
    </dgm:pt>
    <dgm:pt modelId="{5E2F5E1F-CC96-4070-BA10-9DCD8DA09C72}" type="pres">
      <dgm:prSet presAssocID="{3B0A89FE-C76C-45DB-BE8A-51A1421E4C2D}" presName="node" presStyleLbl="node1" presStyleIdx="0" presStyleCnt="8">
        <dgm:presLayoutVars>
          <dgm:bulletEnabled val="1"/>
        </dgm:presLayoutVars>
      </dgm:prSet>
      <dgm:spPr/>
    </dgm:pt>
    <dgm:pt modelId="{2AF15058-A0D3-4693-AADD-0BE0DD5E49C3}" type="pres">
      <dgm:prSet presAssocID="{8DAEA812-F96A-45D0-BC2D-8A882E441BEE}" presName="sibTrans" presStyleCnt="0"/>
      <dgm:spPr/>
    </dgm:pt>
    <dgm:pt modelId="{8E17F057-F49A-4316-AA75-1BF82583B7FC}" type="pres">
      <dgm:prSet presAssocID="{EFF25266-D4BD-42A9-ADE5-B56DB7369893}" presName="node" presStyleLbl="node1" presStyleIdx="1" presStyleCnt="8">
        <dgm:presLayoutVars>
          <dgm:bulletEnabled val="1"/>
        </dgm:presLayoutVars>
      </dgm:prSet>
      <dgm:spPr/>
    </dgm:pt>
    <dgm:pt modelId="{FABD99D9-5925-4315-B04B-B4901ED89EDD}" type="pres">
      <dgm:prSet presAssocID="{01BE6A7E-E62C-401D-94F9-41CE25EA28FA}" presName="sibTrans" presStyleCnt="0"/>
      <dgm:spPr/>
    </dgm:pt>
    <dgm:pt modelId="{2D307124-69C4-4ED7-AD71-18A76892398F}" type="pres">
      <dgm:prSet presAssocID="{08D47566-1292-4897-B973-F02C12D02C23}" presName="node" presStyleLbl="node1" presStyleIdx="2" presStyleCnt="8">
        <dgm:presLayoutVars>
          <dgm:bulletEnabled val="1"/>
        </dgm:presLayoutVars>
      </dgm:prSet>
      <dgm:spPr/>
    </dgm:pt>
    <dgm:pt modelId="{DE869B7A-071C-4B3C-8F2B-C0E61DE563BA}" type="pres">
      <dgm:prSet presAssocID="{A728FAB0-5122-45A5-B28E-7FFD95E783C6}" presName="sibTrans" presStyleCnt="0"/>
      <dgm:spPr/>
    </dgm:pt>
    <dgm:pt modelId="{2A5EBA2E-54B0-4BB7-A00B-CD7F6F0755ED}" type="pres">
      <dgm:prSet presAssocID="{33ECCDBE-FA31-4CA3-BD21-C189A3927265}" presName="node" presStyleLbl="node1" presStyleIdx="3" presStyleCnt="8">
        <dgm:presLayoutVars>
          <dgm:bulletEnabled val="1"/>
        </dgm:presLayoutVars>
      </dgm:prSet>
      <dgm:spPr/>
    </dgm:pt>
    <dgm:pt modelId="{A34CE983-B991-44F3-BA9A-E2A036F32CEF}" type="pres">
      <dgm:prSet presAssocID="{30B94132-D44E-4DC0-9EF0-FB273BCD5DB9}" presName="sibTrans" presStyleCnt="0"/>
      <dgm:spPr/>
    </dgm:pt>
    <dgm:pt modelId="{40F8342B-CC07-42A7-B885-FC674FF745DF}" type="pres">
      <dgm:prSet presAssocID="{51BC4DA4-3AFA-4D4C-B8C3-67E03C7547E1}" presName="node" presStyleLbl="node1" presStyleIdx="4" presStyleCnt="8">
        <dgm:presLayoutVars>
          <dgm:bulletEnabled val="1"/>
        </dgm:presLayoutVars>
      </dgm:prSet>
      <dgm:spPr/>
    </dgm:pt>
    <dgm:pt modelId="{EF30E952-CBC9-44E7-91A4-AA5BA92A79CC}" type="pres">
      <dgm:prSet presAssocID="{0926826D-2419-4AF5-B5F3-57B740B2288E}" presName="sibTrans" presStyleCnt="0"/>
      <dgm:spPr/>
    </dgm:pt>
    <dgm:pt modelId="{5EDC5AB3-A271-46EF-9C6A-E804B5E7E256}" type="pres">
      <dgm:prSet presAssocID="{44B9CC02-27E8-478A-86DB-8F77FE28927A}" presName="node" presStyleLbl="node1" presStyleIdx="5" presStyleCnt="8">
        <dgm:presLayoutVars>
          <dgm:bulletEnabled val="1"/>
        </dgm:presLayoutVars>
      </dgm:prSet>
      <dgm:spPr/>
    </dgm:pt>
    <dgm:pt modelId="{D7E14E2D-E686-4CAE-A3DC-34904CBF5821}" type="pres">
      <dgm:prSet presAssocID="{711C5BCF-BD6A-44EA-AD9C-F6EF59A8AB99}" presName="sibTrans" presStyleCnt="0"/>
      <dgm:spPr/>
    </dgm:pt>
    <dgm:pt modelId="{709F392B-8855-40E6-A29A-A19AE398A9DF}" type="pres">
      <dgm:prSet presAssocID="{E3961CB8-6E10-4D9F-9F95-457F2A1C098C}" presName="node" presStyleLbl="node1" presStyleIdx="6" presStyleCnt="8">
        <dgm:presLayoutVars>
          <dgm:bulletEnabled val="1"/>
        </dgm:presLayoutVars>
      </dgm:prSet>
      <dgm:spPr/>
    </dgm:pt>
    <dgm:pt modelId="{DD48A75F-536B-40D0-A376-2E99EC4F61A3}" type="pres">
      <dgm:prSet presAssocID="{0F40AC90-8296-41A1-AD2B-DA72054F5ABF}" presName="sibTrans" presStyleCnt="0"/>
      <dgm:spPr/>
    </dgm:pt>
    <dgm:pt modelId="{AFA15003-4D1C-434B-87C4-C6A5E1E167BB}" type="pres">
      <dgm:prSet presAssocID="{8B3D4750-1EA5-433D-BF5E-64803B5D320B}" presName="node" presStyleLbl="node1" presStyleIdx="7" presStyleCnt="8">
        <dgm:presLayoutVars>
          <dgm:bulletEnabled val="1"/>
        </dgm:presLayoutVars>
      </dgm:prSet>
      <dgm:spPr/>
    </dgm:pt>
  </dgm:ptLst>
  <dgm:cxnLst>
    <dgm:cxn modelId="{1CEA600D-887C-42E2-B4B4-2A5267EF8E50}" type="presOf" srcId="{6480861E-71CF-4D06-931C-4B4AA8594C8B}" destId="{4A4F7E27-7FD4-443E-986C-D96F84191C71}" srcOrd="0" destOrd="0" presId="urn:microsoft.com/office/officeart/2005/8/layout/default"/>
    <dgm:cxn modelId="{64738724-476F-4D83-B709-C6256CB3F98C}" srcId="{6480861E-71CF-4D06-931C-4B4AA8594C8B}" destId="{3B0A89FE-C76C-45DB-BE8A-51A1421E4C2D}" srcOrd="0" destOrd="0" parTransId="{E8C120D3-EA34-4E7B-AE74-CAA3447191F9}" sibTransId="{8DAEA812-F96A-45D0-BC2D-8A882E441BEE}"/>
    <dgm:cxn modelId="{2A479A5C-1C74-400F-8BDF-B905DAD3048D}" type="presOf" srcId="{E3961CB8-6E10-4D9F-9F95-457F2A1C098C}" destId="{709F392B-8855-40E6-A29A-A19AE398A9DF}" srcOrd="0" destOrd="0" presId="urn:microsoft.com/office/officeart/2005/8/layout/default"/>
    <dgm:cxn modelId="{06B61665-BEFD-4776-979A-1E97E3281A11}" srcId="{6480861E-71CF-4D06-931C-4B4AA8594C8B}" destId="{E3961CB8-6E10-4D9F-9F95-457F2A1C098C}" srcOrd="6" destOrd="0" parTransId="{64423648-A946-4477-98B7-C1201D85A7EF}" sibTransId="{0F40AC90-8296-41A1-AD2B-DA72054F5ABF}"/>
    <dgm:cxn modelId="{95143566-B58E-4CC0-9895-3287DF15EB86}" srcId="{6480861E-71CF-4D06-931C-4B4AA8594C8B}" destId="{44B9CC02-27E8-478A-86DB-8F77FE28927A}" srcOrd="5" destOrd="0" parTransId="{EFDB7CBE-42F6-408B-9EBC-633F060DD0EC}" sibTransId="{711C5BCF-BD6A-44EA-AD9C-F6EF59A8AB99}"/>
    <dgm:cxn modelId="{FDED096A-648E-4AF2-B0DB-C1DC22550980}" type="presOf" srcId="{3B0A89FE-C76C-45DB-BE8A-51A1421E4C2D}" destId="{5E2F5E1F-CC96-4070-BA10-9DCD8DA09C72}" srcOrd="0" destOrd="0" presId="urn:microsoft.com/office/officeart/2005/8/layout/default"/>
    <dgm:cxn modelId="{6ECBC281-C158-4563-8311-D30DCB78C96D}" srcId="{6480861E-71CF-4D06-931C-4B4AA8594C8B}" destId="{33ECCDBE-FA31-4CA3-BD21-C189A3927265}" srcOrd="3" destOrd="0" parTransId="{5918E405-B3E9-4FDB-86F3-0CB29AAE6104}" sibTransId="{30B94132-D44E-4DC0-9EF0-FB273BCD5DB9}"/>
    <dgm:cxn modelId="{08469F83-6221-46BC-9DF0-16F27ADEC892}" type="presOf" srcId="{08D47566-1292-4897-B973-F02C12D02C23}" destId="{2D307124-69C4-4ED7-AD71-18A76892398F}" srcOrd="0" destOrd="0" presId="urn:microsoft.com/office/officeart/2005/8/layout/default"/>
    <dgm:cxn modelId="{8FA6C285-C128-4800-A6C2-3B702A23E74A}" type="presOf" srcId="{44B9CC02-27E8-478A-86DB-8F77FE28927A}" destId="{5EDC5AB3-A271-46EF-9C6A-E804B5E7E256}" srcOrd="0" destOrd="0" presId="urn:microsoft.com/office/officeart/2005/8/layout/default"/>
    <dgm:cxn modelId="{D9F90AA0-9A83-43E9-84DA-6108C78EF149}" type="presOf" srcId="{EFF25266-D4BD-42A9-ADE5-B56DB7369893}" destId="{8E17F057-F49A-4316-AA75-1BF82583B7FC}" srcOrd="0" destOrd="0" presId="urn:microsoft.com/office/officeart/2005/8/layout/default"/>
    <dgm:cxn modelId="{4435BBA1-F772-43ED-8920-CC9D0E76D303}" srcId="{6480861E-71CF-4D06-931C-4B4AA8594C8B}" destId="{08D47566-1292-4897-B973-F02C12D02C23}" srcOrd="2" destOrd="0" parTransId="{6091262E-E88B-460E-9595-B12563925CB7}" sibTransId="{A728FAB0-5122-45A5-B28E-7FFD95E783C6}"/>
    <dgm:cxn modelId="{2ABDB3B0-2CED-4596-B73D-68D59E9163AC}" type="presOf" srcId="{51BC4DA4-3AFA-4D4C-B8C3-67E03C7547E1}" destId="{40F8342B-CC07-42A7-B885-FC674FF745DF}" srcOrd="0" destOrd="0" presId="urn:microsoft.com/office/officeart/2005/8/layout/default"/>
    <dgm:cxn modelId="{7A561FB5-D9F2-4D15-B91B-1D1E554F0610}" srcId="{6480861E-71CF-4D06-931C-4B4AA8594C8B}" destId="{51BC4DA4-3AFA-4D4C-B8C3-67E03C7547E1}" srcOrd="4" destOrd="0" parTransId="{5DFCC848-B5AD-4C74-B01F-32A1A1288458}" sibTransId="{0926826D-2419-4AF5-B5F3-57B740B2288E}"/>
    <dgm:cxn modelId="{D4C63DC5-EC72-4BFA-A822-60FAABB8A200}" srcId="{6480861E-71CF-4D06-931C-4B4AA8594C8B}" destId="{EFF25266-D4BD-42A9-ADE5-B56DB7369893}" srcOrd="1" destOrd="0" parTransId="{B7693480-DD54-4B15-981D-8D60B836A1D6}" sibTransId="{01BE6A7E-E62C-401D-94F9-41CE25EA28FA}"/>
    <dgm:cxn modelId="{669757CB-C7BB-4674-B2CE-1C0C71ACA1B5}" srcId="{6480861E-71CF-4D06-931C-4B4AA8594C8B}" destId="{8B3D4750-1EA5-433D-BF5E-64803B5D320B}" srcOrd="7" destOrd="0" parTransId="{13BCEABC-7550-4C68-BE26-CA6193AD98AA}" sibTransId="{CEBA86EB-8077-4CEA-B7C7-C079B5C53161}"/>
    <dgm:cxn modelId="{84A920DB-443E-4624-A6DF-F9BA7AAA2554}" type="presOf" srcId="{33ECCDBE-FA31-4CA3-BD21-C189A3927265}" destId="{2A5EBA2E-54B0-4BB7-A00B-CD7F6F0755ED}" srcOrd="0" destOrd="0" presId="urn:microsoft.com/office/officeart/2005/8/layout/default"/>
    <dgm:cxn modelId="{978032E6-AF30-4E40-8974-491AC98B013F}" type="presOf" srcId="{8B3D4750-1EA5-433D-BF5E-64803B5D320B}" destId="{AFA15003-4D1C-434B-87C4-C6A5E1E167BB}" srcOrd="0" destOrd="0" presId="urn:microsoft.com/office/officeart/2005/8/layout/default"/>
    <dgm:cxn modelId="{C305BB75-8EB1-4343-B20B-B2F1E9A16697}" type="presParOf" srcId="{4A4F7E27-7FD4-443E-986C-D96F84191C71}" destId="{5E2F5E1F-CC96-4070-BA10-9DCD8DA09C72}" srcOrd="0" destOrd="0" presId="urn:microsoft.com/office/officeart/2005/8/layout/default"/>
    <dgm:cxn modelId="{28DBA482-43CA-4BCB-A8A4-340EBFEB759A}" type="presParOf" srcId="{4A4F7E27-7FD4-443E-986C-D96F84191C71}" destId="{2AF15058-A0D3-4693-AADD-0BE0DD5E49C3}" srcOrd="1" destOrd="0" presId="urn:microsoft.com/office/officeart/2005/8/layout/default"/>
    <dgm:cxn modelId="{A0040C01-D474-485A-A246-CE56F2C06FCF}" type="presParOf" srcId="{4A4F7E27-7FD4-443E-986C-D96F84191C71}" destId="{8E17F057-F49A-4316-AA75-1BF82583B7FC}" srcOrd="2" destOrd="0" presId="urn:microsoft.com/office/officeart/2005/8/layout/default"/>
    <dgm:cxn modelId="{A5AD713F-76C8-4CCE-A9C0-74B0BD143E24}" type="presParOf" srcId="{4A4F7E27-7FD4-443E-986C-D96F84191C71}" destId="{FABD99D9-5925-4315-B04B-B4901ED89EDD}" srcOrd="3" destOrd="0" presId="urn:microsoft.com/office/officeart/2005/8/layout/default"/>
    <dgm:cxn modelId="{D8EE61D6-A363-4F92-B42F-AF5CE8314271}" type="presParOf" srcId="{4A4F7E27-7FD4-443E-986C-D96F84191C71}" destId="{2D307124-69C4-4ED7-AD71-18A76892398F}" srcOrd="4" destOrd="0" presId="urn:microsoft.com/office/officeart/2005/8/layout/default"/>
    <dgm:cxn modelId="{6AC98236-16B5-4D7B-B90C-76D117434EEA}" type="presParOf" srcId="{4A4F7E27-7FD4-443E-986C-D96F84191C71}" destId="{DE869B7A-071C-4B3C-8F2B-C0E61DE563BA}" srcOrd="5" destOrd="0" presId="urn:microsoft.com/office/officeart/2005/8/layout/default"/>
    <dgm:cxn modelId="{0E988334-4C72-4B8F-A199-D21EF7E1D6D5}" type="presParOf" srcId="{4A4F7E27-7FD4-443E-986C-D96F84191C71}" destId="{2A5EBA2E-54B0-4BB7-A00B-CD7F6F0755ED}" srcOrd="6" destOrd="0" presId="urn:microsoft.com/office/officeart/2005/8/layout/default"/>
    <dgm:cxn modelId="{47D42F4D-2ADF-4A0C-B846-B9220B6D2EEF}" type="presParOf" srcId="{4A4F7E27-7FD4-443E-986C-D96F84191C71}" destId="{A34CE983-B991-44F3-BA9A-E2A036F32CEF}" srcOrd="7" destOrd="0" presId="urn:microsoft.com/office/officeart/2005/8/layout/default"/>
    <dgm:cxn modelId="{0096409A-E29C-406A-9732-4123D8755982}" type="presParOf" srcId="{4A4F7E27-7FD4-443E-986C-D96F84191C71}" destId="{40F8342B-CC07-42A7-B885-FC674FF745DF}" srcOrd="8" destOrd="0" presId="urn:microsoft.com/office/officeart/2005/8/layout/default"/>
    <dgm:cxn modelId="{3A5EAAB0-F428-416E-A797-D32EA560E0E9}" type="presParOf" srcId="{4A4F7E27-7FD4-443E-986C-D96F84191C71}" destId="{EF30E952-CBC9-44E7-91A4-AA5BA92A79CC}" srcOrd="9" destOrd="0" presId="urn:microsoft.com/office/officeart/2005/8/layout/default"/>
    <dgm:cxn modelId="{0DEF36B3-1934-483F-92CF-B1B4B2CAF963}" type="presParOf" srcId="{4A4F7E27-7FD4-443E-986C-D96F84191C71}" destId="{5EDC5AB3-A271-46EF-9C6A-E804B5E7E256}" srcOrd="10" destOrd="0" presId="urn:microsoft.com/office/officeart/2005/8/layout/default"/>
    <dgm:cxn modelId="{E0CF77A4-A021-4C2E-8328-1EE74843D969}" type="presParOf" srcId="{4A4F7E27-7FD4-443E-986C-D96F84191C71}" destId="{D7E14E2D-E686-4CAE-A3DC-34904CBF5821}" srcOrd="11" destOrd="0" presId="urn:microsoft.com/office/officeart/2005/8/layout/default"/>
    <dgm:cxn modelId="{E3130933-B1DD-4F32-BAE5-03BF263985B9}" type="presParOf" srcId="{4A4F7E27-7FD4-443E-986C-D96F84191C71}" destId="{709F392B-8855-40E6-A29A-A19AE398A9DF}" srcOrd="12" destOrd="0" presId="urn:microsoft.com/office/officeart/2005/8/layout/default"/>
    <dgm:cxn modelId="{A3E5E5EB-3A13-4F49-9A31-5A909BA0FA19}" type="presParOf" srcId="{4A4F7E27-7FD4-443E-986C-D96F84191C71}" destId="{DD48A75F-536B-40D0-A376-2E99EC4F61A3}" srcOrd="13" destOrd="0" presId="urn:microsoft.com/office/officeart/2005/8/layout/default"/>
    <dgm:cxn modelId="{280E99AE-4DC7-41C1-A937-9B438A1D9996}" type="presParOf" srcId="{4A4F7E27-7FD4-443E-986C-D96F84191C71}" destId="{AFA15003-4D1C-434B-87C4-C6A5E1E167B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80861E-71CF-4D06-931C-4B4AA8594C8B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682998-41A6-496F-AE06-F3665EEBC7B6}" type="pres">
      <dgm:prSet presAssocID="{6480861E-71CF-4D06-931C-4B4AA8594C8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49C97F38-0B06-4BCF-9101-979DBAE83554}" type="presOf" srcId="{6480861E-71CF-4D06-931C-4B4AA8594C8B}" destId="{46682998-41A6-496F-AE06-F3665EEBC7B6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45BDE-7E9A-41B0-BA8E-E55FEEA13E05}">
      <dsp:nvSpPr>
        <dsp:cNvPr id="0" name=""/>
        <dsp:cNvSpPr/>
      </dsp:nvSpPr>
      <dsp:spPr>
        <a:xfrm>
          <a:off x="206110" y="352"/>
          <a:ext cx="2981682" cy="1789009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rgbClr val="5C6167"/>
              </a:solidFill>
              <a:latin typeface="Montserrat" panose="020B0604020202020204" charset="0"/>
            </a:rPr>
            <a:t>Application Execution</a:t>
          </a:r>
          <a:endParaRPr lang="en-US" sz="2200" b="1" kern="1200" dirty="0">
            <a:solidFill>
              <a:srgbClr val="5C6167"/>
            </a:solidFill>
            <a:latin typeface="Montserrat" panose="020B0604020202020204" charset="0"/>
          </a:endParaRPr>
        </a:p>
      </dsp:txBody>
      <dsp:txXfrm>
        <a:off x="206110" y="352"/>
        <a:ext cx="2981682" cy="1789009"/>
      </dsp:txXfrm>
    </dsp:sp>
    <dsp:sp modelId="{49D92765-785A-43E0-9119-64E609F20097}">
      <dsp:nvSpPr>
        <dsp:cNvPr id="0" name=""/>
        <dsp:cNvSpPr/>
      </dsp:nvSpPr>
      <dsp:spPr>
        <a:xfrm>
          <a:off x="3485961" y="352"/>
          <a:ext cx="2981682" cy="1789009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rgbClr val="5C6167"/>
              </a:solidFill>
              <a:latin typeface="Montserrat" panose="020B0604020202020204" charset="0"/>
            </a:rPr>
            <a:t>File Knowledge</a:t>
          </a:r>
          <a:endParaRPr lang="en-US" sz="2200" b="1" kern="1200" dirty="0">
            <a:solidFill>
              <a:srgbClr val="5C6167"/>
            </a:solidFill>
            <a:latin typeface="Montserrat" panose="020B0604020202020204" charset="0"/>
          </a:endParaRPr>
        </a:p>
      </dsp:txBody>
      <dsp:txXfrm>
        <a:off x="3485961" y="352"/>
        <a:ext cx="2981682" cy="1789009"/>
      </dsp:txXfrm>
    </dsp:sp>
    <dsp:sp modelId="{394A0878-1A1E-40FE-BC71-1D873E1FE590}">
      <dsp:nvSpPr>
        <dsp:cNvPr id="0" name=""/>
        <dsp:cNvSpPr/>
      </dsp:nvSpPr>
      <dsp:spPr>
        <a:xfrm>
          <a:off x="206110" y="2091359"/>
          <a:ext cx="2981682" cy="1789009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rgbClr val="5C6167"/>
              </a:solidFill>
              <a:latin typeface="Montserrat" panose="020B0604020202020204" charset="0"/>
            </a:rPr>
            <a:t>Network Activity</a:t>
          </a:r>
          <a:endParaRPr lang="en-US" sz="2200" b="1" kern="1200" dirty="0">
            <a:solidFill>
              <a:srgbClr val="5C6167"/>
            </a:solidFill>
            <a:latin typeface="Montserrat" panose="020B0604020202020204" charset="0"/>
          </a:endParaRPr>
        </a:p>
      </dsp:txBody>
      <dsp:txXfrm>
        <a:off x="206110" y="2091359"/>
        <a:ext cx="2981682" cy="1789009"/>
      </dsp:txXfrm>
    </dsp:sp>
    <dsp:sp modelId="{6308F6D2-B204-4300-A028-72DAB579A6D8}">
      <dsp:nvSpPr>
        <dsp:cNvPr id="0" name=""/>
        <dsp:cNvSpPr/>
      </dsp:nvSpPr>
      <dsp:spPr>
        <a:xfrm>
          <a:off x="3485961" y="2087530"/>
          <a:ext cx="2981682" cy="1789009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rgbClr val="5C6167"/>
              </a:solidFill>
              <a:latin typeface="Montserrat" panose="020B0604020202020204" charset="0"/>
            </a:rPr>
            <a:t>User Activity</a:t>
          </a:r>
          <a:endParaRPr lang="en-US" sz="2200" b="1" kern="1200" dirty="0">
            <a:solidFill>
              <a:srgbClr val="5C6167"/>
            </a:solidFill>
            <a:latin typeface="Montserrat" panose="020B0604020202020204" charset="0"/>
          </a:endParaRPr>
        </a:p>
      </dsp:txBody>
      <dsp:txXfrm>
        <a:off x="3485961" y="2087530"/>
        <a:ext cx="2981682" cy="1789009"/>
      </dsp:txXfrm>
    </dsp:sp>
    <dsp:sp modelId="{3C9421FB-CE1F-42BC-B6CC-896153D0A54A}">
      <dsp:nvSpPr>
        <dsp:cNvPr id="0" name=""/>
        <dsp:cNvSpPr/>
      </dsp:nvSpPr>
      <dsp:spPr>
        <a:xfrm>
          <a:off x="206110" y="4174708"/>
          <a:ext cx="2981682" cy="1789009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rgbClr val="5C6167"/>
              </a:solidFill>
              <a:latin typeface="Montserrat" panose="020B0604020202020204" charset="0"/>
            </a:rPr>
            <a:t>Browser Usage</a:t>
          </a:r>
          <a:endParaRPr lang="en-US" sz="2200" b="1" kern="1200" dirty="0">
            <a:solidFill>
              <a:srgbClr val="5C6167"/>
            </a:solidFill>
            <a:latin typeface="Montserrat" panose="020B0604020202020204" charset="0"/>
          </a:endParaRPr>
        </a:p>
      </dsp:txBody>
      <dsp:txXfrm>
        <a:off x="206110" y="4174708"/>
        <a:ext cx="2981682" cy="1789009"/>
      </dsp:txXfrm>
    </dsp:sp>
    <dsp:sp modelId="{E235E55C-16B4-4A83-8A5E-8FAB9338DE1E}">
      <dsp:nvSpPr>
        <dsp:cNvPr id="0" name=""/>
        <dsp:cNvSpPr/>
      </dsp:nvSpPr>
      <dsp:spPr>
        <a:xfrm>
          <a:off x="3485961" y="4174708"/>
          <a:ext cx="2981682" cy="1789009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rgbClr val="5C6167"/>
              </a:solidFill>
              <a:latin typeface="Montserrat" panose="020B0604020202020204" charset="0"/>
            </a:rPr>
            <a:t>External Device Usage</a:t>
          </a:r>
          <a:endParaRPr lang="en-US" sz="2200" b="1" kern="1200" dirty="0">
            <a:solidFill>
              <a:srgbClr val="5C6167"/>
            </a:solidFill>
            <a:latin typeface="Montserrat" panose="020B0604020202020204" charset="0"/>
          </a:endParaRPr>
        </a:p>
      </dsp:txBody>
      <dsp:txXfrm>
        <a:off x="3485961" y="4174708"/>
        <a:ext cx="2981682" cy="1789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F5E1F-CC96-4070-BA10-9DCD8DA09C72}">
      <dsp:nvSpPr>
        <dsp:cNvPr id="0" name=""/>
        <dsp:cNvSpPr/>
      </dsp:nvSpPr>
      <dsp:spPr>
        <a:xfrm>
          <a:off x="1020452" y="3774"/>
          <a:ext cx="2206119" cy="1323671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rgbClr val="5C6167"/>
              </a:solidFill>
              <a:latin typeface="Montserrat" panose="020B0604020202020204" charset="0"/>
            </a:rPr>
            <a:t>GMER</a:t>
          </a:r>
        </a:p>
      </dsp:txBody>
      <dsp:txXfrm>
        <a:off x="1020452" y="3774"/>
        <a:ext cx="2206119" cy="1323671"/>
      </dsp:txXfrm>
    </dsp:sp>
    <dsp:sp modelId="{8E17F057-F49A-4316-AA75-1BF82583B7FC}">
      <dsp:nvSpPr>
        <dsp:cNvPr id="0" name=""/>
        <dsp:cNvSpPr/>
      </dsp:nvSpPr>
      <dsp:spPr>
        <a:xfrm>
          <a:off x="3447183" y="3774"/>
          <a:ext cx="2206119" cy="1323671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solidFill>
                <a:srgbClr val="5C6167"/>
              </a:solidFill>
              <a:latin typeface="Montserrat" panose="020B0604020202020204" charset="0"/>
            </a:rPr>
            <a:t>FastIR</a:t>
          </a:r>
          <a:endParaRPr lang="en-US" sz="2200" b="1" kern="1200" dirty="0">
            <a:solidFill>
              <a:srgbClr val="5C6167"/>
            </a:solidFill>
            <a:latin typeface="Montserrat" panose="020B0604020202020204" charset="0"/>
          </a:endParaRPr>
        </a:p>
      </dsp:txBody>
      <dsp:txXfrm>
        <a:off x="3447183" y="3774"/>
        <a:ext cx="2206119" cy="1323671"/>
      </dsp:txXfrm>
    </dsp:sp>
    <dsp:sp modelId="{2D307124-69C4-4ED7-AD71-18A76892398F}">
      <dsp:nvSpPr>
        <dsp:cNvPr id="0" name=""/>
        <dsp:cNvSpPr/>
      </dsp:nvSpPr>
      <dsp:spPr>
        <a:xfrm>
          <a:off x="1020452" y="1548058"/>
          <a:ext cx="2206119" cy="1323671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rgbClr val="5C6167"/>
              </a:solidFill>
              <a:latin typeface="Montserrat" panose="020B0604020202020204" charset="0"/>
            </a:rPr>
            <a:t>Artifact Extractor</a:t>
          </a:r>
          <a:endParaRPr lang="en-US" sz="2200" b="1" kern="1200" dirty="0">
            <a:solidFill>
              <a:srgbClr val="5C6167"/>
            </a:solidFill>
            <a:latin typeface="Montserrat" panose="020B0604020202020204" charset="0"/>
          </a:endParaRPr>
        </a:p>
      </dsp:txBody>
      <dsp:txXfrm>
        <a:off x="1020452" y="1548058"/>
        <a:ext cx="2206119" cy="1323671"/>
      </dsp:txXfrm>
    </dsp:sp>
    <dsp:sp modelId="{2A5EBA2E-54B0-4BB7-A00B-CD7F6F0755ED}">
      <dsp:nvSpPr>
        <dsp:cNvPr id="0" name=""/>
        <dsp:cNvSpPr/>
      </dsp:nvSpPr>
      <dsp:spPr>
        <a:xfrm>
          <a:off x="3447183" y="1548058"/>
          <a:ext cx="2206119" cy="1323671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>
              <a:solidFill>
                <a:srgbClr val="5C6167"/>
              </a:solidFill>
              <a:latin typeface="Montserrat" panose="020B0604020202020204" charset="0"/>
            </a:rPr>
            <a:t>MiTeC toolkit</a:t>
          </a:r>
          <a:endParaRPr lang="en-US" sz="2200" b="1" kern="1200" dirty="0">
            <a:solidFill>
              <a:srgbClr val="5C6167"/>
            </a:solidFill>
            <a:latin typeface="Montserrat" panose="020B0604020202020204" charset="0"/>
          </a:endParaRPr>
        </a:p>
      </dsp:txBody>
      <dsp:txXfrm>
        <a:off x="3447183" y="1548058"/>
        <a:ext cx="2206119" cy="1323671"/>
      </dsp:txXfrm>
    </dsp:sp>
    <dsp:sp modelId="{40F8342B-CC07-42A7-B885-FC674FF745DF}">
      <dsp:nvSpPr>
        <dsp:cNvPr id="0" name=""/>
        <dsp:cNvSpPr/>
      </dsp:nvSpPr>
      <dsp:spPr>
        <a:xfrm>
          <a:off x="1020452" y="3092341"/>
          <a:ext cx="2206119" cy="1323671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rgbClr val="5C6167"/>
              </a:solidFill>
              <a:latin typeface="Montserrat" panose="020B0604020202020204" charset="0"/>
            </a:rPr>
            <a:t>DFRC toolkit</a:t>
          </a:r>
        </a:p>
      </dsp:txBody>
      <dsp:txXfrm>
        <a:off x="1020452" y="3092341"/>
        <a:ext cx="2206119" cy="1323671"/>
      </dsp:txXfrm>
    </dsp:sp>
    <dsp:sp modelId="{5EDC5AB3-A271-46EF-9C6A-E804B5E7E256}">
      <dsp:nvSpPr>
        <dsp:cNvPr id="0" name=""/>
        <dsp:cNvSpPr/>
      </dsp:nvSpPr>
      <dsp:spPr>
        <a:xfrm>
          <a:off x="3447183" y="3092341"/>
          <a:ext cx="2206119" cy="1323671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solidFill>
                <a:srgbClr val="5C6167"/>
              </a:solidFill>
              <a:latin typeface="Montserrat" panose="020B0604020202020204" charset="0"/>
            </a:rPr>
            <a:t>RegRipper</a:t>
          </a:r>
          <a:endParaRPr lang="en-US" sz="2200" b="1" kern="1200" dirty="0">
            <a:solidFill>
              <a:srgbClr val="5C6167"/>
            </a:solidFill>
            <a:latin typeface="Montserrat" panose="020B0604020202020204" charset="0"/>
          </a:endParaRPr>
        </a:p>
      </dsp:txBody>
      <dsp:txXfrm>
        <a:off x="3447183" y="3092341"/>
        <a:ext cx="2206119" cy="1323671"/>
      </dsp:txXfrm>
    </dsp:sp>
    <dsp:sp modelId="{709F392B-8855-40E6-A29A-A19AE398A9DF}">
      <dsp:nvSpPr>
        <dsp:cNvPr id="0" name=""/>
        <dsp:cNvSpPr/>
      </dsp:nvSpPr>
      <dsp:spPr>
        <a:xfrm>
          <a:off x="1020452" y="4636624"/>
          <a:ext cx="2206119" cy="1323671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rgbClr val="5C6167"/>
              </a:solidFill>
              <a:latin typeface="Montserrat" panose="020B0604020202020204" charset="0"/>
            </a:rPr>
            <a:t>4Discovery toolkit</a:t>
          </a:r>
        </a:p>
      </dsp:txBody>
      <dsp:txXfrm>
        <a:off x="1020452" y="4636624"/>
        <a:ext cx="2206119" cy="1323671"/>
      </dsp:txXfrm>
    </dsp:sp>
    <dsp:sp modelId="{AFA15003-4D1C-434B-87C4-C6A5E1E167BB}">
      <dsp:nvSpPr>
        <dsp:cNvPr id="0" name=""/>
        <dsp:cNvSpPr/>
      </dsp:nvSpPr>
      <dsp:spPr>
        <a:xfrm>
          <a:off x="3447183" y="4636624"/>
          <a:ext cx="2206119" cy="1323671"/>
        </a:xfrm>
        <a:prstGeom prst="rect">
          <a:avLst/>
        </a:prstGeom>
        <a:solidFill>
          <a:srgbClr val="4ECDC4"/>
        </a:solidFill>
        <a:ln w="38100" cap="flat" cmpd="sng" algn="ctr">
          <a:solidFill>
            <a:srgbClr val="4ECDC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solidFill>
                <a:srgbClr val="5C6167"/>
              </a:solidFill>
              <a:latin typeface="Montserrat" panose="020B0604020202020204" charset="0"/>
            </a:rPr>
            <a:t>SysInternals</a:t>
          </a:r>
          <a:r>
            <a:rPr lang="en-US" sz="2200" b="1" kern="1200" dirty="0">
              <a:solidFill>
                <a:srgbClr val="5C6167"/>
              </a:solidFill>
              <a:latin typeface="Montserrat" panose="020B0604020202020204" charset="0"/>
            </a:rPr>
            <a:t> Suite</a:t>
          </a:r>
        </a:p>
      </dsp:txBody>
      <dsp:txXfrm>
        <a:off x="3447183" y="4636624"/>
        <a:ext cx="2206119" cy="1323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570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663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7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650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737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90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02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280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405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432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0753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7690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39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857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648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41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79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1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77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982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992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7455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64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902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5a7f99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75a7f99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90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75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0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5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C7F4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016433" y="2376350"/>
            <a:ext cx="7261200" cy="240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8277500" y="5035250"/>
            <a:ext cx="300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8863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ECDC4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574133" y="0"/>
            <a:ext cx="461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3863725"/>
            <a:ext cx="6007200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8134800" y="3817852"/>
            <a:ext cx="3262000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409033" y="6446177"/>
            <a:ext cx="7316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318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8512" y="1337566"/>
            <a:ext cx="6412000" cy="433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902673" y="1189720"/>
            <a:ext cx="2293333" cy="969280"/>
            <a:chOff x="801025" y="1367520"/>
            <a:chExt cx="1957200" cy="947980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400" b="1" dirty="0">
                  <a:solidFill>
                    <a:srgbClr val="454F5B"/>
                  </a:solidFill>
                </a:rPr>
                <a:t>‘’</a:t>
              </a:r>
              <a:endParaRPr sz="9400" b="1" dirty="0">
                <a:solidFill>
                  <a:srgbClr val="454F5B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w="76200" cap="flat" cmpd="sng">
              <a:solidFill>
                <a:srgbClr val="454F5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409033" y="6446177"/>
            <a:ext cx="7316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921600" y="0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921600" y="1811604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84364" y="1506189"/>
            <a:ext cx="20448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836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409033" y="6446177"/>
            <a:ext cx="7316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921600" y="634300"/>
            <a:ext cx="10348800" cy="657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921600" y="1857900"/>
            <a:ext cx="50232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247333" y="1857900"/>
            <a:ext cx="50232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084364" y="1506189"/>
            <a:ext cx="20448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" name="Google Shape;35;p6"/>
          <p:cNvSpPr/>
          <p:nvPr/>
        </p:nvSpPr>
        <p:spPr>
          <a:xfrm>
            <a:off x="0" y="0"/>
            <a:ext cx="1836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409033" y="6446177"/>
            <a:ext cx="7316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21600" y="634300"/>
            <a:ext cx="10348800" cy="657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21600" y="1857900"/>
            <a:ext cx="33356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428117" y="1857900"/>
            <a:ext cx="33356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7934635" y="1857900"/>
            <a:ext cx="33356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1084364" y="1506189"/>
            <a:ext cx="20448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" name="Google Shape;43;p7"/>
          <p:cNvSpPr/>
          <p:nvPr/>
        </p:nvSpPr>
        <p:spPr>
          <a:xfrm>
            <a:off x="0" y="0"/>
            <a:ext cx="1836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1409033" y="6446177"/>
            <a:ext cx="7316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4ECDC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5" y="6720300"/>
            <a:ext cx="12192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730200" y="6369977"/>
            <a:ext cx="7316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1600" y="634300"/>
            <a:ext cx="1034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1600" y="1811604"/>
            <a:ext cx="10348800" cy="4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33" y="6446177"/>
            <a:ext cx="7316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43952" y="2376350"/>
            <a:ext cx="7633681" cy="2405700"/>
          </a:xfrm>
        </p:spPr>
        <p:txBody>
          <a:bodyPr/>
          <a:lstStyle/>
          <a:p>
            <a:r>
              <a:rPr lang="en-US" dirty="0"/>
              <a:t>Windows 10 Forensics &amp; Introduction to Exploit Kits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1875" y="5472752"/>
            <a:ext cx="6855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5C6167"/>
                </a:solidFill>
                <a:latin typeface="Montserrat" panose="020B0604020202020204" charset="0"/>
              </a:rPr>
              <a:t>Presented By: </a:t>
            </a:r>
            <a:r>
              <a:rPr lang="en-US" sz="2400" dirty="0" err="1">
                <a:solidFill>
                  <a:srgbClr val="5C6167"/>
                </a:solidFill>
                <a:latin typeface="Montserrat" panose="020B0604020202020204" charset="0"/>
              </a:rPr>
              <a:t>Betrant</a:t>
            </a:r>
            <a:r>
              <a:rPr lang="en-US" sz="2400" dirty="0">
                <a:solidFill>
                  <a:srgbClr val="5C6167"/>
                </a:solidFill>
                <a:latin typeface="Montserrat" panose="020B0604020202020204" charset="0"/>
              </a:rPr>
              <a:t> Titus (AM.EN.P2CSN18006)</a:t>
            </a:r>
          </a:p>
        </p:txBody>
      </p:sp>
      <p:sp>
        <p:nvSpPr>
          <p:cNvPr id="8" name="Google Shape;94;p15"/>
          <p:cNvSpPr txBox="1">
            <a:spLocks/>
          </p:cNvSpPr>
          <p:nvPr/>
        </p:nvSpPr>
        <p:spPr>
          <a:xfrm>
            <a:off x="0" y="6406108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8E10B8F2-95BA-43BF-BF9A-4A6DBA8FC603}" type="slidenum">
              <a:rPr lang="en" sz="1600" b="1" smtClean="0">
                <a:solidFill>
                  <a:srgbClr val="5C6167"/>
                </a:solidFill>
                <a:latin typeface="Montserrat" panose="020B0604020202020204" charset="0"/>
              </a:rPr>
              <a:t>1</a:t>
            </a:fld>
            <a:endParaRPr lang="en" sz="1600" b="1" dirty="0">
              <a:solidFill>
                <a:srgbClr val="5C6167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33338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955343" y="3863725"/>
            <a:ext cx="6210241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C7F464"/>
                </a:solidFill>
              </a:rPr>
              <a:t>2.</a:t>
            </a:r>
            <a:endParaRPr sz="9600" dirty="0">
              <a:solidFill>
                <a:srgbClr val="C7F464"/>
              </a:solidFill>
            </a:endParaRPr>
          </a:p>
          <a:p>
            <a:r>
              <a:rPr lang="en-US" dirty="0"/>
              <a:t>Typical digital evidence collection routine on Windows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7952651" y="3817852"/>
            <a:ext cx="3497821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Let’s look at how forensic routines are performed on a typical Windows machine</a:t>
            </a:r>
            <a:endParaRPr dirty="0"/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0" y="6387152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AFED057B-91B8-47C8-BE22-E9859790F563}" type="slidenum">
              <a:rPr lang="en" sz="1600" smtClean="0">
                <a:solidFill>
                  <a:schemeClr val="bg1"/>
                </a:solidFill>
              </a:rPr>
              <a:t>10</a:t>
            </a:fld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8667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Phases of the forensics routine</a:t>
            </a:r>
            <a:endParaRPr sz="3600" dirty="0"/>
          </a:p>
        </p:txBody>
      </p:sp>
      <p:sp>
        <p:nvSpPr>
          <p:cNvPr id="9" name="Google Shape;94;p15"/>
          <p:cNvSpPr txBox="1">
            <a:spLocks/>
          </p:cNvSpPr>
          <p:nvPr/>
        </p:nvSpPr>
        <p:spPr>
          <a:xfrm>
            <a:off x="11643300" y="6400800"/>
            <a:ext cx="548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fld id="{2C97C1B2-FBF3-46A8-A445-EC9BD7FCD797}" type="slidenum">
              <a:rPr lang="en" sz="1600" smtClean="0">
                <a:solidFill>
                  <a:srgbClr val="5C6167"/>
                </a:solidFill>
              </a:rPr>
              <a:t>11</a:t>
            </a:fld>
            <a:endParaRPr lang="en" sz="1600" dirty="0">
              <a:solidFill>
                <a:srgbClr val="5C616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55482" y="2231494"/>
            <a:ext cx="3133452" cy="439790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Preservation and collection</a:t>
            </a:r>
          </a:p>
          <a:p>
            <a:pPr marL="0" indent="0" algn="just">
              <a:buNone/>
            </a:pPr>
            <a:r>
              <a:rPr lang="en-US" dirty="0"/>
              <a:t>Write blockers are used on the drives to avoid unnecessary writes by any processes including forensic tools, and then imaging suites are used to build bit-perfect copies of the drives.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8136783" y="2169994"/>
            <a:ext cx="3133452" cy="439790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Reporting</a:t>
            </a:r>
          </a:p>
          <a:p>
            <a:pPr marL="0" indent="0" algn="just">
              <a:buNone/>
            </a:pPr>
            <a:r>
              <a:rPr lang="en-US" dirty="0"/>
              <a:t>A report containing the timeline of the attack/crime is built alongside supporting evidence, and is presented as a report that fulfills certain standards pertaining to jurisdiction.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4596132" y="2231494"/>
            <a:ext cx="3133452" cy="439790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Processing and analysis</a:t>
            </a:r>
          </a:p>
          <a:p>
            <a:pPr marL="0" indent="0" algn="just">
              <a:buNone/>
            </a:pPr>
            <a:r>
              <a:rPr lang="en-US" dirty="0"/>
              <a:t>Identification of files, and extraction of sensitive data is done with forensic tools designed to do the same.</a:t>
            </a:r>
          </a:p>
        </p:txBody>
      </p:sp>
    </p:spTree>
    <p:extLst>
      <p:ext uri="{BB962C8B-B14F-4D97-AF65-F5344CB8AC3E}">
        <p14:creationId xmlns:p14="http://schemas.microsoft.com/office/powerpoint/2010/main" val="2743479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471;p37"/>
          <p:cNvGrpSpPr/>
          <p:nvPr/>
        </p:nvGrpSpPr>
        <p:grpSpPr>
          <a:xfrm>
            <a:off x="5020502" y="2171194"/>
            <a:ext cx="368551" cy="368551"/>
            <a:chOff x="2594325" y="1627175"/>
            <a:chExt cx="440850" cy="440850"/>
          </a:xfrm>
          <a:solidFill>
            <a:srgbClr val="4ECDC4"/>
          </a:solidFill>
        </p:grpSpPr>
        <p:sp>
          <p:nvSpPr>
            <p:cNvPr id="85" name="Google Shape;472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" name="Google Shape;473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" name="Google Shape;474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3" name="Google Shape;582;p37"/>
          <p:cNvSpPr/>
          <p:nvPr/>
        </p:nvSpPr>
        <p:spPr>
          <a:xfrm>
            <a:off x="8416958" y="4559329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Areas of artifact collection</a:t>
            </a:r>
            <a:endParaRPr sz="3600" dirty="0"/>
          </a:p>
        </p:txBody>
      </p:sp>
      <p:sp>
        <p:nvSpPr>
          <p:cNvPr id="9" name="Google Shape;94;p15"/>
          <p:cNvSpPr txBox="1">
            <a:spLocks/>
          </p:cNvSpPr>
          <p:nvPr/>
        </p:nvSpPr>
        <p:spPr>
          <a:xfrm>
            <a:off x="11643300" y="6400800"/>
            <a:ext cx="548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fld id="{2C97C1B2-FBF3-46A8-A445-EC9BD7FCD797}" type="slidenum">
              <a:rPr lang="en" sz="1600" smtClean="0">
                <a:solidFill>
                  <a:srgbClr val="5C6167"/>
                </a:solidFill>
              </a:rPr>
              <a:t>12</a:t>
            </a:fld>
            <a:endParaRPr lang="en" sz="1600" dirty="0">
              <a:solidFill>
                <a:srgbClr val="5C6167"/>
              </a:solidFill>
            </a:endParaRPr>
          </a:p>
        </p:txBody>
      </p:sp>
      <p:sp>
        <p:nvSpPr>
          <p:cNvPr id="10" name="Google Shape;228;p28"/>
          <p:cNvSpPr txBox="1">
            <a:spLocks noGrp="1"/>
          </p:cNvSpPr>
          <p:nvPr>
            <p:ph type="body" idx="1"/>
          </p:nvPr>
        </p:nvSpPr>
        <p:spPr>
          <a:xfrm>
            <a:off x="1139502" y="2926000"/>
            <a:ext cx="2518200" cy="14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" sz="1200" b="1" dirty="0">
                <a:solidFill>
                  <a:srgbClr val="4ECDC4"/>
                </a:solidFill>
              </a:rPr>
              <a:t>Windows Registry</a:t>
            </a:r>
            <a:endParaRPr sz="1200" b="1" dirty="0">
              <a:solidFill>
                <a:srgbClr val="4ECDC4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" sz="1200" dirty="0"/>
              <a:t>The Registry contains many types of sensitive information including password hashes, logon logs, plaintext credentials, and much more.</a:t>
            </a:r>
            <a:endParaRPr sz="1200" dirty="0"/>
          </a:p>
        </p:txBody>
      </p:sp>
      <p:sp>
        <p:nvSpPr>
          <p:cNvPr id="11" name="Google Shape;229;p28"/>
          <p:cNvSpPr txBox="1">
            <a:spLocks noGrp="1"/>
          </p:cNvSpPr>
          <p:nvPr>
            <p:ph type="body" idx="2"/>
          </p:nvPr>
        </p:nvSpPr>
        <p:spPr>
          <a:xfrm>
            <a:off x="4657199" y="2926000"/>
            <a:ext cx="2518200" cy="14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" sz="1200" b="1" dirty="0">
                <a:solidFill>
                  <a:srgbClr val="4ECDC4"/>
                </a:solidFill>
              </a:rPr>
              <a:t>MRU Lists</a:t>
            </a:r>
            <a:endParaRPr sz="1200" b="1" dirty="0">
              <a:solidFill>
                <a:srgbClr val="4ECDC4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" sz="1200" dirty="0"/>
              <a:t>The MRU (Most Recently Used) lists display the files recently accessed/modified on the system and the user that accessed/modified it.</a:t>
            </a:r>
            <a:endParaRPr sz="1200" dirty="0"/>
          </a:p>
        </p:txBody>
      </p:sp>
      <p:sp>
        <p:nvSpPr>
          <p:cNvPr id="12" name="Google Shape;230;p28"/>
          <p:cNvSpPr txBox="1">
            <a:spLocks noGrp="1"/>
          </p:cNvSpPr>
          <p:nvPr>
            <p:ph type="body" idx="3"/>
          </p:nvPr>
        </p:nvSpPr>
        <p:spPr>
          <a:xfrm>
            <a:off x="8054929" y="2921969"/>
            <a:ext cx="2518200" cy="14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" sz="1200" b="1" dirty="0">
                <a:solidFill>
                  <a:srgbClr val="4ECDC4"/>
                </a:solidFill>
              </a:rPr>
              <a:t>Device History &amp; Autoruns</a:t>
            </a:r>
            <a:endParaRPr sz="1200" b="1" dirty="0">
              <a:solidFill>
                <a:srgbClr val="4ECDC4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200" dirty="0"/>
              <a:t>This shows the list of devices that were connected to the system, such as external storage, peripherals, etc.</a:t>
            </a:r>
            <a:endParaRPr sz="1200" dirty="0"/>
          </a:p>
          <a:p>
            <a:pPr marL="0" indent="0" algn="just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13" name="Google Shape;231;p28"/>
          <p:cNvSpPr txBox="1">
            <a:spLocks/>
          </p:cNvSpPr>
          <p:nvPr/>
        </p:nvSpPr>
        <p:spPr>
          <a:xfrm>
            <a:off x="1139502" y="5383736"/>
            <a:ext cx="25182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spcBef>
                <a:spcPts val="0"/>
              </a:spcBef>
              <a:buFont typeface="Montserrat"/>
              <a:buNone/>
            </a:pPr>
            <a:r>
              <a:rPr lang="en-US" sz="1200" b="1" dirty="0">
                <a:solidFill>
                  <a:srgbClr val="4ECDC4"/>
                </a:solidFill>
              </a:rPr>
              <a:t>Saved Networks</a:t>
            </a:r>
          </a:p>
          <a:p>
            <a:pPr marL="0" indent="0" algn="just">
              <a:spcBef>
                <a:spcPts val="0"/>
              </a:spcBef>
              <a:buFont typeface="Montserrat"/>
              <a:buNone/>
            </a:pPr>
            <a:r>
              <a:rPr lang="en-US" sz="1200" dirty="0"/>
              <a:t>This shows the list of all saved SSIDs, authentication keys and its related metadata of every network the system was connected to.</a:t>
            </a:r>
          </a:p>
        </p:txBody>
      </p:sp>
      <p:sp>
        <p:nvSpPr>
          <p:cNvPr id="15" name="Google Shape;232;p28"/>
          <p:cNvSpPr txBox="1">
            <a:spLocks/>
          </p:cNvSpPr>
          <p:nvPr/>
        </p:nvSpPr>
        <p:spPr>
          <a:xfrm>
            <a:off x="4657199" y="5380784"/>
            <a:ext cx="25182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spcBef>
                <a:spcPts val="0"/>
              </a:spcBef>
              <a:buFont typeface="Montserrat"/>
              <a:buNone/>
            </a:pPr>
            <a:r>
              <a:rPr lang="en-US" sz="1200" b="1" dirty="0">
                <a:solidFill>
                  <a:srgbClr val="4ECDC4"/>
                </a:solidFill>
              </a:rPr>
              <a:t>Event Logs</a:t>
            </a:r>
          </a:p>
          <a:p>
            <a:pPr marL="0" indent="0" algn="just">
              <a:spcBef>
                <a:spcPts val="0"/>
              </a:spcBef>
              <a:buFont typeface="Montserrat"/>
              <a:buNone/>
            </a:pPr>
            <a:r>
              <a:rPr lang="en-US" sz="1200" dirty="0"/>
              <a:t>This shows the detailed list of all the administrative-level events that happened on the system, such as configuration changes.</a:t>
            </a:r>
          </a:p>
        </p:txBody>
      </p:sp>
      <p:sp>
        <p:nvSpPr>
          <p:cNvPr id="16" name="Google Shape;233;p28"/>
          <p:cNvSpPr txBox="1">
            <a:spLocks/>
          </p:cNvSpPr>
          <p:nvPr/>
        </p:nvSpPr>
        <p:spPr>
          <a:xfrm>
            <a:off x="8054929" y="5380784"/>
            <a:ext cx="25182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spcBef>
                <a:spcPts val="0"/>
              </a:spcBef>
              <a:buFont typeface="Montserrat"/>
              <a:buNone/>
            </a:pPr>
            <a:r>
              <a:rPr lang="en-US" sz="1200" b="1" dirty="0">
                <a:solidFill>
                  <a:srgbClr val="4ECDC4"/>
                </a:solidFill>
              </a:rPr>
              <a:t>Browser Data</a:t>
            </a:r>
          </a:p>
          <a:p>
            <a:pPr marL="0" indent="0" algn="just">
              <a:spcBef>
                <a:spcPts val="0"/>
              </a:spcBef>
              <a:buFont typeface="Montserrat"/>
              <a:buNone/>
            </a:pPr>
            <a:r>
              <a:rPr lang="en-US" sz="1200" dirty="0"/>
              <a:t>This is the set of data extracted from the system containing information such as browsing history, saved session cookies and more.</a:t>
            </a:r>
          </a:p>
          <a:p>
            <a:pPr marL="0" indent="0" algn="just">
              <a:spcBef>
                <a:spcPts val="0"/>
              </a:spcBef>
              <a:buFont typeface="Montserrat"/>
              <a:buNone/>
            </a:pPr>
            <a:endParaRPr lang="en-US" sz="1200" dirty="0"/>
          </a:p>
        </p:txBody>
      </p:sp>
      <p:grpSp>
        <p:nvGrpSpPr>
          <p:cNvPr id="17" name="Google Shape;234;p28"/>
          <p:cNvGrpSpPr/>
          <p:nvPr/>
        </p:nvGrpSpPr>
        <p:grpSpPr>
          <a:xfrm>
            <a:off x="1257429" y="4366751"/>
            <a:ext cx="875649" cy="875649"/>
            <a:chOff x="3782700" y="1538287"/>
            <a:chExt cx="1578600" cy="1578600"/>
          </a:xfrm>
        </p:grpSpPr>
        <p:sp>
          <p:nvSpPr>
            <p:cNvPr id="18" name="Google Shape;235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236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237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238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2" name="Google Shape;239;p28"/>
          <p:cNvGrpSpPr/>
          <p:nvPr/>
        </p:nvGrpSpPr>
        <p:grpSpPr>
          <a:xfrm>
            <a:off x="4776150" y="4366751"/>
            <a:ext cx="875649" cy="875649"/>
            <a:chOff x="3782700" y="1538287"/>
            <a:chExt cx="1578600" cy="1578600"/>
          </a:xfrm>
        </p:grpSpPr>
        <p:sp>
          <p:nvSpPr>
            <p:cNvPr id="23" name="Google Shape;240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241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242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243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7" name="Google Shape;244;p28"/>
          <p:cNvGrpSpPr/>
          <p:nvPr/>
        </p:nvGrpSpPr>
        <p:grpSpPr>
          <a:xfrm>
            <a:off x="8174897" y="4320951"/>
            <a:ext cx="875649" cy="875649"/>
            <a:chOff x="3782700" y="1538287"/>
            <a:chExt cx="1578600" cy="1578600"/>
          </a:xfrm>
        </p:grpSpPr>
        <p:sp>
          <p:nvSpPr>
            <p:cNvPr id="28" name="Google Shape;245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Google Shape;246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Google Shape;247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Google Shape;248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2" name="Google Shape;249;p28"/>
          <p:cNvGrpSpPr/>
          <p:nvPr/>
        </p:nvGrpSpPr>
        <p:grpSpPr>
          <a:xfrm>
            <a:off x="4776150" y="1926840"/>
            <a:ext cx="875649" cy="875649"/>
            <a:chOff x="3782700" y="1538287"/>
            <a:chExt cx="1578600" cy="1578600"/>
          </a:xfrm>
        </p:grpSpPr>
        <p:sp>
          <p:nvSpPr>
            <p:cNvPr id="53" name="Google Shape;250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251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252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253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" name="Google Shape;254;p28"/>
          <p:cNvGrpSpPr/>
          <p:nvPr/>
        </p:nvGrpSpPr>
        <p:grpSpPr>
          <a:xfrm>
            <a:off x="8174897" y="1881040"/>
            <a:ext cx="875649" cy="875649"/>
            <a:chOff x="3782700" y="1538287"/>
            <a:chExt cx="1578600" cy="1578600"/>
          </a:xfrm>
        </p:grpSpPr>
        <p:sp>
          <p:nvSpPr>
            <p:cNvPr id="58" name="Google Shape;255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256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257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258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2" name="Google Shape;259;p28"/>
          <p:cNvGrpSpPr/>
          <p:nvPr/>
        </p:nvGrpSpPr>
        <p:grpSpPr>
          <a:xfrm>
            <a:off x="1257429" y="1926840"/>
            <a:ext cx="875649" cy="875649"/>
            <a:chOff x="3782700" y="1538287"/>
            <a:chExt cx="1578600" cy="1578600"/>
          </a:xfrm>
        </p:grpSpPr>
        <p:sp>
          <p:nvSpPr>
            <p:cNvPr id="63" name="Google Shape;260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261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262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263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0" name="Google Shape;264;p28"/>
          <p:cNvGrpSpPr/>
          <p:nvPr/>
        </p:nvGrpSpPr>
        <p:grpSpPr>
          <a:xfrm>
            <a:off x="8416958" y="2172358"/>
            <a:ext cx="371623" cy="309362"/>
            <a:chOff x="1244325" y="314425"/>
            <a:chExt cx="444525" cy="370050"/>
          </a:xfrm>
        </p:grpSpPr>
        <p:sp>
          <p:nvSpPr>
            <p:cNvPr id="71" name="Google Shape;265;p2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266;p2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4" name="Google Shape;431;p37"/>
          <p:cNvGrpSpPr/>
          <p:nvPr/>
        </p:nvGrpSpPr>
        <p:grpSpPr>
          <a:xfrm>
            <a:off x="5036323" y="4631897"/>
            <a:ext cx="331808" cy="331307"/>
            <a:chOff x="6660750" y="298550"/>
            <a:chExt cx="396900" cy="396300"/>
          </a:xfrm>
          <a:solidFill>
            <a:srgbClr val="4ECDC4"/>
          </a:solidFill>
        </p:grpSpPr>
        <p:sp>
          <p:nvSpPr>
            <p:cNvPr id="75" name="Google Shape;432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" name="Google Shape;433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7" name="Google Shape;642;p37"/>
          <p:cNvGrpSpPr/>
          <p:nvPr/>
        </p:nvGrpSpPr>
        <p:grpSpPr>
          <a:xfrm>
            <a:off x="1451643" y="4581120"/>
            <a:ext cx="451252" cy="432860"/>
            <a:chOff x="5241175" y="4959100"/>
            <a:chExt cx="539775" cy="517775"/>
          </a:xfrm>
          <a:solidFill>
            <a:srgbClr val="4ECDC4"/>
          </a:solidFill>
        </p:grpSpPr>
        <p:sp>
          <p:nvSpPr>
            <p:cNvPr id="78" name="Google Shape;643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" name="Google Shape;644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Google Shape;645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Google Shape;646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" name="Google Shape;647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" name="Google Shape;648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8" name="Google Shape;539;p37"/>
          <p:cNvGrpSpPr/>
          <p:nvPr/>
        </p:nvGrpSpPr>
        <p:grpSpPr>
          <a:xfrm>
            <a:off x="1466196" y="2200085"/>
            <a:ext cx="427781" cy="316489"/>
            <a:chOff x="5255200" y="3006475"/>
            <a:chExt cx="511700" cy="378575"/>
          </a:xfrm>
          <a:solidFill>
            <a:srgbClr val="4ECDC4"/>
          </a:solidFill>
        </p:grpSpPr>
        <p:sp>
          <p:nvSpPr>
            <p:cNvPr id="89" name="Google Shape;540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" name="Google Shape;541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81782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0" grpId="0" uiExpand="1" build="p"/>
      <p:bldP spid="11" grpId="0" build="p"/>
      <p:bldP spid="12" grpId="0" uiExpand="1" build="p"/>
      <p:bldP spid="13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955343" y="3863725"/>
            <a:ext cx="6210241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C7F464"/>
                </a:solidFill>
              </a:rPr>
              <a:t>3.</a:t>
            </a:r>
            <a:endParaRPr sz="9600" dirty="0">
              <a:solidFill>
                <a:srgbClr val="C7F464"/>
              </a:solidFill>
            </a:endParaRPr>
          </a:p>
          <a:p>
            <a:r>
              <a:rPr lang="en-US" dirty="0"/>
              <a:t>Introduction to Windows 10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7952651" y="3817852"/>
            <a:ext cx="3306751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A quick overview of the latest iteration of the Windows OS from a forensic standpoint</a:t>
            </a:r>
            <a:endParaRPr dirty="0"/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0" y="6387152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AFED057B-91B8-47C8-BE22-E9859790F563}" type="slidenum">
              <a:rPr lang="en" sz="1600" smtClean="0">
                <a:solidFill>
                  <a:schemeClr val="bg1"/>
                </a:solidFill>
              </a:rPr>
              <a:t>13</a:t>
            </a:fld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2862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/>
              <a:t>Windows 10 : What’s new?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Whilst Windows 10 shares many core functions with previous versions of Windows, some things are completely new and unique.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These include new ways of searching for files and programs on your computer, browsing the web and accessing entertainment.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It includes a redesigned Start menu, Cortana, Microsoft Edge, a new Windows store, Windows Hello, Microsoft Continuum and much more.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14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558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1259857" y="2103559"/>
            <a:ext cx="4076417" cy="4106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Integration with Microsoft account</a:t>
            </a:r>
            <a:endParaRPr b="1" dirty="0"/>
          </a:p>
          <a:p>
            <a:pPr marL="0" indent="0" algn="just">
              <a:buNone/>
            </a:pPr>
            <a:r>
              <a:rPr lang="en" dirty="0"/>
              <a:t>Windows 10 adds options to authenticate and utilize a Microsoft account as the primary account on a machine with it installed. It syncs a lot of items, preferences and more.</a:t>
            </a:r>
            <a:endParaRPr dirty="0"/>
          </a:p>
        </p:txBody>
      </p:sp>
      <p:sp>
        <p:nvSpPr>
          <p:cNvPr id="7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/>
              <a:t>Central areas of attention</a:t>
            </a:r>
            <a:endParaRPr sz="3600" dirty="0"/>
          </a:p>
        </p:txBody>
      </p:sp>
      <p:sp>
        <p:nvSpPr>
          <p:cNvPr id="8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DA1E4D7-4D1A-46B2-8D63-C01A58AB90AA}" type="slidenum">
              <a:rPr lang="en" sz="1600" smtClean="0">
                <a:solidFill>
                  <a:srgbClr val="5C6167"/>
                </a:solidFill>
              </a:rPr>
              <a:t>15</a:t>
            </a:fld>
            <a:endParaRPr sz="1600" dirty="0">
              <a:solidFill>
                <a:srgbClr val="5C6167"/>
              </a:solidFill>
            </a:endParaRPr>
          </a:p>
        </p:txBody>
      </p:sp>
      <p:sp>
        <p:nvSpPr>
          <p:cNvPr id="10" name="Google Shape;119;p18"/>
          <p:cNvSpPr txBox="1">
            <a:spLocks noGrp="1"/>
          </p:cNvSpPr>
          <p:nvPr>
            <p:ph type="body" idx="1"/>
          </p:nvPr>
        </p:nvSpPr>
        <p:spPr>
          <a:xfrm>
            <a:off x="6707588" y="2103559"/>
            <a:ext cx="4076417" cy="4106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Microsoft Edge</a:t>
            </a:r>
            <a:endParaRPr b="1" dirty="0"/>
          </a:p>
          <a:p>
            <a:pPr marL="0" indent="0" algn="just">
              <a:buNone/>
            </a:pPr>
            <a:r>
              <a:rPr lang="en" dirty="0"/>
              <a:t>This is the new face of IE. Codenamed Project Spartan, it uses a custom rendering engine to deliver an optimized browsing experience. Data sync works with a Microsoft account.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1585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1259857" y="2103559"/>
            <a:ext cx="4076417" cy="4106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Windows Timeline</a:t>
            </a:r>
            <a:endParaRPr b="1" dirty="0"/>
          </a:p>
          <a:p>
            <a:pPr marL="0" indent="0" algn="just">
              <a:buNone/>
            </a:pPr>
            <a:r>
              <a:rPr lang="en" dirty="0"/>
              <a:t>A new feature introduced in Windows 10 that helps you keep track of all the windows and applications you’ve been using. Integrated into the Task View, and syncs with Microsoft account.</a:t>
            </a:r>
            <a:endParaRPr dirty="0"/>
          </a:p>
        </p:txBody>
      </p:sp>
      <p:sp>
        <p:nvSpPr>
          <p:cNvPr id="7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/>
              <a:t>Central areas of attention</a:t>
            </a:r>
            <a:endParaRPr sz="3600" dirty="0"/>
          </a:p>
        </p:txBody>
      </p:sp>
      <p:sp>
        <p:nvSpPr>
          <p:cNvPr id="8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DA1E4D7-4D1A-46B2-8D63-C01A58AB90AA}" type="slidenum">
              <a:rPr lang="en" sz="1600" smtClean="0">
                <a:solidFill>
                  <a:srgbClr val="5C6167"/>
                </a:solidFill>
              </a:rPr>
              <a:t>16</a:t>
            </a:fld>
            <a:endParaRPr sz="1600" dirty="0">
              <a:solidFill>
                <a:srgbClr val="5C6167"/>
              </a:solidFill>
            </a:endParaRPr>
          </a:p>
        </p:txBody>
      </p:sp>
      <p:sp>
        <p:nvSpPr>
          <p:cNvPr id="10" name="Google Shape;119;p18"/>
          <p:cNvSpPr txBox="1">
            <a:spLocks noGrp="1"/>
          </p:cNvSpPr>
          <p:nvPr>
            <p:ph type="body" idx="1"/>
          </p:nvPr>
        </p:nvSpPr>
        <p:spPr>
          <a:xfrm>
            <a:off x="6707588" y="2103559"/>
            <a:ext cx="4076417" cy="4106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Cortana &amp; Telemetry</a:t>
            </a:r>
            <a:endParaRPr b="1" dirty="0"/>
          </a:p>
          <a:p>
            <a:pPr marL="0" indent="0" algn="just">
              <a:buNone/>
            </a:pPr>
            <a:r>
              <a:rPr lang="en" dirty="0"/>
              <a:t>Cortana is the virtual assistant that comes with Windows 10. It, alongside the telemetry services present in Windows 10 collects a staggering amount of data on the user that uses 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74206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48701" y="3863725"/>
            <a:ext cx="6616884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C7F464"/>
                </a:solidFill>
              </a:rPr>
              <a:t>4.</a:t>
            </a:r>
            <a:endParaRPr sz="9600" dirty="0">
              <a:solidFill>
                <a:srgbClr val="C7F464"/>
              </a:solidFill>
            </a:endParaRPr>
          </a:p>
          <a:p>
            <a:r>
              <a:rPr lang="en-US" dirty="0"/>
              <a:t>Enhanced digital evidence collection routine on Windows 10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7952651" y="3817852"/>
            <a:ext cx="3306751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The proposed routine that aims to build a more comprehensive set of artifacts</a:t>
            </a:r>
            <a:endParaRPr dirty="0"/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0" y="6387152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AFED057B-91B8-47C8-BE22-E9859790F563}" type="slidenum">
              <a:rPr lang="en" sz="1600" smtClean="0">
                <a:solidFill>
                  <a:schemeClr val="bg1"/>
                </a:solidFill>
              </a:rPr>
              <a:t>17</a:t>
            </a:fld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3544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138986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F46649D-49A7-4F92-918E-6B974FB2D4AB}" type="slidenum">
              <a:rPr lang="en" sz="1600" smtClean="0">
                <a:solidFill>
                  <a:srgbClr val="5C6167"/>
                </a:solidFill>
              </a:rPr>
              <a:t>18</a:t>
            </a:fld>
            <a:endParaRPr sz="1600" dirty="0">
              <a:solidFill>
                <a:srgbClr val="5C6167"/>
              </a:solidFill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270534931"/>
              </p:ext>
            </p:extLst>
          </p:nvPr>
        </p:nvGraphicFramePr>
        <p:xfrm>
          <a:off x="4298448" y="436729"/>
          <a:ext cx="6673755" cy="5964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Google Shape;86;p14"/>
          <p:cNvSpPr txBox="1">
            <a:spLocks/>
          </p:cNvSpPr>
          <p:nvPr/>
        </p:nvSpPr>
        <p:spPr>
          <a:xfrm>
            <a:off x="356237" y="4490400"/>
            <a:ext cx="2426511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2400" dirty="0"/>
              <a:t>Components of digital evidence collection</a:t>
            </a:r>
          </a:p>
        </p:txBody>
      </p:sp>
      <p:grpSp>
        <p:nvGrpSpPr>
          <p:cNvPr id="17" name="Google Shape;500;p37"/>
          <p:cNvGrpSpPr/>
          <p:nvPr/>
        </p:nvGrpSpPr>
        <p:grpSpPr>
          <a:xfrm>
            <a:off x="2210937" y="4250030"/>
            <a:ext cx="447575" cy="480740"/>
            <a:chOff x="611175" y="2326900"/>
            <a:chExt cx="362700" cy="389575"/>
          </a:xfrm>
        </p:grpSpPr>
        <p:sp>
          <p:nvSpPr>
            <p:cNvPr id="18" name="Google Shape;501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502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503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504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53566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/>
              <a:t>Application Execution Artifacts 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84310"/>
            <a:ext cx="5069766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UserAssist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ShimCache</a:t>
            </a:r>
            <a:r>
              <a:rPr lang="en-US" sz="2000" dirty="0"/>
              <a:t> (Windows Compatibility)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Amcache.hve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Last-Visited MRU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Windows 10 Timeline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RecentApps</a:t>
            </a:r>
            <a:endParaRPr lang="en-US" sz="2000" dirty="0"/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19</a:t>
            </a:fld>
            <a:endParaRPr sz="1600" dirty="0">
              <a:solidFill>
                <a:srgbClr val="5C6167"/>
              </a:solidFill>
            </a:endParaRPr>
          </a:p>
        </p:txBody>
      </p:sp>
      <p:sp>
        <p:nvSpPr>
          <p:cNvPr id="6" name="Google Shape;100;p16"/>
          <p:cNvSpPr txBox="1">
            <a:spLocks/>
          </p:cNvSpPr>
          <p:nvPr/>
        </p:nvSpPr>
        <p:spPr>
          <a:xfrm>
            <a:off x="6255226" y="1784310"/>
            <a:ext cx="5069766" cy="4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Jump Lists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System Resource Usage Monitor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Background Activity Moderator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Prefetch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3237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733890" y="1132281"/>
            <a:ext cx="6679351" cy="43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4800" b="1" dirty="0"/>
              <a:t>We can all see, but can you observe?</a:t>
            </a:r>
          </a:p>
          <a:p>
            <a:pPr marL="0" indent="0">
              <a:buNone/>
            </a:pPr>
            <a:endParaRPr lang="en" sz="4400" dirty="0"/>
          </a:p>
          <a:p>
            <a:pPr marL="0" indent="0" algn="r">
              <a:buNone/>
            </a:pPr>
            <a:r>
              <a:rPr lang="en" sz="3200" dirty="0"/>
              <a:t>- A.D. Garrett</a:t>
            </a:r>
            <a:endParaRPr sz="3200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0000000-1234-1234-1234-123412341234}" type="slidenum">
              <a:rPr lang="en" sz="1600">
                <a:solidFill>
                  <a:srgbClr val="5C6167"/>
                </a:solidFill>
              </a:rPr>
              <a:pPr algn="ctr"/>
              <a:t>2</a:t>
            </a:fld>
            <a:endParaRPr sz="1600" dirty="0">
              <a:solidFill>
                <a:srgbClr val="5C6167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/>
              <a:t>File Knowledge Artifacts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84310"/>
            <a:ext cx="5069766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Open/Save MRU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Email Attachments &amp; Skype History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Download list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Thumbcache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Thumbs.db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IE/Edge file://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Search (</a:t>
            </a:r>
            <a:r>
              <a:rPr lang="en-US" sz="2000" dirty="0" err="1"/>
              <a:t>WordWheelQuery</a:t>
            </a:r>
            <a:r>
              <a:rPr lang="en-US" sz="2000" dirty="0"/>
              <a:t>)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20</a:t>
            </a:fld>
            <a:endParaRPr sz="1600" dirty="0">
              <a:solidFill>
                <a:srgbClr val="5C6167"/>
              </a:solidFill>
            </a:endParaRPr>
          </a:p>
        </p:txBody>
      </p:sp>
      <p:sp>
        <p:nvSpPr>
          <p:cNvPr id="6" name="Google Shape;100;p16"/>
          <p:cNvSpPr txBox="1">
            <a:spLocks/>
          </p:cNvSpPr>
          <p:nvPr/>
        </p:nvSpPr>
        <p:spPr>
          <a:xfrm>
            <a:off x="6255226" y="1784310"/>
            <a:ext cx="5069766" cy="4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Last-visited MRU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Recycle Bin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ShellBags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Jump Lists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Office Recent files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</a:t>
            </a:r>
            <a:r>
              <a:rPr lang="en-US" sz="2000" dirty="0" err="1"/>
              <a:t>lnk</a:t>
            </a:r>
            <a:r>
              <a:rPr lang="en-US" sz="2000" dirty="0"/>
              <a:t> files (Shortcuts)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Recent Files</a:t>
            </a:r>
          </a:p>
        </p:txBody>
      </p:sp>
    </p:spTree>
    <p:extLst>
      <p:ext uri="{BB962C8B-B14F-4D97-AF65-F5344CB8AC3E}">
        <p14:creationId xmlns:p14="http://schemas.microsoft.com/office/powerpoint/2010/main" val="37544338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Network Activity Artifacts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84310"/>
            <a:ext cx="5069766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Cookies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Network History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WLAN Event Log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WLAN profiles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21</a:t>
            </a:fld>
            <a:endParaRPr sz="1600" dirty="0">
              <a:solidFill>
                <a:srgbClr val="5C6167"/>
              </a:solidFill>
            </a:endParaRPr>
          </a:p>
        </p:txBody>
      </p:sp>
      <p:sp>
        <p:nvSpPr>
          <p:cNvPr id="6" name="Google Shape;100;p16"/>
          <p:cNvSpPr txBox="1">
            <a:spLocks/>
          </p:cNvSpPr>
          <p:nvPr/>
        </p:nvSpPr>
        <p:spPr>
          <a:xfrm>
            <a:off x="6255226" y="1784310"/>
            <a:ext cx="5069766" cy="4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Browser search terms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System Resource Usage Monitor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Timezone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46460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User Activity Artifacts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84310"/>
            <a:ext cx="5069766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Last Login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Last Password Change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RDP usage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Services events (Event Log)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22</a:t>
            </a:fld>
            <a:endParaRPr sz="1600" dirty="0">
              <a:solidFill>
                <a:srgbClr val="5C6167"/>
              </a:solidFill>
            </a:endParaRPr>
          </a:p>
        </p:txBody>
      </p:sp>
      <p:sp>
        <p:nvSpPr>
          <p:cNvPr id="6" name="Google Shape;100;p16"/>
          <p:cNvSpPr txBox="1">
            <a:spLocks/>
          </p:cNvSpPr>
          <p:nvPr/>
        </p:nvSpPr>
        <p:spPr>
          <a:xfrm>
            <a:off x="6255226" y="1784310"/>
            <a:ext cx="5069766" cy="4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Logon types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Authentication events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Success/Fail logons</a:t>
            </a:r>
          </a:p>
        </p:txBody>
      </p:sp>
    </p:spTree>
    <p:extLst>
      <p:ext uri="{BB962C8B-B14F-4D97-AF65-F5344CB8AC3E}">
        <p14:creationId xmlns:p14="http://schemas.microsoft.com/office/powerpoint/2010/main" val="13077139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Browser Usage Artifacts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84310"/>
            <a:ext cx="5069766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History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Cookies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Cache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23</a:t>
            </a:fld>
            <a:endParaRPr sz="1600" dirty="0">
              <a:solidFill>
                <a:srgbClr val="5C6167"/>
              </a:solidFill>
            </a:endParaRPr>
          </a:p>
        </p:txBody>
      </p:sp>
      <p:sp>
        <p:nvSpPr>
          <p:cNvPr id="6" name="Google Shape;100;p16"/>
          <p:cNvSpPr txBox="1">
            <a:spLocks/>
          </p:cNvSpPr>
          <p:nvPr/>
        </p:nvSpPr>
        <p:spPr>
          <a:xfrm>
            <a:off x="6255226" y="1784310"/>
            <a:ext cx="5069766" cy="4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Flash &amp; Super cookies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Session restore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Google Analytics cookies</a:t>
            </a:r>
          </a:p>
        </p:txBody>
      </p:sp>
    </p:spTree>
    <p:extLst>
      <p:ext uri="{BB962C8B-B14F-4D97-AF65-F5344CB8AC3E}">
        <p14:creationId xmlns:p14="http://schemas.microsoft.com/office/powerpoint/2010/main" val="41125635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External Device Usage Artifacts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84310"/>
            <a:ext cx="5069766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Key Identification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First/Last times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User/Owner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PnP events (Event Log)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24</a:t>
            </a:fld>
            <a:endParaRPr sz="1600" dirty="0">
              <a:solidFill>
                <a:srgbClr val="5C6167"/>
              </a:solidFill>
            </a:endParaRPr>
          </a:p>
        </p:txBody>
      </p:sp>
      <p:sp>
        <p:nvSpPr>
          <p:cNvPr id="6" name="Google Shape;100;p16"/>
          <p:cNvSpPr txBox="1">
            <a:spLocks/>
          </p:cNvSpPr>
          <p:nvPr/>
        </p:nvSpPr>
        <p:spPr>
          <a:xfrm>
            <a:off x="6255226" y="1784310"/>
            <a:ext cx="5069766" cy="4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Volume serial number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Drive letter &amp; Volume name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</a:t>
            </a:r>
            <a:r>
              <a:rPr lang="en-US" sz="2000" dirty="0" err="1"/>
              <a:t>lnk</a:t>
            </a:r>
            <a:r>
              <a:rPr lang="en-US" sz="2000" dirty="0"/>
              <a:t> files (Shortcuts)</a:t>
            </a:r>
          </a:p>
        </p:txBody>
      </p:sp>
    </p:spTree>
    <p:extLst>
      <p:ext uri="{BB962C8B-B14F-4D97-AF65-F5344CB8AC3E}">
        <p14:creationId xmlns:p14="http://schemas.microsoft.com/office/powerpoint/2010/main" val="28459570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138986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F46649D-49A7-4F92-918E-6B974FB2D4AB}" type="slidenum">
              <a:rPr lang="en" sz="1600" smtClean="0">
                <a:solidFill>
                  <a:srgbClr val="5C6167"/>
                </a:solidFill>
              </a:rPr>
              <a:t>25</a:t>
            </a:fld>
            <a:endParaRPr sz="1600" dirty="0">
              <a:solidFill>
                <a:srgbClr val="5C6167"/>
              </a:solidFill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013400347"/>
              </p:ext>
            </p:extLst>
          </p:nvPr>
        </p:nvGraphicFramePr>
        <p:xfrm>
          <a:off x="4299044" y="436729"/>
          <a:ext cx="6673755" cy="5964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Google Shape;86;p14"/>
          <p:cNvSpPr txBox="1">
            <a:spLocks/>
          </p:cNvSpPr>
          <p:nvPr/>
        </p:nvSpPr>
        <p:spPr>
          <a:xfrm>
            <a:off x="356237" y="4490400"/>
            <a:ext cx="2426511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2400" dirty="0"/>
              <a:t>Forensic tools used</a:t>
            </a:r>
          </a:p>
        </p:txBody>
      </p:sp>
      <p:grpSp>
        <p:nvGrpSpPr>
          <p:cNvPr id="17" name="Google Shape;500;p37"/>
          <p:cNvGrpSpPr/>
          <p:nvPr/>
        </p:nvGrpSpPr>
        <p:grpSpPr>
          <a:xfrm>
            <a:off x="2210937" y="4946078"/>
            <a:ext cx="447575" cy="480740"/>
            <a:chOff x="611175" y="2326900"/>
            <a:chExt cx="362700" cy="389575"/>
          </a:xfrm>
        </p:grpSpPr>
        <p:sp>
          <p:nvSpPr>
            <p:cNvPr id="18" name="Google Shape;501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502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503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504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8061184"/>
              </p:ext>
            </p:extLst>
          </p:nvPr>
        </p:nvGraphicFramePr>
        <p:xfrm>
          <a:off x="4312021" y="446964"/>
          <a:ext cx="6673755" cy="5964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982016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400" dirty="0"/>
              <a:t>Adding third-party applications into the mix</a:t>
            </a:r>
            <a:endParaRPr sz="34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Motivation: Nobody uses a barebones OS as-is.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Typical user installs third-party applications like browsers, multimedia players, games, utilities and so on.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These applications generate artifacts that are not accounted for by conventional OS forensic routines.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Solution: Try and generate database for artifacts generated by such applications.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26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058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/>
              <a:t>Repurposing lists built for system maintenance for artifact collection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Similar to ad-block lists, there are lists made for system maintenance.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Mostly contains the entries to artifacts generated by third-party applications.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Using a small program used to query such paths, we can populate and retrieve all artifacts from third-party applications.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Example of such a list is Winapp2.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27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350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48701" y="3863725"/>
            <a:ext cx="6616884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C7F464"/>
                </a:solidFill>
              </a:rPr>
              <a:t>5.</a:t>
            </a:r>
            <a:endParaRPr sz="9600" dirty="0">
              <a:solidFill>
                <a:srgbClr val="C7F464"/>
              </a:solidFill>
            </a:endParaRPr>
          </a:p>
          <a:p>
            <a:r>
              <a:rPr lang="en-US" dirty="0"/>
              <a:t>Exploit Kits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7952650" y="3817852"/>
            <a:ext cx="3839015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A short discussion on what these famed servers of mass terror are</a:t>
            </a:r>
            <a:endParaRPr dirty="0"/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0" y="6387152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AFED057B-91B8-47C8-BE22-E9859790F563}" type="slidenum">
              <a:rPr lang="en" sz="1600" smtClean="0">
                <a:solidFill>
                  <a:schemeClr val="bg1"/>
                </a:solidFill>
              </a:rPr>
              <a:t>28</a:t>
            </a:fld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2271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400" dirty="0"/>
              <a:t>Introduction to Exploit Kits</a:t>
            </a:r>
            <a:endParaRPr sz="34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Simply put, EKs are tools to automate exploitation of vulnerabilities.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But they do not target specific system/network; they run mass exploitation “campaigns”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They contain a user-friendly interface for weaponizing exploits and launching such campaigns.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These interfaces also show statistics of all the systems infected, exploits used and so on.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29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814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/>
              <a:t>Outline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Introduction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Abstract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Problem Statement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Introduction to Windows Forensics</a:t>
            </a:r>
          </a:p>
          <a:p>
            <a:pPr>
              <a:lnSpc>
                <a:spcPct val="200000"/>
              </a:lnSpc>
            </a:pPr>
            <a:r>
              <a:rPr lang="en-US" dirty="0"/>
              <a:t>Typical digital evidence collection routine on Windows</a:t>
            </a:r>
          </a:p>
          <a:p>
            <a:pPr>
              <a:lnSpc>
                <a:spcPct val="200000"/>
              </a:lnSpc>
            </a:pPr>
            <a:r>
              <a:rPr lang="en-US" dirty="0"/>
              <a:t>Introduction to Windows 10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3</a:t>
            </a:fld>
            <a:endParaRPr sz="1600" dirty="0">
              <a:solidFill>
                <a:srgbClr val="5C6167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400" dirty="0"/>
              <a:t>Introduction to Exploit Kits</a:t>
            </a:r>
            <a:endParaRPr sz="34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These are so simple that they can be used by anyone with basic knowledge of computers.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Thus, these are licensed by EK authors to cybercriminals for a exorbitant fee. ($1000-$3500)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Cost aside, getting hold of one is very hard.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30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577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/>
              <a:t>Under the hood of an EK: what makes an EK, and how it works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Most EKs contain mainly four components: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Campaign server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Exploit database server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Compromised webpages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Exploit pages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typical workflow is discussed in the coming slides.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31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992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138986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F46649D-49A7-4F92-918E-6B974FB2D4AB}" type="slidenum">
              <a:rPr lang="en" sz="1600" smtClean="0">
                <a:solidFill>
                  <a:srgbClr val="5C6167"/>
                </a:solidFill>
              </a:rPr>
              <a:t>32</a:t>
            </a:fld>
            <a:endParaRPr sz="1600" dirty="0">
              <a:solidFill>
                <a:srgbClr val="5C6167"/>
              </a:solidFill>
            </a:endParaRPr>
          </a:p>
        </p:txBody>
      </p:sp>
      <p:sp>
        <p:nvSpPr>
          <p:cNvPr id="16" name="Google Shape;86;p14"/>
          <p:cNvSpPr txBox="1">
            <a:spLocks/>
          </p:cNvSpPr>
          <p:nvPr/>
        </p:nvSpPr>
        <p:spPr>
          <a:xfrm>
            <a:off x="356237" y="4490400"/>
            <a:ext cx="2426511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2400" dirty="0"/>
              <a:t>Components of an Exploit Kit</a:t>
            </a:r>
          </a:p>
        </p:txBody>
      </p:sp>
      <p:grpSp>
        <p:nvGrpSpPr>
          <p:cNvPr id="17" name="Google Shape;500;p37"/>
          <p:cNvGrpSpPr/>
          <p:nvPr/>
        </p:nvGrpSpPr>
        <p:grpSpPr>
          <a:xfrm>
            <a:off x="2210937" y="4591230"/>
            <a:ext cx="447575" cy="480740"/>
            <a:chOff x="611175" y="2326900"/>
            <a:chExt cx="362700" cy="389575"/>
          </a:xfrm>
        </p:grpSpPr>
        <p:sp>
          <p:nvSpPr>
            <p:cNvPr id="18" name="Google Shape;501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502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503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504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" name="Google Shape;517;p37">
            <a:extLst>
              <a:ext uri="{FF2B5EF4-FFF2-40B4-BE49-F238E27FC236}">
                <a16:creationId xmlns:a16="http://schemas.microsoft.com/office/drawing/2014/main" id="{350C3DF6-5EC3-47A6-9BCA-0B2BBF59B703}"/>
              </a:ext>
            </a:extLst>
          </p:cNvPr>
          <p:cNvSpPr/>
          <p:nvPr/>
        </p:nvSpPr>
        <p:spPr>
          <a:xfrm>
            <a:off x="4691208" y="870902"/>
            <a:ext cx="926981" cy="97730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6" name="Google Shape;532;p37">
            <a:extLst>
              <a:ext uri="{FF2B5EF4-FFF2-40B4-BE49-F238E27FC236}">
                <a16:creationId xmlns:a16="http://schemas.microsoft.com/office/drawing/2014/main" id="{9C652890-86C0-487A-BA0C-6D3A1F1A2C55}"/>
              </a:ext>
            </a:extLst>
          </p:cNvPr>
          <p:cNvGrpSpPr/>
          <p:nvPr/>
        </p:nvGrpSpPr>
        <p:grpSpPr>
          <a:xfrm>
            <a:off x="9384762" y="3037256"/>
            <a:ext cx="1185371" cy="1141576"/>
            <a:chOff x="2583325" y="2972875"/>
            <a:chExt cx="462850" cy="445750"/>
          </a:xfrm>
        </p:grpSpPr>
        <p:sp>
          <p:nvSpPr>
            <p:cNvPr id="27" name="Google Shape;533;p37">
              <a:extLst>
                <a:ext uri="{FF2B5EF4-FFF2-40B4-BE49-F238E27FC236}">
                  <a16:creationId xmlns:a16="http://schemas.microsoft.com/office/drawing/2014/main" id="{7ED72CE5-1468-411D-9BB6-219290B9A172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534;p37">
              <a:extLst>
                <a:ext uri="{FF2B5EF4-FFF2-40B4-BE49-F238E27FC236}">
                  <a16:creationId xmlns:a16="http://schemas.microsoft.com/office/drawing/2014/main" id="{9949DAAA-A7A6-47B7-9BDD-0B312B549735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29" name="Google Shape;532;p37">
            <a:extLst>
              <a:ext uri="{FF2B5EF4-FFF2-40B4-BE49-F238E27FC236}">
                <a16:creationId xmlns:a16="http://schemas.microsoft.com/office/drawing/2014/main" id="{981C2E6B-100C-4DF3-9691-7C007C459846}"/>
              </a:ext>
            </a:extLst>
          </p:cNvPr>
          <p:cNvGrpSpPr/>
          <p:nvPr/>
        </p:nvGrpSpPr>
        <p:grpSpPr>
          <a:xfrm>
            <a:off x="6989998" y="3037256"/>
            <a:ext cx="1185371" cy="1141576"/>
            <a:chOff x="2583325" y="2972875"/>
            <a:chExt cx="462850" cy="445750"/>
          </a:xfrm>
        </p:grpSpPr>
        <p:sp>
          <p:nvSpPr>
            <p:cNvPr id="30" name="Google Shape;533;p37">
              <a:extLst>
                <a:ext uri="{FF2B5EF4-FFF2-40B4-BE49-F238E27FC236}">
                  <a16:creationId xmlns:a16="http://schemas.microsoft.com/office/drawing/2014/main" id="{49D93D4C-8C1D-40B3-AB95-58FEC426F950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Google Shape;534;p37">
              <a:extLst>
                <a:ext uri="{FF2B5EF4-FFF2-40B4-BE49-F238E27FC236}">
                  <a16:creationId xmlns:a16="http://schemas.microsoft.com/office/drawing/2014/main" id="{2F2AA997-933E-4DFB-945C-5535DAC044FB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2" name="Google Shape;532;p37">
            <a:extLst>
              <a:ext uri="{FF2B5EF4-FFF2-40B4-BE49-F238E27FC236}">
                <a16:creationId xmlns:a16="http://schemas.microsoft.com/office/drawing/2014/main" id="{23C20C5B-E687-47E7-A965-BBAD39D5C7B5}"/>
              </a:ext>
            </a:extLst>
          </p:cNvPr>
          <p:cNvGrpSpPr/>
          <p:nvPr/>
        </p:nvGrpSpPr>
        <p:grpSpPr>
          <a:xfrm>
            <a:off x="6972652" y="942055"/>
            <a:ext cx="1185371" cy="1141576"/>
            <a:chOff x="2583325" y="2972875"/>
            <a:chExt cx="462850" cy="445750"/>
          </a:xfrm>
        </p:grpSpPr>
        <p:sp>
          <p:nvSpPr>
            <p:cNvPr id="33" name="Google Shape;533;p37">
              <a:extLst>
                <a:ext uri="{FF2B5EF4-FFF2-40B4-BE49-F238E27FC236}">
                  <a16:creationId xmlns:a16="http://schemas.microsoft.com/office/drawing/2014/main" id="{F8883414-98F8-4B9C-90E6-8928BBCC556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Google Shape;534;p37">
              <a:extLst>
                <a:ext uri="{FF2B5EF4-FFF2-40B4-BE49-F238E27FC236}">
                  <a16:creationId xmlns:a16="http://schemas.microsoft.com/office/drawing/2014/main" id="{4EE9E504-B780-465E-8E7B-DD04794E6BBF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5" name="Google Shape;532;p37">
            <a:extLst>
              <a:ext uri="{FF2B5EF4-FFF2-40B4-BE49-F238E27FC236}">
                <a16:creationId xmlns:a16="http://schemas.microsoft.com/office/drawing/2014/main" id="{8B2D8656-D1CF-4A08-B42E-B6531C97BC7A}"/>
              </a:ext>
            </a:extLst>
          </p:cNvPr>
          <p:cNvGrpSpPr/>
          <p:nvPr/>
        </p:nvGrpSpPr>
        <p:grpSpPr>
          <a:xfrm>
            <a:off x="9384762" y="942055"/>
            <a:ext cx="1185371" cy="1141576"/>
            <a:chOff x="2583325" y="2972875"/>
            <a:chExt cx="462850" cy="445750"/>
          </a:xfrm>
        </p:grpSpPr>
        <p:sp>
          <p:nvSpPr>
            <p:cNvPr id="36" name="Google Shape;533;p37">
              <a:extLst>
                <a:ext uri="{FF2B5EF4-FFF2-40B4-BE49-F238E27FC236}">
                  <a16:creationId xmlns:a16="http://schemas.microsoft.com/office/drawing/2014/main" id="{533534C5-DB05-4405-8988-0A5D1971255D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534;p37">
              <a:extLst>
                <a:ext uri="{FF2B5EF4-FFF2-40B4-BE49-F238E27FC236}">
                  <a16:creationId xmlns:a16="http://schemas.microsoft.com/office/drawing/2014/main" id="{E601F298-147E-4D96-B014-A17F5F5FDCA5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9" name="Google Shape;633;p37">
            <a:extLst>
              <a:ext uri="{FF2B5EF4-FFF2-40B4-BE49-F238E27FC236}">
                <a16:creationId xmlns:a16="http://schemas.microsoft.com/office/drawing/2014/main" id="{179EA2E5-08B1-4328-8D9B-A811F524DC4C}"/>
              </a:ext>
            </a:extLst>
          </p:cNvPr>
          <p:cNvGrpSpPr/>
          <p:nvPr/>
        </p:nvGrpSpPr>
        <p:grpSpPr>
          <a:xfrm>
            <a:off x="9747735" y="1154037"/>
            <a:ext cx="459424" cy="417561"/>
            <a:chOff x="4562200" y="4968250"/>
            <a:chExt cx="549550" cy="499475"/>
          </a:xfrm>
        </p:grpSpPr>
        <p:sp>
          <p:nvSpPr>
            <p:cNvPr id="40" name="Google Shape;634;p37">
              <a:extLst>
                <a:ext uri="{FF2B5EF4-FFF2-40B4-BE49-F238E27FC236}">
                  <a16:creationId xmlns:a16="http://schemas.microsoft.com/office/drawing/2014/main" id="{2566E40F-5F3B-4DE3-8684-07D5A81029E9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Google Shape;635;p37">
              <a:extLst>
                <a:ext uri="{FF2B5EF4-FFF2-40B4-BE49-F238E27FC236}">
                  <a16:creationId xmlns:a16="http://schemas.microsoft.com/office/drawing/2014/main" id="{F3C85067-2FC9-48C7-AE37-CA6D0E9C9EE6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636;p37">
              <a:extLst>
                <a:ext uri="{FF2B5EF4-FFF2-40B4-BE49-F238E27FC236}">
                  <a16:creationId xmlns:a16="http://schemas.microsoft.com/office/drawing/2014/main" id="{1DF20FA6-9654-42A9-93EA-547B42D28945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Google Shape;637;p37">
              <a:extLst>
                <a:ext uri="{FF2B5EF4-FFF2-40B4-BE49-F238E27FC236}">
                  <a16:creationId xmlns:a16="http://schemas.microsoft.com/office/drawing/2014/main" id="{FF630154-D4BC-478A-99A6-3841FB83EEDA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Google Shape;638;p37">
              <a:extLst>
                <a:ext uri="{FF2B5EF4-FFF2-40B4-BE49-F238E27FC236}">
                  <a16:creationId xmlns:a16="http://schemas.microsoft.com/office/drawing/2014/main" id="{CBB83279-ADB5-43FA-8E5C-4FB2DEADD9E5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" name="Google Shape;573;p37">
            <a:extLst>
              <a:ext uri="{FF2B5EF4-FFF2-40B4-BE49-F238E27FC236}">
                <a16:creationId xmlns:a16="http://schemas.microsoft.com/office/drawing/2014/main" id="{D5E46A75-969E-41A4-BD81-E41C638E2D42}"/>
              </a:ext>
            </a:extLst>
          </p:cNvPr>
          <p:cNvGrpSpPr/>
          <p:nvPr/>
        </p:nvGrpSpPr>
        <p:grpSpPr>
          <a:xfrm>
            <a:off x="7393309" y="1220703"/>
            <a:ext cx="378750" cy="277698"/>
            <a:chOff x="4610450" y="3703750"/>
            <a:chExt cx="453050" cy="332175"/>
          </a:xfrm>
        </p:grpSpPr>
        <p:sp>
          <p:nvSpPr>
            <p:cNvPr id="46" name="Google Shape;574;p37">
              <a:extLst>
                <a:ext uri="{FF2B5EF4-FFF2-40B4-BE49-F238E27FC236}">
                  <a16:creationId xmlns:a16="http://schemas.microsoft.com/office/drawing/2014/main" id="{3B399CF7-0732-4F57-B9A5-F0823D580E9D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Google Shape;575;p37">
              <a:extLst>
                <a:ext uri="{FF2B5EF4-FFF2-40B4-BE49-F238E27FC236}">
                  <a16:creationId xmlns:a16="http://schemas.microsoft.com/office/drawing/2014/main" id="{C4D86E85-98F8-43FD-8120-A614F357BFD9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Google Shape;601;p37">
            <a:extLst>
              <a:ext uri="{FF2B5EF4-FFF2-40B4-BE49-F238E27FC236}">
                <a16:creationId xmlns:a16="http://schemas.microsoft.com/office/drawing/2014/main" id="{6DD6B8AF-11D6-4F82-9A36-881A8AF42AFD}"/>
              </a:ext>
            </a:extLst>
          </p:cNvPr>
          <p:cNvSpPr/>
          <p:nvPr/>
        </p:nvSpPr>
        <p:spPr>
          <a:xfrm>
            <a:off x="7418452" y="3320337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Google Shape;517;p37">
            <a:extLst>
              <a:ext uri="{FF2B5EF4-FFF2-40B4-BE49-F238E27FC236}">
                <a16:creationId xmlns:a16="http://schemas.microsoft.com/office/drawing/2014/main" id="{F74979D7-1F11-4E35-B922-01F297FB49C5}"/>
              </a:ext>
            </a:extLst>
          </p:cNvPr>
          <p:cNvSpPr/>
          <p:nvPr/>
        </p:nvSpPr>
        <p:spPr>
          <a:xfrm>
            <a:off x="5002192" y="4618427"/>
            <a:ext cx="926981" cy="97730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Google Shape;602;p37">
            <a:extLst>
              <a:ext uri="{FF2B5EF4-FFF2-40B4-BE49-F238E27FC236}">
                <a16:creationId xmlns:a16="http://schemas.microsoft.com/office/drawing/2014/main" id="{5535C7B7-CD9F-4CDE-86F4-C41EAC8862F4}"/>
              </a:ext>
            </a:extLst>
          </p:cNvPr>
          <p:cNvSpPr/>
          <p:nvPr/>
        </p:nvSpPr>
        <p:spPr>
          <a:xfrm>
            <a:off x="9810497" y="3315575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F42ECD9-311A-4196-B6A0-99FB7D22ECDF}"/>
              </a:ext>
            </a:extLst>
          </p:cNvPr>
          <p:cNvSpPr/>
          <p:nvPr/>
        </p:nvSpPr>
        <p:spPr>
          <a:xfrm>
            <a:off x="8316282" y="1328855"/>
            <a:ext cx="953624" cy="172854"/>
          </a:xfrm>
          <a:prstGeom prst="rightArrow">
            <a:avLst/>
          </a:prstGeom>
          <a:solidFill>
            <a:srgbClr val="5C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FA88030-4B01-4910-8814-F8982CFC783C}"/>
              </a:ext>
            </a:extLst>
          </p:cNvPr>
          <p:cNvSpPr/>
          <p:nvPr/>
        </p:nvSpPr>
        <p:spPr>
          <a:xfrm>
            <a:off x="8316282" y="3393831"/>
            <a:ext cx="953624" cy="172854"/>
          </a:xfrm>
          <a:prstGeom prst="leftRightArrow">
            <a:avLst/>
          </a:prstGeom>
          <a:solidFill>
            <a:srgbClr val="5C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53363D69-423C-41F9-B7F9-F1D3952F2F94}"/>
              </a:ext>
            </a:extLst>
          </p:cNvPr>
          <p:cNvSpPr/>
          <p:nvPr/>
        </p:nvSpPr>
        <p:spPr>
          <a:xfrm>
            <a:off x="5790217" y="1325547"/>
            <a:ext cx="953624" cy="172854"/>
          </a:xfrm>
          <a:prstGeom prst="leftRightArrow">
            <a:avLst/>
          </a:prstGeom>
          <a:solidFill>
            <a:srgbClr val="5C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E679D-1D9F-433F-813F-C31CE29D9D10}"/>
              </a:ext>
            </a:extLst>
          </p:cNvPr>
          <p:cNvSpPr txBox="1"/>
          <p:nvPr/>
        </p:nvSpPr>
        <p:spPr>
          <a:xfrm>
            <a:off x="6779116" y="366585"/>
            <a:ext cx="157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C6167"/>
                </a:solidFill>
                <a:latin typeface="Montserrat" panose="020B0604020202020204" charset="0"/>
              </a:rPr>
              <a:t>Campaign server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CA839-34B5-4618-B791-793860B39B02}"/>
              </a:ext>
            </a:extLst>
          </p:cNvPr>
          <p:cNvSpPr txBox="1"/>
          <p:nvPr/>
        </p:nvSpPr>
        <p:spPr>
          <a:xfrm>
            <a:off x="9023666" y="366585"/>
            <a:ext cx="1896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C6167"/>
                </a:solidFill>
                <a:latin typeface="Montserrat" panose="020B0604020202020204" charset="0"/>
              </a:rPr>
              <a:t>Exploit database server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D960C4-1E3D-4362-8688-F96EA1255B4E}"/>
              </a:ext>
            </a:extLst>
          </p:cNvPr>
          <p:cNvSpPr txBox="1"/>
          <p:nvPr/>
        </p:nvSpPr>
        <p:spPr>
          <a:xfrm>
            <a:off x="4315956" y="2079152"/>
            <a:ext cx="1677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C6167"/>
                </a:solidFill>
                <a:latin typeface="Montserrat" panose="020B0604020202020204" charset="0"/>
              </a:rPr>
              <a:t>Cybercriminal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A25AE9-C23F-448B-B960-C924D39AD031}"/>
              </a:ext>
            </a:extLst>
          </p:cNvPr>
          <p:cNvSpPr txBox="1"/>
          <p:nvPr/>
        </p:nvSpPr>
        <p:spPr>
          <a:xfrm>
            <a:off x="4673831" y="5832709"/>
            <a:ext cx="15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C6167"/>
                </a:solidFill>
                <a:latin typeface="Montserrat" panose="020B0604020202020204" charset="0"/>
              </a:rPr>
              <a:t>Victim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0F9EF2D6-7175-4F5E-8AB0-9BE0AD2D0CDB}"/>
              </a:ext>
            </a:extLst>
          </p:cNvPr>
          <p:cNvSpPr/>
          <p:nvPr/>
        </p:nvSpPr>
        <p:spPr>
          <a:xfrm rot="5400000">
            <a:off x="9596184" y="2499837"/>
            <a:ext cx="755130" cy="167425"/>
          </a:xfrm>
          <a:prstGeom prst="rightArrow">
            <a:avLst/>
          </a:prstGeom>
          <a:solidFill>
            <a:srgbClr val="5C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8C637C-F969-4C1B-BAD8-626FD644C091}"/>
              </a:ext>
            </a:extLst>
          </p:cNvPr>
          <p:cNvSpPr txBox="1"/>
          <p:nvPr/>
        </p:nvSpPr>
        <p:spPr>
          <a:xfrm>
            <a:off x="9195802" y="4301974"/>
            <a:ext cx="157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C6167"/>
                </a:solidFill>
                <a:latin typeface="Montserrat" panose="020B0604020202020204" charset="0"/>
              </a:rPr>
              <a:t>Exploit</a:t>
            </a:r>
          </a:p>
          <a:p>
            <a:pPr algn="ctr"/>
            <a:r>
              <a:rPr lang="en-US" sz="1600" dirty="0">
                <a:solidFill>
                  <a:srgbClr val="5C6167"/>
                </a:solidFill>
                <a:latin typeface="Montserrat" panose="020B0604020202020204" charset="0"/>
              </a:rPr>
              <a:t>page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4ABBAE-5154-4D7C-9C57-C054AC38E4BC}"/>
              </a:ext>
            </a:extLst>
          </p:cNvPr>
          <p:cNvSpPr txBox="1"/>
          <p:nvPr/>
        </p:nvSpPr>
        <p:spPr>
          <a:xfrm>
            <a:off x="6706856" y="4329876"/>
            <a:ext cx="1716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C6167"/>
                </a:solidFill>
                <a:latin typeface="Montserrat" panose="020B0604020202020204" charset="0"/>
              </a:rPr>
              <a:t>Landing page / malicious link</a:t>
            </a:r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ACCF5F14-EC44-4426-8E59-642F2A251FDE}"/>
              </a:ext>
            </a:extLst>
          </p:cNvPr>
          <p:cNvSpPr/>
          <p:nvPr/>
        </p:nvSpPr>
        <p:spPr>
          <a:xfrm rot="19800000">
            <a:off x="5741869" y="4196975"/>
            <a:ext cx="1137134" cy="175202"/>
          </a:xfrm>
          <a:prstGeom prst="leftRightArrow">
            <a:avLst/>
          </a:prstGeom>
          <a:solidFill>
            <a:srgbClr val="5C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412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8" grpId="0" animBg="1"/>
      <p:bldP spid="49" grpId="0" animBg="1"/>
      <p:bldP spid="50" grpId="0" animBg="1"/>
      <p:bldP spid="5" grpId="0" animBg="1"/>
      <p:bldP spid="6" grpId="0" animBg="1"/>
      <p:bldP spid="53" grpId="0" animBg="1"/>
      <p:bldP spid="7" grpId="0"/>
      <p:bldP spid="54" grpId="0"/>
      <p:bldP spid="55" grpId="0"/>
      <p:bldP spid="56" grpId="0"/>
      <p:bldP spid="57" grpId="0" animBg="1"/>
      <p:bldP spid="58" grpId="0"/>
      <p:bldP spid="59" grpId="0"/>
      <p:bldP spid="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138986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0F46649D-49A7-4F92-918E-6B974FB2D4AB}" type="slidenum">
              <a:rPr lang="en" sz="1600" smtClean="0">
                <a:solidFill>
                  <a:srgbClr val="5C6167"/>
                </a:solidFill>
              </a:rPr>
              <a:t>33</a:t>
            </a:fld>
            <a:endParaRPr sz="1600" dirty="0">
              <a:solidFill>
                <a:srgbClr val="5C6167"/>
              </a:solidFill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013400347"/>
              </p:ext>
            </p:extLst>
          </p:nvPr>
        </p:nvGraphicFramePr>
        <p:xfrm>
          <a:off x="4299044" y="436729"/>
          <a:ext cx="6673755" cy="5964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Google Shape;86;p14"/>
          <p:cNvSpPr txBox="1">
            <a:spLocks/>
          </p:cNvSpPr>
          <p:nvPr/>
        </p:nvSpPr>
        <p:spPr>
          <a:xfrm>
            <a:off x="356237" y="4490400"/>
            <a:ext cx="2426511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2400" dirty="0"/>
              <a:t>Typical Exploit Kit workflow</a:t>
            </a:r>
          </a:p>
        </p:txBody>
      </p:sp>
      <p:grpSp>
        <p:nvGrpSpPr>
          <p:cNvPr id="17" name="Google Shape;500;p37"/>
          <p:cNvGrpSpPr/>
          <p:nvPr/>
        </p:nvGrpSpPr>
        <p:grpSpPr>
          <a:xfrm>
            <a:off x="2210937" y="4591230"/>
            <a:ext cx="447575" cy="480740"/>
            <a:chOff x="611175" y="2326900"/>
            <a:chExt cx="362700" cy="389575"/>
          </a:xfrm>
        </p:grpSpPr>
        <p:sp>
          <p:nvSpPr>
            <p:cNvPr id="18" name="Google Shape;501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502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503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504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637" y="436729"/>
            <a:ext cx="8661013" cy="57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40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400" dirty="0"/>
              <a:t>Prevalent EKs found today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RIG EK: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Most popular EK as of now.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Contains many Flash, Silverlight and JavaScript exploits.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Has also been used for </a:t>
            </a:r>
            <a:r>
              <a:rPr lang="en-US" sz="1800" dirty="0" err="1"/>
              <a:t>cryptomining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Angular EK: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One of the most extensive EKs in history, in terms of exploit variety and count.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Disappeared from the internet by mid-late 2016.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One of the highest revenue generating EKs.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34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137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400" dirty="0"/>
              <a:t>Prevalent EKs found today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/>
              <a:t>GrandSoft</a:t>
            </a:r>
            <a:r>
              <a:rPr lang="en-US" sz="2200" dirty="0"/>
              <a:t> EK: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Old exploit kit that made a comeback.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Used to distribute </a:t>
            </a:r>
            <a:r>
              <a:rPr lang="en-US" sz="1800" dirty="0" err="1"/>
              <a:t>GandCrab</a:t>
            </a:r>
            <a:r>
              <a:rPr lang="en-US" sz="1800" dirty="0"/>
              <a:t> in Jan 2018.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Used to drop huge variety of payloads.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Simplistic and can be easily detected.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Magnitude EK: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Usage concentrated in South Korea.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Dropped Flash support, only uses IE for exploitation now.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Comes with it’s own payload named </a:t>
            </a:r>
            <a:r>
              <a:rPr lang="en-US" sz="1800" dirty="0" err="1"/>
              <a:t>Magniber</a:t>
            </a:r>
            <a:r>
              <a:rPr lang="en-US" sz="1800" dirty="0"/>
              <a:t>.</a:t>
            </a:r>
            <a:endParaRPr lang="en-US" sz="2200" dirty="0"/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35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632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400" dirty="0"/>
              <a:t>Prevalent EKs found today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Terror EK: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Rose to the scene after decline of Angler, Neutrino and </a:t>
            </a:r>
            <a:r>
              <a:rPr lang="en-US" sz="1800" dirty="0" err="1"/>
              <a:t>SunDown</a:t>
            </a:r>
            <a:r>
              <a:rPr lang="en-US" sz="1800" dirty="0"/>
              <a:t> EKs.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Uses exploits and payloads from other EKs.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Optionally uses URL </a:t>
            </a:r>
            <a:r>
              <a:rPr lang="en-US" sz="1800" dirty="0" err="1"/>
              <a:t>shorteners</a:t>
            </a:r>
            <a:r>
              <a:rPr lang="en-US" sz="1800" dirty="0"/>
              <a:t> to disguise exploit and landing pages.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36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534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2496900" y="3101725"/>
            <a:ext cx="7198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</a:rPr>
              <a:t>Demo time!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4294967295"/>
          </p:nvPr>
        </p:nvSpPr>
        <p:spPr>
          <a:xfrm>
            <a:off x="2805508" y="4861783"/>
            <a:ext cx="6578861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dirty="0"/>
              <a:t>Let’s see what we’ve been discussing about in reality!</a:t>
            </a: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5092961" y="1105067"/>
            <a:ext cx="2006085" cy="2006085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5820589" y="6256396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z="1600"/>
              <a:pPr/>
              <a:t>37</a:t>
            </a:fld>
            <a:endParaRPr sz="1600" dirty="0"/>
          </a:p>
        </p:txBody>
      </p:sp>
      <p:grpSp>
        <p:nvGrpSpPr>
          <p:cNvPr id="11" name="Google Shape;521;p37"/>
          <p:cNvGrpSpPr/>
          <p:nvPr/>
        </p:nvGrpSpPr>
        <p:grpSpPr>
          <a:xfrm>
            <a:off x="5761115" y="1566027"/>
            <a:ext cx="667649" cy="1088398"/>
            <a:chOff x="6730350" y="2315900"/>
            <a:chExt cx="257700" cy="420100"/>
          </a:xfrm>
          <a:solidFill>
            <a:schemeClr val="bg1"/>
          </a:solidFill>
        </p:grpSpPr>
        <p:sp>
          <p:nvSpPr>
            <p:cNvPr id="12" name="Google Shape;522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523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524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525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526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1211314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400" dirty="0"/>
              <a:t>References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https://github.com/MoscaDotTo/Winapp2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https://docs.microsoft.com/en-us/sysinternals/downloads/sysinternals-suite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https://boncaldoforensics.wordpress.com/2018/10/07/all-installed-apps-artifact-windows-10-forensics/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https://www.sans.org/security-resources/posters/windows-forensic-analysis/170/download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https://cclgroupltd.com/2018/05/03/windows-10-timeline-forensic-artefacts/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http://forensic.korea.ac.kr/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http://mitec.cz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https://github.com/SekoiaLab/Fastir_Collector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https://github.com/Silv3rHorn/ArtifactExtractor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38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25973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0" y="0"/>
            <a:ext cx="12192000" cy="3193576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ctrTitle" idx="4294967295"/>
          </p:nvPr>
        </p:nvSpPr>
        <p:spPr>
          <a:xfrm>
            <a:off x="-9326" y="2295897"/>
            <a:ext cx="121920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4400" dirty="0">
                <a:solidFill>
                  <a:srgbClr val="4ECDC4"/>
                </a:solidFill>
              </a:rPr>
              <a:t>Thank You!</a:t>
            </a:r>
            <a:endParaRPr sz="14400" dirty="0">
              <a:solidFill>
                <a:srgbClr val="4ECDC4"/>
              </a:solidFill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subTitle" idx="4294967295"/>
          </p:nvPr>
        </p:nvSpPr>
        <p:spPr>
          <a:xfrm>
            <a:off x="782702" y="3738696"/>
            <a:ext cx="6382372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5400" b="1" dirty="0"/>
              <a:t>Any questions?</a:t>
            </a:r>
            <a:endParaRPr sz="5400" b="1" dirty="0"/>
          </a:p>
        </p:txBody>
      </p:sp>
      <p:sp>
        <p:nvSpPr>
          <p:cNvPr id="9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5820589" y="6256396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143D19A1-A0A1-4579-BF1E-BD2371FFFE8D}" type="slidenum">
              <a:rPr lang="en" sz="1600" smtClean="0"/>
              <a:t>39</a:t>
            </a:fld>
            <a:endParaRPr sz="1600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/>
              <a:t>Outline (contd.)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Enhanced digital evidence collection routine on Windows 10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Components of digital evidence collection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Forensic tools used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Adding third-party applications into the mix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Repurposing lists built for system maintenance for artifact collection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AAE7EA73-C42D-498A-9EE7-96C59C57B88B}" type="slidenum">
              <a:rPr lang="en" sz="1600" smtClean="0">
                <a:solidFill>
                  <a:srgbClr val="5C6167"/>
                </a:solidFill>
              </a:rPr>
              <a:t>4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684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/>
              <a:t>Outline (contd.)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Exploit Kits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Introduction to Exploit Kits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Under the hood of an EK: what makes an EK, and how it 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Prevalent EKs found today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AAE7EA73-C42D-498A-9EE7-96C59C57B88B}" type="slidenum">
              <a:rPr lang="en" sz="1600" smtClean="0">
                <a:solidFill>
                  <a:srgbClr val="5C6167"/>
                </a:solidFill>
              </a:rPr>
              <a:t>5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543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2660184" y="3863725"/>
            <a:ext cx="4505400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C7F464"/>
                </a:solidFill>
              </a:rPr>
              <a:t>1.</a:t>
            </a:r>
            <a:endParaRPr sz="9600" dirty="0">
              <a:solidFill>
                <a:srgbClr val="C7F464"/>
              </a:solidFill>
            </a:endParaRPr>
          </a:p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7952651" y="3817852"/>
            <a:ext cx="3306751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An overview of what the field is and why the current state is not enough</a:t>
            </a:r>
            <a:endParaRPr dirty="0"/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0" y="6387152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AFED057B-91B8-47C8-BE22-E9859790F563}" type="slidenum">
              <a:rPr lang="en" sz="1600" smtClean="0">
                <a:solidFill>
                  <a:schemeClr val="bg1"/>
                </a:solidFill>
              </a:rPr>
              <a:t>6</a:t>
            </a:fld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/>
              <a:t>Abstract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Windows is the most widely used system for personal computers; makes it an large attack surface.</a:t>
            </a:r>
          </a:p>
          <a:p>
            <a:pPr>
              <a:lnSpc>
                <a:spcPct val="150000"/>
              </a:lnSpc>
            </a:pPr>
            <a:r>
              <a:rPr lang="en-US" dirty="0"/>
              <a:t>Primary reason why malware authors target Windows.</a:t>
            </a:r>
          </a:p>
          <a:p>
            <a:pPr>
              <a:lnSpc>
                <a:spcPct val="150000"/>
              </a:lnSpc>
            </a:pPr>
            <a:r>
              <a:rPr lang="en-US" dirty="0"/>
              <a:t>Standardized practices in existence to gather evidence on older versions of Windows (Windows 2K/XP, Vista, 7, 8).</a:t>
            </a:r>
          </a:p>
          <a:p>
            <a:pPr>
              <a:lnSpc>
                <a:spcPct val="150000"/>
              </a:lnSpc>
            </a:pPr>
            <a:r>
              <a:rPr lang="en-US" dirty="0"/>
              <a:t>But the latest iteration of Windows brings many changes to the table that make existing digital collection practices obsolete.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7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561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76192" y="122829"/>
            <a:ext cx="103488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/>
              <a:t>Problem Statement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976192" y="1716070"/>
            <a:ext cx="10348800" cy="4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Main problem: There are no practices that implement a comprehensive digital evidence collection on a suspect Windows 10 machine.</a:t>
            </a:r>
          </a:p>
          <a:p>
            <a:pPr>
              <a:lnSpc>
                <a:spcPct val="150000"/>
              </a:lnSpc>
            </a:pPr>
            <a:r>
              <a:rPr lang="en-US" dirty="0"/>
              <a:t>Additionally, digital evidence collection still performed with outdated tools.</a:t>
            </a:r>
          </a:p>
          <a:p>
            <a:pPr>
              <a:lnSpc>
                <a:spcPct val="150000"/>
              </a:lnSpc>
            </a:pPr>
            <a:r>
              <a:rPr lang="en-US" dirty="0"/>
              <a:t>No quick method to extract full set of artifacts on a live session.</a:t>
            </a:r>
          </a:p>
        </p:txBody>
      </p:sp>
      <p:sp>
        <p:nvSpPr>
          <p:cNvPr id="5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643300" y="6400800"/>
            <a:ext cx="54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fld id="{4C0F94E0-BD14-4777-AA1A-3A2D3209B981}" type="slidenum">
              <a:rPr lang="en" sz="1600" smtClean="0">
                <a:solidFill>
                  <a:srgbClr val="5C6167"/>
                </a:solidFill>
              </a:rPr>
              <a:t>8</a:t>
            </a:fld>
            <a:endParaRPr sz="1600" dirty="0">
              <a:solidFill>
                <a:srgbClr val="5C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805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2496900" y="3101725"/>
            <a:ext cx="7198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</a:rPr>
              <a:t>First, a primer.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4294967295"/>
          </p:nvPr>
        </p:nvSpPr>
        <p:spPr>
          <a:xfrm>
            <a:off x="2496900" y="4853546"/>
            <a:ext cx="7198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dirty="0"/>
              <a:t>Let’s look at some of the underlying concepts before we get started.</a:t>
            </a:r>
            <a:endParaRPr dirty="0"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5092961" y="1105067"/>
            <a:ext cx="2006085" cy="2006085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5820589" y="6256396"/>
            <a:ext cx="5487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z="1600"/>
              <a:pPr/>
              <a:t>9</a:t>
            </a:fld>
            <a:endParaRPr sz="1600" dirty="0"/>
          </a:p>
        </p:txBody>
      </p:sp>
      <p:grpSp>
        <p:nvGrpSpPr>
          <p:cNvPr id="11" name="Google Shape;521;p37"/>
          <p:cNvGrpSpPr/>
          <p:nvPr/>
        </p:nvGrpSpPr>
        <p:grpSpPr>
          <a:xfrm>
            <a:off x="5761115" y="1566027"/>
            <a:ext cx="667649" cy="1088398"/>
            <a:chOff x="6730350" y="2315900"/>
            <a:chExt cx="257700" cy="420100"/>
          </a:xfrm>
          <a:solidFill>
            <a:schemeClr val="bg1"/>
          </a:solidFill>
        </p:grpSpPr>
        <p:sp>
          <p:nvSpPr>
            <p:cNvPr id="12" name="Google Shape;522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523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524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525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526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1666</Words>
  <Application>Microsoft Office PowerPoint</Application>
  <PresentationFormat>Widescreen</PresentationFormat>
  <Paragraphs>268</Paragraphs>
  <Slides>39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Montserrat</vt:lpstr>
      <vt:lpstr>Arial</vt:lpstr>
      <vt:lpstr>Desdemona template</vt:lpstr>
      <vt:lpstr>Windows 10 Forensics &amp; Introduction to Exploit Kits</vt:lpstr>
      <vt:lpstr>PowerPoint Presentation</vt:lpstr>
      <vt:lpstr>Outline</vt:lpstr>
      <vt:lpstr>Outline (contd.)</vt:lpstr>
      <vt:lpstr>Outline (contd.)</vt:lpstr>
      <vt:lpstr>1. Introduction</vt:lpstr>
      <vt:lpstr>Abstract</vt:lpstr>
      <vt:lpstr>Problem Statement</vt:lpstr>
      <vt:lpstr>First, a primer.</vt:lpstr>
      <vt:lpstr>2. Typical digital evidence collection routine on Windows</vt:lpstr>
      <vt:lpstr>Phases of the forensics routine</vt:lpstr>
      <vt:lpstr>Areas of artifact collection</vt:lpstr>
      <vt:lpstr>3. Introduction to Windows 10</vt:lpstr>
      <vt:lpstr>Windows 10 : What’s new?</vt:lpstr>
      <vt:lpstr>Central areas of attention</vt:lpstr>
      <vt:lpstr>Central areas of attention</vt:lpstr>
      <vt:lpstr>4. Enhanced digital evidence collection routine on Windows 10</vt:lpstr>
      <vt:lpstr>PowerPoint Presentation</vt:lpstr>
      <vt:lpstr>Application Execution Artifacts </vt:lpstr>
      <vt:lpstr>File Knowledge Artifacts</vt:lpstr>
      <vt:lpstr>Network Activity Artifacts</vt:lpstr>
      <vt:lpstr>User Activity Artifacts</vt:lpstr>
      <vt:lpstr>Browser Usage Artifacts</vt:lpstr>
      <vt:lpstr>External Device Usage Artifacts</vt:lpstr>
      <vt:lpstr>PowerPoint Presentation</vt:lpstr>
      <vt:lpstr>Adding third-party applications into the mix</vt:lpstr>
      <vt:lpstr>Repurposing lists built for system maintenance for artifact collection</vt:lpstr>
      <vt:lpstr>5. Exploit Kits</vt:lpstr>
      <vt:lpstr>Introduction to Exploit Kits</vt:lpstr>
      <vt:lpstr>Introduction to Exploit Kits</vt:lpstr>
      <vt:lpstr>Under the hood of an EK: what makes an EK, and how it works</vt:lpstr>
      <vt:lpstr>PowerPoint Presentation</vt:lpstr>
      <vt:lpstr>PowerPoint Presentation</vt:lpstr>
      <vt:lpstr>Prevalent EKs found today</vt:lpstr>
      <vt:lpstr>Prevalent EKs found today</vt:lpstr>
      <vt:lpstr>Prevalent EKs found today</vt:lpstr>
      <vt:lpstr>Demo time!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 Forensics &amp; Introduction to Exploit Kits</dc:title>
  <dc:creator>Betrant Titus</dc:creator>
  <cp:lastModifiedBy>user_name</cp:lastModifiedBy>
  <cp:revision>48</cp:revision>
  <dcterms:modified xsi:type="dcterms:W3CDTF">2019-04-16T09:59:57Z</dcterms:modified>
</cp:coreProperties>
</file>