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57" r:id="rId4"/>
    <p:sldId id="260" r:id="rId5"/>
    <p:sldId id="261" r:id="rId6"/>
    <p:sldId id="258" r:id="rId7"/>
    <p:sldId id="264" r:id="rId8"/>
    <p:sldId id="266" r:id="rId9"/>
    <p:sldId id="265" r:id="rId10"/>
    <p:sldId id="267" r:id="rId11"/>
    <p:sldId id="268" r:id="rId12"/>
    <p:sldId id="270" r:id="rId13"/>
    <p:sldId id="271" r:id="rId14"/>
    <p:sldId id="273" r:id="rId15"/>
    <p:sldId id="269" r:id="rId16"/>
    <p:sldId id="274" r:id="rId17"/>
    <p:sldId id="278" r:id="rId18"/>
    <p:sldId id="272" r:id="rId19"/>
    <p:sldId id="275" r:id="rId20"/>
    <p:sldId id="276" r:id="rId21"/>
    <p:sldId id="277" r:id="rId22"/>
    <p:sldId id="286" r:id="rId23"/>
    <p:sldId id="285" r:id="rId24"/>
    <p:sldId id="279" r:id="rId25"/>
    <p:sldId id="281" r:id="rId26"/>
    <p:sldId id="282" r:id="rId27"/>
    <p:sldId id="284" r:id="rId28"/>
    <p:sldId id="280" r:id="rId29"/>
    <p:sldId id="283" r:id="rId30"/>
    <p:sldId id="289" r:id="rId31"/>
    <p:sldId id="287" r:id="rId32"/>
    <p:sldId id="290" r:id="rId33"/>
    <p:sldId id="288"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04F501-C9AF-40EB-BB55-C50F206D4E58}" type="datetimeFigureOut">
              <a:rPr lang="en-GB" smtClean="0"/>
              <a:t>16/02/2022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97004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4F501-C9AF-40EB-BB55-C50F206D4E58}" type="datetimeFigureOut">
              <a:rPr lang="en-GB" smtClean="0"/>
              <a:t>16/02/2022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56451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904F501-C9AF-40EB-BB55-C50F206D4E58}" type="datetimeFigureOut">
              <a:rPr lang="en-GB" smtClean="0"/>
              <a:t>16/02/2022</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225494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4F501-C9AF-40EB-BB55-C50F206D4E58}" type="datetimeFigureOut">
              <a:rPr lang="en-GB" smtClean="0"/>
              <a:t>16/02/2022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128049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904F501-C9AF-40EB-BB55-C50F206D4E58}" type="datetimeFigureOut">
              <a:rPr lang="en-GB" smtClean="0"/>
              <a:t>16/02/2022</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0CD1087-764D-41E3-97B2-B8AFE000CC41}" type="slidenum">
              <a:rPr lang="en-GB" smtClean="0"/>
              <a:t>‹#›</a:t>
            </a:fld>
            <a:endParaRPr lang="en-GB"/>
          </a:p>
        </p:txBody>
      </p:sp>
    </p:spTree>
    <p:extLst>
      <p:ext uri="{BB962C8B-B14F-4D97-AF65-F5344CB8AC3E}">
        <p14:creationId xmlns:p14="http://schemas.microsoft.com/office/powerpoint/2010/main" val="19209971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04F501-C9AF-40EB-BB55-C50F206D4E58}"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382294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04F501-C9AF-40EB-BB55-C50F206D4E58}" type="datetimeFigureOut">
              <a:rPr lang="en-GB" smtClean="0"/>
              <a:t>16/02/2022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169810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04F501-C9AF-40EB-BB55-C50F206D4E58}" type="datetimeFigureOut">
              <a:rPr lang="en-GB" smtClean="0"/>
              <a:t>16/02/2022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245492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4F501-C9AF-40EB-BB55-C50F206D4E58}" type="datetimeFigureOut">
              <a:rPr lang="en-GB" smtClean="0"/>
              <a:t>16/02/2022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63459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04F501-C9AF-40EB-BB55-C50F206D4E58}"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319334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04F501-C9AF-40EB-BB55-C50F206D4E58}" type="datetimeFigureOut">
              <a:rPr lang="en-GB" smtClean="0"/>
              <a:t>16/02/2022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CD1087-764D-41E3-97B2-B8AFE000CC41}" type="slidenum">
              <a:rPr lang="en-GB" smtClean="0"/>
              <a:t>‹#›</a:t>
            </a:fld>
            <a:endParaRPr lang="en-GB"/>
          </a:p>
        </p:txBody>
      </p:sp>
    </p:spTree>
    <p:extLst>
      <p:ext uri="{BB962C8B-B14F-4D97-AF65-F5344CB8AC3E}">
        <p14:creationId xmlns:p14="http://schemas.microsoft.com/office/powerpoint/2010/main" val="289580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904F501-C9AF-40EB-BB55-C50F206D4E58}" type="datetimeFigureOut">
              <a:rPr lang="en-GB" smtClean="0"/>
              <a:t>16/02/2022</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0CD1087-764D-41E3-97B2-B8AFE000CC41}" type="slidenum">
              <a:rPr lang="en-GB" smtClean="0"/>
              <a:t>‹#›</a:t>
            </a:fld>
            <a:endParaRPr lang="en-GB"/>
          </a:p>
        </p:txBody>
      </p:sp>
    </p:spTree>
    <p:extLst>
      <p:ext uri="{BB962C8B-B14F-4D97-AF65-F5344CB8AC3E}">
        <p14:creationId xmlns:p14="http://schemas.microsoft.com/office/powerpoint/2010/main" val="3761262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2.jp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072D-8BB6-4262-80E1-7C3A9F1BD106}"/>
              </a:ext>
            </a:extLst>
          </p:cNvPr>
          <p:cNvSpPr>
            <a:spLocks noGrp="1"/>
          </p:cNvSpPr>
          <p:nvPr>
            <p:ph type="ctrTitle"/>
          </p:nvPr>
        </p:nvSpPr>
        <p:spPr/>
        <p:txBody>
          <a:bodyPr/>
          <a:lstStyle/>
          <a:p>
            <a:r>
              <a:rPr lang="en-US" dirty="0"/>
              <a:t>DEVOPS and AWS</a:t>
            </a:r>
            <a:endParaRPr lang="en-GB" dirty="0"/>
          </a:p>
        </p:txBody>
      </p:sp>
    </p:spTree>
    <p:extLst>
      <p:ext uri="{BB962C8B-B14F-4D97-AF65-F5344CB8AC3E}">
        <p14:creationId xmlns:p14="http://schemas.microsoft.com/office/powerpoint/2010/main" val="199043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coding</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Requirements Gathering</a:t>
            </a:r>
          </a:p>
          <a:p>
            <a:pPr marL="0" indent="0">
              <a:buNone/>
            </a:pPr>
            <a:r>
              <a:rPr lang="en-US" dirty="0"/>
              <a:t>			Analysis</a:t>
            </a:r>
          </a:p>
          <a:p>
            <a:pPr marL="0" indent="0">
              <a:buNone/>
            </a:pPr>
            <a:r>
              <a:rPr lang="en-US" dirty="0"/>
              <a:t>				Design -</a:t>
            </a:r>
          </a:p>
          <a:p>
            <a:pPr marL="0" indent="0">
              <a:buNone/>
            </a:pPr>
            <a:r>
              <a:rPr lang="en-US" dirty="0"/>
              <a:t>					Coding – 6months</a:t>
            </a:r>
          </a:p>
          <a:p>
            <a:pPr marL="0" indent="0">
              <a:buNone/>
            </a:pPr>
            <a:r>
              <a:rPr lang="en-US" dirty="0"/>
              <a:t>Developing application</a:t>
            </a:r>
          </a:p>
          <a:p>
            <a:pPr marL="0" indent="0">
              <a:buNone/>
            </a:pPr>
            <a:r>
              <a:rPr lang="en-US" dirty="0"/>
              <a:t>Takes all requirements into consideration and follow design strategies</a:t>
            </a:r>
          </a:p>
          <a:p>
            <a:pPr marL="0" indent="0">
              <a:buNone/>
            </a:pPr>
            <a:r>
              <a:rPr lang="en-US" dirty="0"/>
              <a:t>Takes time to build entire application - Monolith</a:t>
            </a:r>
          </a:p>
          <a:p>
            <a:pPr marL="0" indent="0">
              <a:buNone/>
            </a:pPr>
            <a:r>
              <a:rPr lang="en-US" dirty="0"/>
              <a:t>What if Requirements change ?</a:t>
            </a:r>
            <a:endParaRPr lang="en-GB" dirty="0"/>
          </a:p>
        </p:txBody>
      </p:sp>
    </p:spTree>
    <p:extLst>
      <p:ext uri="{BB962C8B-B14F-4D97-AF65-F5344CB8AC3E}">
        <p14:creationId xmlns:p14="http://schemas.microsoft.com/office/powerpoint/2010/main" val="163655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Testing</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Requirements Gathering</a:t>
            </a:r>
          </a:p>
          <a:p>
            <a:pPr marL="0" indent="0">
              <a:buNone/>
            </a:pPr>
            <a:r>
              <a:rPr lang="en-US" dirty="0"/>
              <a:t>			Analysis</a:t>
            </a:r>
          </a:p>
          <a:p>
            <a:pPr marL="0" indent="0">
              <a:buNone/>
            </a:pPr>
            <a:r>
              <a:rPr lang="en-US" dirty="0"/>
              <a:t>				Design</a:t>
            </a:r>
          </a:p>
          <a:p>
            <a:pPr marL="0" indent="0">
              <a:buNone/>
            </a:pPr>
            <a:r>
              <a:rPr lang="en-US" dirty="0"/>
              <a:t>					Coding – 6months</a:t>
            </a:r>
          </a:p>
          <a:p>
            <a:pPr marL="0" indent="0">
              <a:buNone/>
            </a:pPr>
            <a:r>
              <a:rPr lang="en-US" dirty="0"/>
              <a:t>						Testing  - 1.5 </a:t>
            </a:r>
          </a:p>
          <a:p>
            <a:pPr marL="0" indent="0">
              <a:buNone/>
            </a:pPr>
            <a:r>
              <a:rPr lang="en-US" dirty="0"/>
              <a:t>Based on the application, several tests are performed on the application like</a:t>
            </a:r>
          </a:p>
          <a:p>
            <a:pPr marL="0" indent="0">
              <a:buNone/>
            </a:pPr>
            <a:r>
              <a:rPr lang="en-US" dirty="0"/>
              <a:t>Manual Testing, Automation Testing, Black box testing, White box testing, functional testing, integration testing, Unit Testing, UI Testing, End to End testing, Sanity testing, Performance Testing, Load Testing, Stress Testing, UAT,</a:t>
            </a:r>
            <a:endParaRPr lang="en-GB" dirty="0"/>
          </a:p>
        </p:txBody>
      </p:sp>
    </p:spTree>
    <p:extLst>
      <p:ext uri="{BB962C8B-B14F-4D97-AF65-F5344CB8AC3E}">
        <p14:creationId xmlns:p14="http://schemas.microsoft.com/office/powerpoint/2010/main" val="369896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deployment</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Requirements Gathering</a:t>
            </a:r>
          </a:p>
          <a:p>
            <a:pPr marL="0" indent="0">
              <a:buNone/>
            </a:pPr>
            <a:r>
              <a:rPr lang="en-US" dirty="0"/>
              <a:t>			Analysis</a:t>
            </a:r>
          </a:p>
          <a:p>
            <a:pPr marL="0" indent="0">
              <a:buNone/>
            </a:pPr>
            <a:r>
              <a:rPr lang="en-US" dirty="0"/>
              <a:t>				Design</a:t>
            </a:r>
          </a:p>
          <a:p>
            <a:pPr marL="0" indent="0">
              <a:buNone/>
            </a:pPr>
            <a:r>
              <a:rPr lang="en-US" dirty="0"/>
              <a:t>					Coding – 6m</a:t>
            </a:r>
          </a:p>
          <a:p>
            <a:pPr marL="0" indent="0">
              <a:buNone/>
            </a:pPr>
            <a:r>
              <a:rPr lang="en-US" dirty="0"/>
              <a:t>						Testing – 1.5</a:t>
            </a:r>
          </a:p>
          <a:p>
            <a:pPr marL="0" indent="0">
              <a:buNone/>
            </a:pPr>
            <a:r>
              <a:rPr lang="en-US" dirty="0"/>
              <a:t>							Implementation</a:t>
            </a:r>
          </a:p>
          <a:p>
            <a:pPr marL="0" indent="0">
              <a:buNone/>
            </a:pPr>
            <a:r>
              <a:rPr lang="en-US" dirty="0"/>
              <a:t>Deploying the application on the Client’s environment</a:t>
            </a:r>
          </a:p>
          <a:p>
            <a:pPr marL="0" indent="0">
              <a:buNone/>
            </a:pPr>
            <a:endParaRPr lang="en-GB" dirty="0"/>
          </a:p>
        </p:txBody>
      </p:sp>
    </p:spTree>
    <p:extLst>
      <p:ext uri="{BB962C8B-B14F-4D97-AF65-F5344CB8AC3E}">
        <p14:creationId xmlns:p14="http://schemas.microsoft.com/office/powerpoint/2010/main" val="408416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maintenance</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normAutofit lnSpcReduction="10000"/>
          </a:bodyPr>
          <a:lstStyle/>
          <a:p>
            <a:pPr marL="0" indent="0">
              <a:buNone/>
            </a:pPr>
            <a:r>
              <a:rPr lang="en-US" dirty="0"/>
              <a:t>Requirements Gathering</a:t>
            </a:r>
          </a:p>
          <a:p>
            <a:pPr marL="0" indent="0">
              <a:buNone/>
            </a:pPr>
            <a:r>
              <a:rPr lang="en-US" dirty="0"/>
              <a:t>			Analysis</a:t>
            </a:r>
          </a:p>
          <a:p>
            <a:pPr marL="0" indent="0">
              <a:buNone/>
            </a:pPr>
            <a:r>
              <a:rPr lang="en-US" dirty="0"/>
              <a:t>				Design</a:t>
            </a:r>
          </a:p>
          <a:p>
            <a:pPr marL="0" indent="0">
              <a:buNone/>
            </a:pPr>
            <a:r>
              <a:rPr lang="en-US" dirty="0"/>
              <a:t>					Coding – 4months</a:t>
            </a:r>
          </a:p>
          <a:p>
            <a:pPr marL="0" indent="0">
              <a:buNone/>
            </a:pPr>
            <a:r>
              <a:rPr lang="en-US" dirty="0"/>
              <a:t>						Testing -1.5months</a:t>
            </a:r>
          </a:p>
          <a:p>
            <a:pPr marL="0" indent="0">
              <a:buNone/>
            </a:pPr>
            <a:r>
              <a:rPr lang="en-US" dirty="0"/>
              <a:t>							Implementation</a:t>
            </a:r>
          </a:p>
          <a:p>
            <a:pPr marL="0" indent="0">
              <a:buNone/>
            </a:pPr>
            <a:r>
              <a:rPr lang="en-US" dirty="0"/>
              <a:t>									Maintenance</a:t>
            </a:r>
          </a:p>
          <a:p>
            <a:pPr marL="0" indent="0">
              <a:buNone/>
            </a:pPr>
            <a:r>
              <a:rPr lang="en-US" dirty="0"/>
              <a:t>Ensuring the application is running fine and </a:t>
            </a:r>
          </a:p>
          <a:p>
            <a:pPr marL="0" indent="0">
              <a:buNone/>
            </a:pPr>
            <a:r>
              <a:rPr lang="en-US" dirty="0"/>
              <a:t>Performing updates, security patches etc.,</a:t>
            </a:r>
            <a:endParaRPr lang="en-GB" dirty="0"/>
          </a:p>
        </p:txBody>
      </p:sp>
    </p:spTree>
    <p:extLst>
      <p:ext uri="{BB962C8B-B14F-4D97-AF65-F5344CB8AC3E}">
        <p14:creationId xmlns:p14="http://schemas.microsoft.com/office/powerpoint/2010/main" val="28575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Waterfall model -  Cons </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Requirements change</a:t>
            </a:r>
          </a:p>
          <a:p>
            <a:pPr marL="0" indent="0">
              <a:buNone/>
            </a:pPr>
            <a:r>
              <a:rPr lang="en-US" dirty="0"/>
              <a:t>Lack of involvement of customer/business </a:t>
            </a:r>
          </a:p>
          <a:p>
            <a:pPr marL="0" indent="0">
              <a:buNone/>
            </a:pPr>
            <a:r>
              <a:rPr lang="en-US" dirty="0"/>
              <a:t>Accuracy of estimations - </a:t>
            </a:r>
          </a:p>
          <a:p>
            <a:pPr marL="0" indent="0">
              <a:buNone/>
            </a:pPr>
            <a:r>
              <a:rPr lang="en-US" dirty="0"/>
              <a:t>Schedule and cost overruns</a:t>
            </a:r>
          </a:p>
          <a:p>
            <a:pPr marL="0" indent="0">
              <a:buNone/>
            </a:pPr>
            <a:r>
              <a:rPr lang="en-US" dirty="0"/>
              <a:t>Not much time left for testing or fix the defects etc.,</a:t>
            </a:r>
            <a:endParaRPr lang="en-GB" dirty="0"/>
          </a:p>
        </p:txBody>
      </p:sp>
    </p:spTree>
    <p:extLst>
      <p:ext uri="{BB962C8B-B14F-4D97-AF65-F5344CB8AC3E}">
        <p14:creationId xmlns:p14="http://schemas.microsoft.com/office/powerpoint/2010/main" val="137600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Software development models</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491232" y="2011680"/>
            <a:ext cx="11638625" cy="4206240"/>
          </a:xfrm>
        </p:spPr>
        <p:txBody>
          <a:bodyPr/>
          <a:lstStyle/>
          <a:p>
            <a:pPr marL="0" indent="0">
              <a:buNone/>
            </a:pPr>
            <a:r>
              <a:rPr lang="en-US" dirty="0"/>
              <a:t>Waterfall Model</a:t>
            </a:r>
          </a:p>
          <a:p>
            <a:pPr marL="0" indent="0">
              <a:buNone/>
            </a:pPr>
            <a:r>
              <a:rPr lang="en-US" dirty="0"/>
              <a:t>Iterative Model</a:t>
            </a:r>
          </a:p>
          <a:p>
            <a:pPr marL="0" indent="0">
              <a:buNone/>
            </a:pPr>
            <a:r>
              <a:rPr lang="en-US" dirty="0"/>
              <a:t>Spiral Model</a:t>
            </a:r>
          </a:p>
          <a:p>
            <a:pPr marL="0" indent="0">
              <a:buNone/>
            </a:pPr>
            <a:r>
              <a:rPr lang="en-US" dirty="0"/>
              <a:t>Incremental Model</a:t>
            </a:r>
          </a:p>
          <a:p>
            <a:pPr marL="0" indent="0">
              <a:buNone/>
            </a:pPr>
            <a:r>
              <a:rPr lang="en-US" dirty="0"/>
              <a:t>V Model</a:t>
            </a:r>
          </a:p>
          <a:p>
            <a:pPr marL="0" indent="0">
              <a:buNone/>
            </a:pPr>
            <a:r>
              <a:rPr lang="en-US" dirty="0"/>
              <a:t>Agile Model</a:t>
            </a:r>
            <a:endParaRPr lang="en-GB" dirty="0"/>
          </a:p>
        </p:txBody>
      </p:sp>
    </p:spTree>
    <p:extLst>
      <p:ext uri="{BB962C8B-B14F-4D97-AF65-F5344CB8AC3E}">
        <p14:creationId xmlns:p14="http://schemas.microsoft.com/office/powerpoint/2010/main" val="11502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normAutofit/>
          </a:bodyPr>
          <a:lstStyle/>
          <a:p>
            <a:r>
              <a:rPr lang="en-US" dirty="0"/>
              <a:t>Agile model – Extreme programming</a:t>
            </a:r>
            <a:br>
              <a:rPr lang="en-US" dirty="0"/>
            </a:br>
            <a:r>
              <a:rPr lang="en-US" sz="1600" dirty="0"/>
              <a:t>scrum framework (Crystal, DSDM, FDM…)</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In simple terms : agile : incremental process of software development</a:t>
            </a:r>
          </a:p>
          <a:p>
            <a:pPr marL="0" indent="0">
              <a:buNone/>
            </a:pPr>
            <a:r>
              <a:rPr lang="en-US" dirty="0"/>
              <a:t>Agile understands all the requirements can’t be collected in the beginning of project</a:t>
            </a:r>
          </a:p>
          <a:p>
            <a:pPr marL="0" indent="0">
              <a:buNone/>
            </a:pPr>
            <a:r>
              <a:rPr lang="en-US" dirty="0"/>
              <a:t>Requirements can be changed or collected through the development cycle</a:t>
            </a:r>
          </a:p>
          <a:p>
            <a:pPr marL="0" indent="0">
              <a:buNone/>
            </a:pPr>
            <a:r>
              <a:rPr lang="en-US" dirty="0"/>
              <a:t>Tests early and often, higher quality</a:t>
            </a:r>
          </a:p>
          <a:p>
            <a:pPr marL="0" indent="0">
              <a:buNone/>
            </a:pPr>
            <a:r>
              <a:rPr lang="en-US" dirty="0"/>
              <a:t>Reduced risk and earlier software release</a:t>
            </a:r>
            <a:endParaRPr lang="en-GB" dirty="0"/>
          </a:p>
        </p:txBody>
      </p:sp>
      <p:graphicFrame>
        <p:nvGraphicFramePr>
          <p:cNvPr id="4" name="Table 4">
            <a:extLst>
              <a:ext uri="{FF2B5EF4-FFF2-40B4-BE49-F238E27FC236}">
                <a16:creationId xmlns:a16="http://schemas.microsoft.com/office/drawing/2014/main" id="{B8EB0930-E004-43F4-B382-86B8CFAFFFDB}"/>
              </a:ext>
            </a:extLst>
          </p:cNvPr>
          <p:cNvGraphicFramePr>
            <a:graphicFrameLocks noGrp="1"/>
          </p:cNvGraphicFramePr>
          <p:nvPr>
            <p:extLst>
              <p:ext uri="{D42A27DB-BD31-4B8C-83A1-F6EECF244321}">
                <p14:modId xmlns:p14="http://schemas.microsoft.com/office/powerpoint/2010/main" val="3332537947"/>
              </p:ext>
            </p:extLst>
          </p:nvPr>
        </p:nvGraphicFramePr>
        <p:xfrm>
          <a:off x="372862" y="5090464"/>
          <a:ext cx="1980707" cy="1483360"/>
        </p:xfrm>
        <a:graphic>
          <a:graphicData uri="http://schemas.openxmlformats.org/drawingml/2006/table">
            <a:tbl>
              <a:tblPr firstRow="1" bandRow="1">
                <a:tableStyleId>{5C22544A-7EE6-4342-B048-85BDC9FD1C3A}</a:tableStyleId>
              </a:tblPr>
              <a:tblGrid>
                <a:gridCol w="1980707">
                  <a:extLst>
                    <a:ext uri="{9D8B030D-6E8A-4147-A177-3AD203B41FA5}">
                      <a16:colId xmlns:a16="http://schemas.microsoft.com/office/drawing/2014/main" val="475075384"/>
                    </a:ext>
                  </a:extLst>
                </a:gridCol>
              </a:tblGrid>
              <a:tr h="370840">
                <a:tc>
                  <a:txBody>
                    <a:bodyPr/>
                    <a:lstStyle/>
                    <a:p>
                      <a:r>
                        <a:rPr lang="en-US" dirty="0"/>
                        <a:t>Account Creation</a:t>
                      </a:r>
                      <a:endParaRPr lang="en-GB" dirty="0"/>
                    </a:p>
                  </a:txBody>
                  <a:tcPr/>
                </a:tc>
                <a:extLst>
                  <a:ext uri="{0D108BD9-81ED-4DB2-BD59-A6C34878D82A}">
                    <a16:rowId xmlns:a16="http://schemas.microsoft.com/office/drawing/2014/main" val="254111541"/>
                  </a:ext>
                </a:extLst>
              </a:tr>
              <a:tr h="370840">
                <a:tc>
                  <a:txBody>
                    <a:bodyPr/>
                    <a:lstStyle/>
                    <a:p>
                      <a:r>
                        <a:rPr lang="en-US" dirty="0"/>
                        <a:t>Deposits</a:t>
                      </a:r>
                      <a:endParaRPr lang="en-GB" dirty="0"/>
                    </a:p>
                  </a:txBody>
                  <a:tcPr/>
                </a:tc>
                <a:extLst>
                  <a:ext uri="{0D108BD9-81ED-4DB2-BD59-A6C34878D82A}">
                    <a16:rowId xmlns:a16="http://schemas.microsoft.com/office/drawing/2014/main" val="778880561"/>
                  </a:ext>
                </a:extLst>
              </a:tr>
              <a:tr h="370840">
                <a:tc>
                  <a:txBody>
                    <a:bodyPr/>
                    <a:lstStyle/>
                    <a:p>
                      <a:r>
                        <a:rPr lang="en-US" dirty="0"/>
                        <a:t>Fixed Deposits</a:t>
                      </a:r>
                    </a:p>
                  </a:txBody>
                  <a:tcPr/>
                </a:tc>
                <a:extLst>
                  <a:ext uri="{0D108BD9-81ED-4DB2-BD59-A6C34878D82A}">
                    <a16:rowId xmlns:a16="http://schemas.microsoft.com/office/drawing/2014/main" val="2610043508"/>
                  </a:ext>
                </a:extLst>
              </a:tr>
              <a:tr h="370840">
                <a:tc>
                  <a:txBody>
                    <a:bodyPr/>
                    <a:lstStyle/>
                    <a:p>
                      <a:pPr algn="ctr"/>
                      <a:r>
                        <a:rPr lang="en-US" b="1" dirty="0">
                          <a:solidFill>
                            <a:srgbClr val="FF0000"/>
                          </a:solidFill>
                        </a:rPr>
                        <a:t>DEVELOPMENT</a:t>
                      </a:r>
                    </a:p>
                  </a:txBody>
                  <a:tcPr/>
                </a:tc>
                <a:extLst>
                  <a:ext uri="{0D108BD9-81ED-4DB2-BD59-A6C34878D82A}">
                    <a16:rowId xmlns:a16="http://schemas.microsoft.com/office/drawing/2014/main" val="577660236"/>
                  </a:ext>
                </a:extLst>
              </a:tr>
            </a:tbl>
          </a:graphicData>
        </a:graphic>
      </p:graphicFrame>
      <p:sp>
        <p:nvSpPr>
          <p:cNvPr id="5" name="TextBox 4">
            <a:extLst>
              <a:ext uri="{FF2B5EF4-FFF2-40B4-BE49-F238E27FC236}">
                <a16:creationId xmlns:a16="http://schemas.microsoft.com/office/drawing/2014/main" id="{6071796F-A9FF-4098-AF04-F9D8E75DFB94}"/>
              </a:ext>
            </a:extLst>
          </p:cNvPr>
          <p:cNvSpPr txBox="1"/>
          <p:nvPr/>
        </p:nvSpPr>
        <p:spPr>
          <a:xfrm>
            <a:off x="9176550" y="3684233"/>
            <a:ext cx="2672179" cy="3046988"/>
          </a:xfrm>
          <a:prstGeom prst="rect">
            <a:avLst/>
          </a:prstGeom>
          <a:noFill/>
        </p:spPr>
        <p:txBody>
          <a:bodyPr wrap="square" rtlCol="0">
            <a:spAutoFit/>
          </a:bodyPr>
          <a:lstStyle/>
          <a:p>
            <a:pPr marL="0" indent="0">
              <a:buNone/>
            </a:pPr>
            <a:r>
              <a:rPr lang="en-US" sz="1600" b="1" dirty="0">
                <a:solidFill>
                  <a:schemeClr val="accent3">
                    <a:lumMod val="40000"/>
                    <a:lumOff val="60000"/>
                  </a:schemeClr>
                </a:solidFill>
              </a:rPr>
              <a:t>Client’s requirements:</a:t>
            </a:r>
          </a:p>
          <a:p>
            <a:pPr marL="0" indent="0">
              <a:buNone/>
            </a:pPr>
            <a:r>
              <a:rPr lang="en-US" sz="1600" dirty="0"/>
              <a:t>1. Customer Account Creation</a:t>
            </a:r>
          </a:p>
          <a:p>
            <a:pPr marL="0" indent="0">
              <a:buNone/>
            </a:pPr>
            <a:r>
              <a:rPr lang="en-US" sz="1600" dirty="0"/>
              <a:t>2. Withdrawals</a:t>
            </a:r>
          </a:p>
          <a:p>
            <a:pPr marL="0" indent="0">
              <a:buNone/>
            </a:pPr>
            <a:r>
              <a:rPr lang="en-US" sz="1600" dirty="0"/>
              <a:t>3. Deposits</a:t>
            </a:r>
          </a:p>
          <a:p>
            <a:pPr marL="0" indent="0">
              <a:buNone/>
            </a:pPr>
            <a:r>
              <a:rPr lang="en-US" sz="1600" dirty="0"/>
              <a:t>4. Loans</a:t>
            </a:r>
          </a:p>
          <a:p>
            <a:pPr marL="0" indent="0">
              <a:buNone/>
            </a:pPr>
            <a:r>
              <a:rPr lang="en-US" sz="1600" dirty="0"/>
              <a:t>5. </a:t>
            </a:r>
            <a:r>
              <a:rPr lang="en-US" sz="1600" dirty="0" err="1"/>
              <a:t>Netbanking</a:t>
            </a:r>
            <a:endParaRPr lang="en-US" sz="1600" dirty="0"/>
          </a:p>
          <a:p>
            <a:pPr marL="0" indent="0">
              <a:buNone/>
            </a:pPr>
            <a:r>
              <a:rPr lang="en-US" sz="1600" dirty="0"/>
              <a:t>6. Phone Banking</a:t>
            </a:r>
          </a:p>
          <a:p>
            <a:pPr marL="0" indent="0">
              <a:buNone/>
            </a:pPr>
            <a:r>
              <a:rPr lang="en-US" sz="1600" dirty="0"/>
              <a:t>7. Email Statements</a:t>
            </a:r>
          </a:p>
          <a:p>
            <a:pPr marL="0" indent="0">
              <a:buNone/>
            </a:pPr>
            <a:r>
              <a:rPr lang="en-US" sz="1600" dirty="0"/>
              <a:t>8.Assets</a:t>
            </a:r>
          </a:p>
          <a:p>
            <a:pPr marL="0" indent="0">
              <a:buNone/>
            </a:pPr>
            <a:r>
              <a:rPr lang="en-US" sz="1600" dirty="0"/>
              <a:t>9.Fixed Deposits</a:t>
            </a:r>
          </a:p>
          <a:p>
            <a:pPr marL="0" indent="0">
              <a:buNone/>
            </a:pPr>
            <a:r>
              <a:rPr lang="en-US" sz="1600" dirty="0"/>
              <a:t>10. Credit/Debit cards</a:t>
            </a:r>
          </a:p>
          <a:p>
            <a:pPr marL="0" indent="0">
              <a:buNone/>
            </a:pPr>
            <a:r>
              <a:rPr lang="en-US" sz="1600" dirty="0"/>
              <a:t>11.Mobile Application</a:t>
            </a:r>
          </a:p>
        </p:txBody>
      </p:sp>
      <p:sp>
        <p:nvSpPr>
          <p:cNvPr id="7" name="TextBox 6">
            <a:extLst>
              <a:ext uri="{FF2B5EF4-FFF2-40B4-BE49-F238E27FC236}">
                <a16:creationId xmlns:a16="http://schemas.microsoft.com/office/drawing/2014/main" id="{BD5C4D79-0A88-4148-877A-0C4EE0F5CCCD}"/>
              </a:ext>
            </a:extLst>
          </p:cNvPr>
          <p:cNvSpPr txBox="1"/>
          <p:nvPr/>
        </p:nvSpPr>
        <p:spPr>
          <a:xfrm>
            <a:off x="3524435" y="5513334"/>
            <a:ext cx="1970842" cy="923330"/>
          </a:xfrm>
          <a:prstGeom prst="rect">
            <a:avLst/>
          </a:prstGeom>
          <a:solidFill>
            <a:schemeClr val="accent3">
              <a:lumMod val="60000"/>
              <a:lumOff val="40000"/>
            </a:schemeClr>
          </a:solidFill>
          <a:ln w="34925">
            <a:solidFill>
              <a:schemeClr val="bg1"/>
            </a:solidFill>
            <a:prstDash val="dash"/>
          </a:ln>
        </p:spPr>
        <p:txBody>
          <a:bodyPr wrap="square" rtlCol="0">
            <a:spAutoFit/>
          </a:bodyPr>
          <a:lstStyle/>
          <a:p>
            <a:r>
              <a:rPr lang="en-US" dirty="0"/>
              <a:t>Account Creation</a:t>
            </a:r>
          </a:p>
          <a:p>
            <a:r>
              <a:rPr lang="en-US" dirty="0"/>
              <a:t>Deposits</a:t>
            </a:r>
          </a:p>
          <a:p>
            <a:r>
              <a:rPr lang="en-US" dirty="0"/>
              <a:t>Fixed Deposits</a:t>
            </a:r>
            <a:endParaRPr lang="en-GB" dirty="0"/>
          </a:p>
        </p:txBody>
      </p:sp>
      <p:sp>
        <p:nvSpPr>
          <p:cNvPr id="8" name="TextBox 7">
            <a:extLst>
              <a:ext uri="{FF2B5EF4-FFF2-40B4-BE49-F238E27FC236}">
                <a16:creationId xmlns:a16="http://schemas.microsoft.com/office/drawing/2014/main" id="{11120AF2-887D-462E-ADFC-E15468F943BA}"/>
              </a:ext>
            </a:extLst>
          </p:cNvPr>
          <p:cNvSpPr txBox="1"/>
          <p:nvPr/>
        </p:nvSpPr>
        <p:spPr>
          <a:xfrm>
            <a:off x="6741111" y="5487742"/>
            <a:ext cx="1970842" cy="923330"/>
          </a:xfrm>
          <a:prstGeom prst="rect">
            <a:avLst/>
          </a:prstGeom>
          <a:solidFill>
            <a:schemeClr val="accent3">
              <a:lumMod val="60000"/>
              <a:lumOff val="40000"/>
            </a:schemeClr>
          </a:solidFill>
          <a:ln w="34925">
            <a:solidFill>
              <a:schemeClr val="bg1"/>
            </a:solidFill>
            <a:prstDash val="dash"/>
          </a:ln>
        </p:spPr>
        <p:txBody>
          <a:bodyPr wrap="square" rtlCol="0">
            <a:spAutoFit/>
          </a:bodyPr>
          <a:lstStyle/>
          <a:p>
            <a:r>
              <a:rPr lang="en-US" dirty="0"/>
              <a:t>Account Creation</a:t>
            </a:r>
          </a:p>
          <a:p>
            <a:r>
              <a:rPr lang="en-US" dirty="0"/>
              <a:t>Deposits</a:t>
            </a:r>
          </a:p>
          <a:p>
            <a:r>
              <a:rPr lang="en-US" dirty="0"/>
              <a:t>Fixed Deposits</a:t>
            </a:r>
            <a:endParaRPr lang="en-GB" dirty="0"/>
          </a:p>
        </p:txBody>
      </p:sp>
      <p:sp>
        <p:nvSpPr>
          <p:cNvPr id="9" name="TextBox 8">
            <a:extLst>
              <a:ext uri="{FF2B5EF4-FFF2-40B4-BE49-F238E27FC236}">
                <a16:creationId xmlns:a16="http://schemas.microsoft.com/office/drawing/2014/main" id="{F52C354D-B813-40C1-8A2F-AA4C48C7CA2F}"/>
              </a:ext>
            </a:extLst>
          </p:cNvPr>
          <p:cNvSpPr txBox="1"/>
          <p:nvPr/>
        </p:nvSpPr>
        <p:spPr>
          <a:xfrm>
            <a:off x="3524434" y="5128450"/>
            <a:ext cx="1899821" cy="369332"/>
          </a:xfrm>
          <a:prstGeom prst="rect">
            <a:avLst/>
          </a:prstGeom>
          <a:noFill/>
        </p:spPr>
        <p:txBody>
          <a:bodyPr wrap="square" rtlCol="0">
            <a:spAutoFit/>
          </a:bodyPr>
          <a:lstStyle/>
          <a:p>
            <a:r>
              <a:rPr lang="en-US" dirty="0">
                <a:solidFill>
                  <a:srgbClr val="FF0000"/>
                </a:solidFill>
              </a:rPr>
              <a:t>Quality Assurance</a:t>
            </a:r>
            <a:endParaRPr lang="en-GB" dirty="0">
              <a:solidFill>
                <a:srgbClr val="FF0000"/>
              </a:solidFill>
            </a:endParaRPr>
          </a:p>
        </p:txBody>
      </p:sp>
      <p:sp>
        <p:nvSpPr>
          <p:cNvPr id="10" name="TextBox 9">
            <a:extLst>
              <a:ext uri="{FF2B5EF4-FFF2-40B4-BE49-F238E27FC236}">
                <a16:creationId xmlns:a16="http://schemas.microsoft.com/office/drawing/2014/main" id="{B76CDC6D-0760-4E5A-A3FB-C502650C4A53}"/>
              </a:ext>
            </a:extLst>
          </p:cNvPr>
          <p:cNvSpPr txBox="1"/>
          <p:nvPr/>
        </p:nvSpPr>
        <p:spPr>
          <a:xfrm>
            <a:off x="6844684" y="5109924"/>
            <a:ext cx="1970842" cy="369332"/>
          </a:xfrm>
          <a:prstGeom prst="rect">
            <a:avLst/>
          </a:prstGeom>
          <a:noFill/>
        </p:spPr>
        <p:txBody>
          <a:bodyPr wrap="square" rtlCol="0">
            <a:spAutoFit/>
          </a:bodyPr>
          <a:lstStyle/>
          <a:p>
            <a:r>
              <a:rPr lang="en-US" dirty="0"/>
              <a:t>Production Env</a:t>
            </a:r>
            <a:endParaRPr lang="en-GB" dirty="0"/>
          </a:p>
        </p:txBody>
      </p:sp>
    </p:spTree>
    <p:extLst>
      <p:ext uri="{BB962C8B-B14F-4D97-AF65-F5344CB8AC3E}">
        <p14:creationId xmlns:p14="http://schemas.microsoft.com/office/powerpoint/2010/main" val="405542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normAutofit/>
          </a:bodyPr>
          <a:lstStyle/>
          <a:p>
            <a:r>
              <a:rPr lang="en-US" dirty="0"/>
              <a:t>Agile model</a:t>
            </a:r>
            <a:br>
              <a:rPr lang="en-US" dirty="0"/>
            </a:br>
            <a:r>
              <a:rPr lang="en-US" sz="1600" dirty="0"/>
              <a:t>scrum framework (Crystal, DSDM, FDM…)</a:t>
            </a:r>
            <a:endParaRPr lang="en-GB" dirty="0"/>
          </a:p>
        </p:txBody>
      </p:sp>
      <p:graphicFrame>
        <p:nvGraphicFramePr>
          <p:cNvPr id="6" name="Table 10">
            <a:extLst>
              <a:ext uri="{FF2B5EF4-FFF2-40B4-BE49-F238E27FC236}">
                <a16:creationId xmlns:a16="http://schemas.microsoft.com/office/drawing/2014/main" id="{29EB8981-2761-4112-8462-7387AB79CDDE}"/>
              </a:ext>
            </a:extLst>
          </p:cNvPr>
          <p:cNvGraphicFramePr>
            <a:graphicFrameLocks noGrp="1"/>
          </p:cNvGraphicFramePr>
          <p:nvPr>
            <p:ph idx="1"/>
            <p:extLst>
              <p:ext uri="{D42A27DB-BD31-4B8C-83A1-F6EECF244321}">
                <p14:modId xmlns:p14="http://schemas.microsoft.com/office/powerpoint/2010/main" val="2114349456"/>
              </p:ext>
            </p:extLst>
          </p:nvPr>
        </p:nvGraphicFramePr>
        <p:xfrm>
          <a:off x="106533" y="2215091"/>
          <a:ext cx="9868500" cy="1724771"/>
        </p:xfrm>
        <a:graphic>
          <a:graphicData uri="http://schemas.openxmlformats.org/drawingml/2006/table">
            <a:tbl>
              <a:tblPr firstRow="1" bandRow="1">
                <a:tableStyleId>{5C22544A-7EE6-4342-B048-85BDC9FD1C3A}</a:tableStyleId>
              </a:tblPr>
              <a:tblGrid>
                <a:gridCol w="1177680">
                  <a:extLst>
                    <a:ext uri="{9D8B030D-6E8A-4147-A177-3AD203B41FA5}">
                      <a16:colId xmlns:a16="http://schemas.microsoft.com/office/drawing/2014/main" val="3581491687"/>
                    </a:ext>
                  </a:extLst>
                </a:gridCol>
                <a:gridCol w="1448470">
                  <a:extLst>
                    <a:ext uri="{9D8B030D-6E8A-4147-A177-3AD203B41FA5}">
                      <a16:colId xmlns:a16="http://schemas.microsoft.com/office/drawing/2014/main" val="2160508932"/>
                    </a:ext>
                  </a:extLst>
                </a:gridCol>
                <a:gridCol w="1448470">
                  <a:extLst>
                    <a:ext uri="{9D8B030D-6E8A-4147-A177-3AD203B41FA5}">
                      <a16:colId xmlns:a16="http://schemas.microsoft.com/office/drawing/2014/main" val="1554005940"/>
                    </a:ext>
                  </a:extLst>
                </a:gridCol>
                <a:gridCol w="1448470">
                  <a:extLst>
                    <a:ext uri="{9D8B030D-6E8A-4147-A177-3AD203B41FA5}">
                      <a16:colId xmlns:a16="http://schemas.microsoft.com/office/drawing/2014/main" val="1380331824"/>
                    </a:ext>
                  </a:extLst>
                </a:gridCol>
                <a:gridCol w="1448470">
                  <a:extLst>
                    <a:ext uri="{9D8B030D-6E8A-4147-A177-3AD203B41FA5}">
                      <a16:colId xmlns:a16="http://schemas.microsoft.com/office/drawing/2014/main" val="1005074028"/>
                    </a:ext>
                  </a:extLst>
                </a:gridCol>
                <a:gridCol w="1448470">
                  <a:extLst>
                    <a:ext uri="{9D8B030D-6E8A-4147-A177-3AD203B41FA5}">
                      <a16:colId xmlns:a16="http://schemas.microsoft.com/office/drawing/2014/main" val="1387816263"/>
                    </a:ext>
                  </a:extLst>
                </a:gridCol>
                <a:gridCol w="1448470">
                  <a:extLst>
                    <a:ext uri="{9D8B030D-6E8A-4147-A177-3AD203B41FA5}">
                      <a16:colId xmlns:a16="http://schemas.microsoft.com/office/drawing/2014/main" val="3508879621"/>
                    </a:ext>
                  </a:extLst>
                </a:gridCol>
              </a:tblGrid>
              <a:tr h="467724">
                <a:tc>
                  <a:txBody>
                    <a:bodyPr/>
                    <a:lstStyle/>
                    <a:p>
                      <a:r>
                        <a:rPr lang="en-US" dirty="0"/>
                        <a:t>Sprint 1</a:t>
                      </a:r>
                      <a:endParaRPr lang="en-GB" dirty="0"/>
                    </a:p>
                  </a:txBody>
                  <a:tcPr/>
                </a:tc>
                <a:tc>
                  <a:txBody>
                    <a:bodyPr/>
                    <a:lstStyle/>
                    <a:p>
                      <a:r>
                        <a:rPr lang="en-US" dirty="0"/>
                        <a:t>Sprint 2</a:t>
                      </a:r>
                      <a:endParaRPr lang="en-GB" dirty="0"/>
                    </a:p>
                  </a:txBody>
                  <a:tcPr/>
                </a:tc>
                <a:tc>
                  <a:txBody>
                    <a:bodyPr/>
                    <a:lstStyle/>
                    <a:p>
                      <a:r>
                        <a:rPr lang="en-US" dirty="0"/>
                        <a:t>Sprint 3</a:t>
                      </a:r>
                      <a:endParaRPr lang="en-GB" dirty="0"/>
                    </a:p>
                  </a:txBody>
                  <a:tcPr/>
                </a:tc>
                <a:tc>
                  <a:txBody>
                    <a:bodyPr/>
                    <a:lstStyle/>
                    <a:p>
                      <a:r>
                        <a:rPr lang="en-US" dirty="0"/>
                        <a:t>Sprint 4</a:t>
                      </a:r>
                      <a:endParaRPr lang="en-GB" dirty="0"/>
                    </a:p>
                  </a:txBody>
                  <a:tcPr/>
                </a:tc>
                <a:tc>
                  <a:txBody>
                    <a:bodyPr/>
                    <a:lstStyle/>
                    <a:p>
                      <a:r>
                        <a:rPr lang="en-US" dirty="0"/>
                        <a:t>Sprint 5</a:t>
                      </a:r>
                      <a:endParaRPr lang="en-GB" dirty="0"/>
                    </a:p>
                  </a:txBody>
                  <a:tcPr/>
                </a:tc>
                <a:tc>
                  <a:txBody>
                    <a:bodyPr/>
                    <a:lstStyle/>
                    <a:p>
                      <a:r>
                        <a:rPr lang="en-US" dirty="0"/>
                        <a:t>Sprint 6 </a:t>
                      </a:r>
                      <a:endParaRPr lang="en-GB" dirty="0"/>
                    </a:p>
                  </a:txBody>
                  <a:tcPr/>
                </a:tc>
                <a:tc>
                  <a:txBody>
                    <a:bodyPr/>
                    <a:lstStyle/>
                    <a:p>
                      <a:r>
                        <a:rPr lang="en-US" dirty="0"/>
                        <a:t>Sprint 7</a:t>
                      </a:r>
                      <a:endParaRPr lang="en-GB" dirty="0"/>
                    </a:p>
                  </a:txBody>
                  <a:tcPr/>
                </a:tc>
                <a:extLst>
                  <a:ext uri="{0D108BD9-81ED-4DB2-BD59-A6C34878D82A}">
                    <a16:rowId xmlns:a16="http://schemas.microsoft.com/office/drawing/2014/main" val="1866419412"/>
                  </a:ext>
                </a:extLst>
              </a:tr>
              <a:tr h="1257047">
                <a:tc>
                  <a:txBody>
                    <a:bodyPr/>
                    <a:lstStyle/>
                    <a:p>
                      <a:r>
                        <a:rPr lang="en-US" dirty="0"/>
                        <a:t>Acc Create</a:t>
                      </a:r>
                    </a:p>
                    <a:p>
                      <a:r>
                        <a:rPr lang="en-US" dirty="0"/>
                        <a:t>Deposits</a:t>
                      </a:r>
                    </a:p>
                    <a:p>
                      <a:r>
                        <a:rPr lang="en-US" dirty="0" err="1"/>
                        <a:t>Fxd</a:t>
                      </a:r>
                      <a:r>
                        <a:rPr lang="en-US" dirty="0"/>
                        <a:t> Dep</a:t>
                      </a:r>
                      <a:endParaRPr lang="en-GB" dirty="0"/>
                    </a:p>
                  </a:txBody>
                  <a:tcPr/>
                </a:tc>
                <a:tc>
                  <a:txBody>
                    <a:bodyPr/>
                    <a:lstStyle/>
                    <a:p>
                      <a:r>
                        <a:rPr lang="en-US" dirty="0">
                          <a:solidFill>
                            <a:srgbClr val="FF0000"/>
                          </a:solidFill>
                        </a:rPr>
                        <a:t>Loans </a:t>
                      </a:r>
                      <a:endParaRPr lang="en-GB" dirty="0">
                        <a:solidFill>
                          <a:srgbClr val="FF0000"/>
                        </a:solidFill>
                      </a:endParaRPr>
                    </a:p>
                  </a:txBody>
                  <a:tcPr/>
                </a:tc>
                <a:tc>
                  <a:txBody>
                    <a:bodyPr/>
                    <a:lstStyle/>
                    <a:p>
                      <a:r>
                        <a:rPr lang="en-US" dirty="0" err="1"/>
                        <a:t>NetBnk</a:t>
                      </a:r>
                      <a:endParaRPr lang="en-US" dirty="0"/>
                    </a:p>
                    <a:p>
                      <a:r>
                        <a:rPr lang="en-US" dirty="0"/>
                        <a:t>Phone </a:t>
                      </a:r>
                      <a:r>
                        <a:rPr lang="en-US" dirty="0" err="1"/>
                        <a:t>Bnk</a:t>
                      </a:r>
                      <a:endParaRPr lang="en-GB" dirty="0"/>
                    </a:p>
                  </a:txBody>
                  <a:tcPr/>
                </a:tc>
                <a:tc>
                  <a:txBody>
                    <a:bodyPr/>
                    <a:lstStyle/>
                    <a:p>
                      <a:r>
                        <a:rPr lang="en-US" dirty="0"/>
                        <a:t>Email</a:t>
                      </a:r>
                    </a:p>
                    <a:p>
                      <a:r>
                        <a:rPr lang="en-US" dirty="0"/>
                        <a:t>ATM</a:t>
                      </a:r>
                    </a:p>
                    <a:p>
                      <a:endParaRPr lang="en-GB" dirty="0"/>
                    </a:p>
                  </a:txBody>
                  <a:tcPr/>
                </a:tc>
                <a:tc>
                  <a:txBody>
                    <a:bodyPr/>
                    <a:lstStyle/>
                    <a:p>
                      <a:r>
                        <a:rPr lang="en-US" dirty="0"/>
                        <a:t>Assets</a:t>
                      </a:r>
                    </a:p>
                    <a:p>
                      <a:r>
                        <a:rPr lang="en-US" dirty="0"/>
                        <a:t>FD’s</a:t>
                      </a:r>
                      <a:endParaRPr lang="en-GB" dirty="0"/>
                    </a:p>
                  </a:txBody>
                  <a:tcPr/>
                </a:tc>
                <a:tc>
                  <a:txBody>
                    <a:bodyPr/>
                    <a:lstStyle/>
                    <a:p>
                      <a:r>
                        <a:rPr lang="en-US" dirty="0"/>
                        <a:t>Cred/Deb</a:t>
                      </a:r>
                      <a:endParaRPr lang="en-GB" dirty="0"/>
                    </a:p>
                  </a:txBody>
                  <a:tcPr/>
                </a:tc>
                <a:tc>
                  <a:txBody>
                    <a:bodyPr/>
                    <a:lstStyle/>
                    <a:p>
                      <a:r>
                        <a:rPr lang="en-US" dirty="0"/>
                        <a:t>Mobile App</a:t>
                      </a:r>
                      <a:endParaRPr lang="en-GB" dirty="0"/>
                    </a:p>
                  </a:txBody>
                  <a:tcPr/>
                </a:tc>
                <a:extLst>
                  <a:ext uri="{0D108BD9-81ED-4DB2-BD59-A6C34878D82A}">
                    <a16:rowId xmlns:a16="http://schemas.microsoft.com/office/drawing/2014/main" val="1389601362"/>
                  </a:ext>
                </a:extLst>
              </a:tr>
            </a:tbl>
          </a:graphicData>
        </a:graphic>
      </p:graphicFrame>
      <p:graphicFrame>
        <p:nvGraphicFramePr>
          <p:cNvPr id="4" name="Table 4">
            <a:extLst>
              <a:ext uri="{FF2B5EF4-FFF2-40B4-BE49-F238E27FC236}">
                <a16:creationId xmlns:a16="http://schemas.microsoft.com/office/drawing/2014/main" id="{B8EB0930-E004-43F4-B382-86B8CFAFFFDB}"/>
              </a:ext>
            </a:extLst>
          </p:cNvPr>
          <p:cNvGraphicFramePr>
            <a:graphicFrameLocks noGrp="1"/>
          </p:cNvGraphicFramePr>
          <p:nvPr/>
        </p:nvGraphicFramePr>
        <p:xfrm>
          <a:off x="487286" y="5207727"/>
          <a:ext cx="1980707" cy="1483360"/>
        </p:xfrm>
        <a:graphic>
          <a:graphicData uri="http://schemas.openxmlformats.org/drawingml/2006/table">
            <a:tbl>
              <a:tblPr firstRow="1" bandRow="1">
                <a:tableStyleId>{5C22544A-7EE6-4342-B048-85BDC9FD1C3A}</a:tableStyleId>
              </a:tblPr>
              <a:tblGrid>
                <a:gridCol w="1980707">
                  <a:extLst>
                    <a:ext uri="{9D8B030D-6E8A-4147-A177-3AD203B41FA5}">
                      <a16:colId xmlns:a16="http://schemas.microsoft.com/office/drawing/2014/main" val="475075384"/>
                    </a:ext>
                  </a:extLst>
                </a:gridCol>
              </a:tblGrid>
              <a:tr h="370840">
                <a:tc>
                  <a:txBody>
                    <a:bodyPr/>
                    <a:lstStyle/>
                    <a:p>
                      <a:r>
                        <a:rPr lang="en-US" dirty="0"/>
                        <a:t>Account Creation</a:t>
                      </a:r>
                      <a:endParaRPr lang="en-GB" dirty="0"/>
                    </a:p>
                  </a:txBody>
                  <a:tcPr/>
                </a:tc>
                <a:extLst>
                  <a:ext uri="{0D108BD9-81ED-4DB2-BD59-A6C34878D82A}">
                    <a16:rowId xmlns:a16="http://schemas.microsoft.com/office/drawing/2014/main" val="254111541"/>
                  </a:ext>
                </a:extLst>
              </a:tr>
              <a:tr h="370840">
                <a:tc>
                  <a:txBody>
                    <a:bodyPr/>
                    <a:lstStyle/>
                    <a:p>
                      <a:r>
                        <a:rPr lang="en-US" dirty="0"/>
                        <a:t>Deposits</a:t>
                      </a:r>
                      <a:endParaRPr lang="en-GB" dirty="0"/>
                    </a:p>
                  </a:txBody>
                  <a:tcPr/>
                </a:tc>
                <a:extLst>
                  <a:ext uri="{0D108BD9-81ED-4DB2-BD59-A6C34878D82A}">
                    <a16:rowId xmlns:a16="http://schemas.microsoft.com/office/drawing/2014/main" val="778880561"/>
                  </a:ext>
                </a:extLst>
              </a:tr>
              <a:tr h="370840">
                <a:tc>
                  <a:txBody>
                    <a:bodyPr/>
                    <a:lstStyle/>
                    <a:p>
                      <a:r>
                        <a:rPr lang="en-US" dirty="0"/>
                        <a:t>Fixed Deposits</a:t>
                      </a:r>
                    </a:p>
                  </a:txBody>
                  <a:tcPr/>
                </a:tc>
                <a:extLst>
                  <a:ext uri="{0D108BD9-81ED-4DB2-BD59-A6C34878D82A}">
                    <a16:rowId xmlns:a16="http://schemas.microsoft.com/office/drawing/2014/main" val="2610043508"/>
                  </a:ext>
                </a:extLst>
              </a:tr>
              <a:tr h="370840">
                <a:tc>
                  <a:txBody>
                    <a:bodyPr/>
                    <a:lstStyle/>
                    <a:p>
                      <a:pPr algn="ctr"/>
                      <a:r>
                        <a:rPr lang="en-US" b="1" dirty="0">
                          <a:solidFill>
                            <a:srgbClr val="FF0000"/>
                          </a:solidFill>
                        </a:rPr>
                        <a:t>DEVELOPMENT</a:t>
                      </a:r>
                    </a:p>
                  </a:txBody>
                  <a:tcPr/>
                </a:tc>
                <a:extLst>
                  <a:ext uri="{0D108BD9-81ED-4DB2-BD59-A6C34878D82A}">
                    <a16:rowId xmlns:a16="http://schemas.microsoft.com/office/drawing/2014/main" val="577660236"/>
                  </a:ext>
                </a:extLst>
              </a:tr>
            </a:tbl>
          </a:graphicData>
        </a:graphic>
      </p:graphicFrame>
      <p:sp>
        <p:nvSpPr>
          <p:cNvPr id="5" name="TextBox 4">
            <a:extLst>
              <a:ext uri="{FF2B5EF4-FFF2-40B4-BE49-F238E27FC236}">
                <a16:creationId xmlns:a16="http://schemas.microsoft.com/office/drawing/2014/main" id="{6071796F-A9FF-4098-AF04-F9D8E75DFB94}"/>
              </a:ext>
            </a:extLst>
          </p:cNvPr>
          <p:cNvSpPr txBox="1"/>
          <p:nvPr/>
        </p:nvSpPr>
        <p:spPr>
          <a:xfrm>
            <a:off x="9191347" y="3684233"/>
            <a:ext cx="2672179" cy="3046988"/>
          </a:xfrm>
          <a:prstGeom prst="rect">
            <a:avLst/>
          </a:prstGeom>
          <a:noFill/>
        </p:spPr>
        <p:txBody>
          <a:bodyPr wrap="square" rtlCol="0">
            <a:spAutoFit/>
          </a:bodyPr>
          <a:lstStyle/>
          <a:p>
            <a:pPr marL="0" indent="0">
              <a:buNone/>
            </a:pPr>
            <a:r>
              <a:rPr lang="en-US" sz="1600" b="1" dirty="0">
                <a:solidFill>
                  <a:schemeClr val="accent3">
                    <a:lumMod val="40000"/>
                    <a:lumOff val="60000"/>
                  </a:schemeClr>
                </a:solidFill>
              </a:rPr>
              <a:t>Client’s requirements:</a:t>
            </a:r>
          </a:p>
          <a:p>
            <a:pPr marL="0" indent="0">
              <a:buNone/>
            </a:pPr>
            <a:r>
              <a:rPr lang="en-US" sz="1600" dirty="0"/>
              <a:t>Customer Account Creation</a:t>
            </a:r>
          </a:p>
          <a:p>
            <a:pPr marL="0" indent="0">
              <a:buNone/>
            </a:pPr>
            <a:r>
              <a:rPr lang="en-US" sz="1600" dirty="0"/>
              <a:t>Withdrawals</a:t>
            </a:r>
          </a:p>
          <a:p>
            <a:pPr marL="0" indent="0">
              <a:buNone/>
            </a:pPr>
            <a:r>
              <a:rPr lang="en-US" sz="1600" dirty="0"/>
              <a:t>Deposits</a:t>
            </a:r>
          </a:p>
          <a:p>
            <a:pPr marL="0" indent="0">
              <a:buNone/>
            </a:pPr>
            <a:r>
              <a:rPr lang="en-US" sz="1600" dirty="0"/>
              <a:t>Loans</a:t>
            </a:r>
          </a:p>
          <a:p>
            <a:pPr marL="0" indent="0">
              <a:buNone/>
            </a:pPr>
            <a:r>
              <a:rPr lang="en-US" sz="1600" dirty="0" err="1"/>
              <a:t>Netbanking</a:t>
            </a:r>
            <a:endParaRPr lang="en-US" sz="1600" dirty="0"/>
          </a:p>
          <a:p>
            <a:pPr marL="0" indent="0">
              <a:buNone/>
            </a:pPr>
            <a:r>
              <a:rPr lang="en-US" sz="1600" dirty="0"/>
              <a:t>Phone Banking</a:t>
            </a:r>
          </a:p>
          <a:p>
            <a:pPr marL="0" indent="0">
              <a:buNone/>
            </a:pPr>
            <a:r>
              <a:rPr lang="en-US" sz="1600" dirty="0"/>
              <a:t>Email Statements</a:t>
            </a:r>
          </a:p>
          <a:p>
            <a:pPr marL="0" indent="0">
              <a:buNone/>
            </a:pPr>
            <a:r>
              <a:rPr lang="en-US" sz="1600" dirty="0"/>
              <a:t>Assets</a:t>
            </a:r>
          </a:p>
          <a:p>
            <a:pPr marL="0" indent="0">
              <a:buNone/>
            </a:pPr>
            <a:r>
              <a:rPr lang="en-US" sz="1600" dirty="0"/>
              <a:t>Fixed Deposits</a:t>
            </a:r>
          </a:p>
          <a:p>
            <a:pPr marL="0" indent="0">
              <a:buNone/>
            </a:pPr>
            <a:r>
              <a:rPr lang="en-US" sz="1600" dirty="0"/>
              <a:t>Credit/Debit cards</a:t>
            </a:r>
          </a:p>
          <a:p>
            <a:pPr marL="0" indent="0">
              <a:buNone/>
            </a:pPr>
            <a:r>
              <a:rPr lang="en-US" sz="1600" dirty="0"/>
              <a:t>Mobile Application</a:t>
            </a:r>
          </a:p>
        </p:txBody>
      </p:sp>
      <p:sp>
        <p:nvSpPr>
          <p:cNvPr id="7" name="TextBox 6">
            <a:extLst>
              <a:ext uri="{FF2B5EF4-FFF2-40B4-BE49-F238E27FC236}">
                <a16:creationId xmlns:a16="http://schemas.microsoft.com/office/drawing/2014/main" id="{BD5C4D79-0A88-4148-877A-0C4EE0F5CCCD}"/>
              </a:ext>
            </a:extLst>
          </p:cNvPr>
          <p:cNvSpPr txBox="1"/>
          <p:nvPr/>
        </p:nvSpPr>
        <p:spPr>
          <a:xfrm>
            <a:off x="3524435" y="5513334"/>
            <a:ext cx="1970842" cy="923330"/>
          </a:xfrm>
          <a:prstGeom prst="rect">
            <a:avLst/>
          </a:prstGeom>
          <a:solidFill>
            <a:schemeClr val="accent3">
              <a:lumMod val="60000"/>
              <a:lumOff val="40000"/>
            </a:schemeClr>
          </a:solidFill>
          <a:ln w="34925">
            <a:solidFill>
              <a:schemeClr val="bg1"/>
            </a:solidFill>
            <a:prstDash val="dash"/>
          </a:ln>
        </p:spPr>
        <p:txBody>
          <a:bodyPr wrap="square" rtlCol="0">
            <a:spAutoFit/>
          </a:bodyPr>
          <a:lstStyle/>
          <a:p>
            <a:r>
              <a:rPr lang="en-US" dirty="0"/>
              <a:t>Account Creation</a:t>
            </a:r>
          </a:p>
          <a:p>
            <a:r>
              <a:rPr lang="en-US" dirty="0"/>
              <a:t>Deposits</a:t>
            </a:r>
          </a:p>
          <a:p>
            <a:r>
              <a:rPr lang="en-US" dirty="0"/>
              <a:t>Fixed Deposits</a:t>
            </a:r>
            <a:endParaRPr lang="en-GB" dirty="0"/>
          </a:p>
        </p:txBody>
      </p:sp>
      <p:sp>
        <p:nvSpPr>
          <p:cNvPr id="8" name="TextBox 7">
            <a:extLst>
              <a:ext uri="{FF2B5EF4-FFF2-40B4-BE49-F238E27FC236}">
                <a16:creationId xmlns:a16="http://schemas.microsoft.com/office/drawing/2014/main" id="{11120AF2-887D-462E-ADFC-E15468F943BA}"/>
              </a:ext>
            </a:extLst>
          </p:cNvPr>
          <p:cNvSpPr txBox="1"/>
          <p:nvPr/>
        </p:nvSpPr>
        <p:spPr>
          <a:xfrm>
            <a:off x="6767747" y="4528285"/>
            <a:ext cx="1970842" cy="2031325"/>
          </a:xfrm>
          <a:prstGeom prst="rect">
            <a:avLst/>
          </a:prstGeom>
          <a:solidFill>
            <a:schemeClr val="accent3">
              <a:lumMod val="60000"/>
              <a:lumOff val="40000"/>
            </a:schemeClr>
          </a:solidFill>
          <a:ln w="34925">
            <a:solidFill>
              <a:schemeClr val="bg1"/>
            </a:solidFill>
            <a:prstDash val="dash"/>
          </a:ln>
        </p:spPr>
        <p:txBody>
          <a:bodyPr wrap="square" rtlCol="0">
            <a:spAutoFit/>
          </a:bodyPr>
          <a:lstStyle/>
          <a:p>
            <a:r>
              <a:rPr lang="en-US" dirty="0"/>
              <a:t>Account Creation</a:t>
            </a:r>
          </a:p>
          <a:p>
            <a:r>
              <a:rPr lang="en-US" dirty="0"/>
              <a:t>Deposits</a:t>
            </a:r>
          </a:p>
          <a:p>
            <a:r>
              <a:rPr lang="en-US" dirty="0"/>
              <a:t>Fixed Deposits</a:t>
            </a:r>
          </a:p>
          <a:p>
            <a:r>
              <a:rPr lang="en-US" dirty="0"/>
              <a:t>Loans</a:t>
            </a:r>
          </a:p>
          <a:p>
            <a:r>
              <a:rPr lang="en-US" dirty="0" err="1"/>
              <a:t>Netbanking</a:t>
            </a:r>
            <a:endParaRPr lang="en-US" dirty="0"/>
          </a:p>
          <a:p>
            <a:r>
              <a:rPr lang="en-US" dirty="0" err="1"/>
              <a:t>PhoneBnk</a:t>
            </a:r>
            <a:endParaRPr lang="en-US" dirty="0"/>
          </a:p>
          <a:p>
            <a:r>
              <a:rPr lang="en-US" dirty="0"/>
              <a:t>Email</a:t>
            </a:r>
          </a:p>
        </p:txBody>
      </p:sp>
      <p:sp>
        <p:nvSpPr>
          <p:cNvPr id="9" name="TextBox 8">
            <a:extLst>
              <a:ext uri="{FF2B5EF4-FFF2-40B4-BE49-F238E27FC236}">
                <a16:creationId xmlns:a16="http://schemas.microsoft.com/office/drawing/2014/main" id="{F52C354D-B813-40C1-8A2F-AA4C48C7CA2F}"/>
              </a:ext>
            </a:extLst>
          </p:cNvPr>
          <p:cNvSpPr txBox="1"/>
          <p:nvPr/>
        </p:nvSpPr>
        <p:spPr>
          <a:xfrm>
            <a:off x="3524434" y="5128450"/>
            <a:ext cx="1899821" cy="369332"/>
          </a:xfrm>
          <a:prstGeom prst="rect">
            <a:avLst/>
          </a:prstGeom>
          <a:noFill/>
        </p:spPr>
        <p:txBody>
          <a:bodyPr wrap="square" rtlCol="0">
            <a:spAutoFit/>
          </a:bodyPr>
          <a:lstStyle/>
          <a:p>
            <a:r>
              <a:rPr lang="en-US" dirty="0">
                <a:solidFill>
                  <a:srgbClr val="FF0000"/>
                </a:solidFill>
              </a:rPr>
              <a:t>Quality Assurance</a:t>
            </a:r>
            <a:endParaRPr lang="en-GB" dirty="0">
              <a:solidFill>
                <a:srgbClr val="FF0000"/>
              </a:solidFill>
            </a:endParaRPr>
          </a:p>
        </p:txBody>
      </p:sp>
    </p:spTree>
    <p:extLst>
      <p:ext uri="{BB962C8B-B14F-4D97-AF65-F5344CB8AC3E}">
        <p14:creationId xmlns:p14="http://schemas.microsoft.com/office/powerpoint/2010/main" val="202580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Agile model</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In simple terms : agile : incremental process of software development</a:t>
            </a:r>
          </a:p>
          <a:p>
            <a:pPr marL="0" indent="0">
              <a:buNone/>
            </a:pPr>
            <a:r>
              <a:rPr lang="en-US" dirty="0"/>
              <a:t>Agile understands all the requirements can’t be collected in the beginning of project</a:t>
            </a:r>
          </a:p>
          <a:p>
            <a:pPr marL="0" indent="0">
              <a:buNone/>
            </a:pPr>
            <a:r>
              <a:rPr lang="en-US" dirty="0"/>
              <a:t>Requirements can be changed or collected through the development cycle</a:t>
            </a:r>
          </a:p>
          <a:p>
            <a:pPr marL="0" indent="0">
              <a:buNone/>
            </a:pPr>
            <a:r>
              <a:rPr lang="en-US" dirty="0"/>
              <a:t>Tests early and often, higher quality</a:t>
            </a:r>
          </a:p>
          <a:p>
            <a:pPr marL="0" indent="0">
              <a:buNone/>
            </a:pPr>
            <a:r>
              <a:rPr lang="en-US" dirty="0"/>
              <a:t>Reduced risk and earlier software release</a:t>
            </a:r>
            <a:endParaRPr lang="en-GB" dirty="0"/>
          </a:p>
        </p:txBody>
      </p:sp>
      <p:graphicFrame>
        <p:nvGraphicFramePr>
          <p:cNvPr id="4" name="Table 4">
            <a:extLst>
              <a:ext uri="{FF2B5EF4-FFF2-40B4-BE49-F238E27FC236}">
                <a16:creationId xmlns:a16="http://schemas.microsoft.com/office/drawing/2014/main" id="{B8EB0930-E004-43F4-B382-86B8CFAFFFDB}"/>
              </a:ext>
            </a:extLst>
          </p:cNvPr>
          <p:cNvGraphicFramePr>
            <a:graphicFrameLocks noGrp="1"/>
          </p:cNvGraphicFramePr>
          <p:nvPr>
            <p:extLst>
              <p:ext uri="{D42A27DB-BD31-4B8C-83A1-F6EECF244321}">
                <p14:modId xmlns:p14="http://schemas.microsoft.com/office/powerpoint/2010/main" val="942192577"/>
              </p:ext>
            </p:extLst>
          </p:nvPr>
        </p:nvGraphicFramePr>
        <p:xfrm>
          <a:off x="328473" y="4621802"/>
          <a:ext cx="2139519" cy="1483360"/>
        </p:xfrm>
        <a:graphic>
          <a:graphicData uri="http://schemas.openxmlformats.org/drawingml/2006/table">
            <a:tbl>
              <a:tblPr firstRow="1" bandRow="1">
                <a:tableStyleId>{5C22544A-7EE6-4342-B048-85BDC9FD1C3A}</a:tableStyleId>
              </a:tblPr>
              <a:tblGrid>
                <a:gridCol w="2139519">
                  <a:extLst>
                    <a:ext uri="{9D8B030D-6E8A-4147-A177-3AD203B41FA5}">
                      <a16:colId xmlns:a16="http://schemas.microsoft.com/office/drawing/2014/main" val="475075384"/>
                    </a:ext>
                  </a:extLst>
                </a:gridCol>
              </a:tblGrid>
              <a:tr h="370840">
                <a:tc>
                  <a:txBody>
                    <a:bodyPr/>
                    <a:lstStyle/>
                    <a:p>
                      <a:r>
                        <a:rPr lang="en-US" dirty="0"/>
                        <a:t>Account Creation</a:t>
                      </a:r>
                      <a:endParaRPr lang="en-GB" dirty="0"/>
                    </a:p>
                  </a:txBody>
                  <a:tcPr/>
                </a:tc>
                <a:extLst>
                  <a:ext uri="{0D108BD9-81ED-4DB2-BD59-A6C34878D82A}">
                    <a16:rowId xmlns:a16="http://schemas.microsoft.com/office/drawing/2014/main" val="254111541"/>
                  </a:ext>
                </a:extLst>
              </a:tr>
              <a:tr h="370840">
                <a:tc>
                  <a:txBody>
                    <a:bodyPr/>
                    <a:lstStyle/>
                    <a:p>
                      <a:r>
                        <a:rPr lang="en-US" dirty="0"/>
                        <a:t>Deposits</a:t>
                      </a:r>
                      <a:endParaRPr lang="en-GB" dirty="0"/>
                    </a:p>
                  </a:txBody>
                  <a:tcPr/>
                </a:tc>
                <a:extLst>
                  <a:ext uri="{0D108BD9-81ED-4DB2-BD59-A6C34878D82A}">
                    <a16:rowId xmlns:a16="http://schemas.microsoft.com/office/drawing/2014/main" val="778880561"/>
                  </a:ext>
                </a:extLst>
              </a:tr>
              <a:tr h="370840">
                <a:tc>
                  <a:txBody>
                    <a:bodyPr/>
                    <a:lstStyle/>
                    <a:p>
                      <a:r>
                        <a:rPr lang="en-US" dirty="0"/>
                        <a:t>Fixed Deposits</a:t>
                      </a:r>
                    </a:p>
                  </a:txBody>
                  <a:tcPr/>
                </a:tc>
                <a:extLst>
                  <a:ext uri="{0D108BD9-81ED-4DB2-BD59-A6C34878D82A}">
                    <a16:rowId xmlns:a16="http://schemas.microsoft.com/office/drawing/2014/main" val="2610043508"/>
                  </a:ext>
                </a:extLst>
              </a:tr>
              <a:tr h="370840">
                <a:tc>
                  <a:txBody>
                    <a:bodyPr/>
                    <a:lstStyle/>
                    <a:p>
                      <a:pPr algn="ctr"/>
                      <a:r>
                        <a:rPr lang="en-US" b="1" dirty="0">
                          <a:solidFill>
                            <a:srgbClr val="FF0000"/>
                          </a:solidFill>
                        </a:rPr>
                        <a:t>DEVELOPMENT</a:t>
                      </a:r>
                    </a:p>
                  </a:txBody>
                  <a:tcPr/>
                </a:tc>
                <a:extLst>
                  <a:ext uri="{0D108BD9-81ED-4DB2-BD59-A6C34878D82A}">
                    <a16:rowId xmlns:a16="http://schemas.microsoft.com/office/drawing/2014/main" val="577660236"/>
                  </a:ext>
                </a:extLst>
              </a:tr>
            </a:tbl>
          </a:graphicData>
        </a:graphic>
      </p:graphicFrame>
      <p:sp>
        <p:nvSpPr>
          <p:cNvPr id="5" name="TextBox 4">
            <a:extLst>
              <a:ext uri="{FF2B5EF4-FFF2-40B4-BE49-F238E27FC236}">
                <a16:creationId xmlns:a16="http://schemas.microsoft.com/office/drawing/2014/main" id="{6071796F-A9FF-4098-AF04-F9D8E75DFB94}"/>
              </a:ext>
            </a:extLst>
          </p:cNvPr>
          <p:cNvSpPr txBox="1"/>
          <p:nvPr/>
        </p:nvSpPr>
        <p:spPr>
          <a:xfrm>
            <a:off x="9191347" y="3684233"/>
            <a:ext cx="2672179" cy="3046988"/>
          </a:xfrm>
          <a:prstGeom prst="rect">
            <a:avLst/>
          </a:prstGeom>
          <a:noFill/>
        </p:spPr>
        <p:txBody>
          <a:bodyPr wrap="square" rtlCol="0">
            <a:spAutoFit/>
          </a:bodyPr>
          <a:lstStyle/>
          <a:p>
            <a:pPr marL="0" indent="0">
              <a:buNone/>
            </a:pPr>
            <a:r>
              <a:rPr lang="en-US" sz="1600" b="1" dirty="0">
                <a:solidFill>
                  <a:schemeClr val="accent3">
                    <a:lumMod val="40000"/>
                    <a:lumOff val="60000"/>
                  </a:schemeClr>
                </a:solidFill>
              </a:rPr>
              <a:t>Client’s requirements:</a:t>
            </a:r>
          </a:p>
          <a:p>
            <a:pPr marL="0" indent="0">
              <a:buNone/>
            </a:pPr>
            <a:r>
              <a:rPr lang="en-US" sz="1600" dirty="0"/>
              <a:t>Customer Account Creation</a:t>
            </a:r>
          </a:p>
          <a:p>
            <a:pPr marL="0" indent="0">
              <a:buNone/>
            </a:pPr>
            <a:r>
              <a:rPr lang="en-US" sz="1600" dirty="0"/>
              <a:t>Withdrawals</a:t>
            </a:r>
          </a:p>
          <a:p>
            <a:pPr marL="0" indent="0">
              <a:buNone/>
            </a:pPr>
            <a:r>
              <a:rPr lang="en-US" sz="1600" dirty="0"/>
              <a:t>Deposits</a:t>
            </a:r>
          </a:p>
          <a:p>
            <a:pPr marL="0" indent="0">
              <a:buNone/>
            </a:pPr>
            <a:r>
              <a:rPr lang="en-US" sz="1600" dirty="0"/>
              <a:t>Loans</a:t>
            </a:r>
          </a:p>
          <a:p>
            <a:pPr marL="0" indent="0">
              <a:buNone/>
            </a:pPr>
            <a:r>
              <a:rPr lang="en-US" sz="1600" dirty="0" err="1"/>
              <a:t>Netbanking</a:t>
            </a:r>
            <a:endParaRPr lang="en-US" sz="1600" dirty="0"/>
          </a:p>
          <a:p>
            <a:pPr marL="0" indent="0">
              <a:buNone/>
            </a:pPr>
            <a:r>
              <a:rPr lang="en-US" sz="1600" dirty="0"/>
              <a:t>Phone Banking</a:t>
            </a:r>
          </a:p>
          <a:p>
            <a:pPr marL="0" indent="0">
              <a:buNone/>
            </a:pPr>
            <a:r>
              <a:rPr lang="en-US" sz="1600" dirty="0"/>
              <a:t>Email Statements</a:t>
            </a:r>
          </a:p>
          <a:p>
            <a:pPr marL="0" indent="0">
              <a:buNone/>
            </a:pPr>
            <a:r>
              <a:rPr lang="en-US" sz="1600" dirty="0"/>
              <a:t>Assets</a:t>
            </a:r>
          </a:p>
          <a:p>
            <a:pPr marL="0" indent="0">
              <a:buNone/>
            </a:pPr>
            <a:r>
              <a:rPr lang="en-US" sz="1600" dirty="0"/>
              <a:t>Fixed Deposits</a:t>
            </a:r>
          </a:p>
          <a:p>
            <a:pPr marL="0" indent="0">
              <a:buNone/>
            </a:pPr>
            <a:r>
              <a:rPr lang="en-US" sz="1600" dirty="0"/>
              <a:t>Credit/Debit cards</a:t>
            </a:r>
          </a:p>
          <a:p>
            <a:pPr marL="0" indent="0">
              <a:buNone/>
            </a:pPr>
            <a:r>
              <a:rPr lang="en-US" sz="1600" dirty="0"/>
              <a:t>Mobile Application</a:t>
            </a:r>
          </a:p>
        </p:txBody>
      </p:sp>
      <p:sp>
        <p:nvSpPr>
          <p:cNvPr id="11" name="TextBox 10">
            <a:extLst>
              <a:ext uri="{FF2B5EF4-FFF2-40B4-BE49-F238E27FC236}">
                <a16:creationId xmlns:a16="http://schemas.microsoft.com/office/drawing/2014/main" id="{57E28B1C-A9C9-4008-B57E-96C6FD88AA82}"/>
              </a:ext>
            </a:extLst>
          </p:cNvPr>
          <p:cNvSpPr txBox="1"/>
          <p:nvPr/>
        </p:nvSpPr>
        <p:spPr>
          <a:xfrm>
            <a:off x="4989249" y="4935983"/>
            <a:ext cx="2920754" cy="923330"/>
          </a:xfrm>
          <a:prstGeom prst="rect">
            <a:avLst/>
          </a:prstGeom>
          <a:noFill/>
        </p:spPr>
        <p:txBody>
          <a:bodyPr wrap="square" rtlCol="0">
            <a:spAutoFit/>
          </a:bodyPr>
          <a:lstStyle/>
          <a:p>
            <a:r>
              <a:rPr lang="en-US" sz="5400" b="1" i="1" dirty="0">
                <a:solidFill>
                  <a:schemeClr val="accent1">
                    <a:lumMod val="40000"/>
                    <a:lumOff val="60000"/>
                  </a:schemeClr>
                </a:solidFill>
                <a:latin typeface="Algerian" panose="04020705040A02060702" pitchFamily="82" charset="0"/>
              </a:rPr>
              <a:t>ROI</a:t>
            </a:r>
            <a:endParaRPr lang="en-GB" sz="5400" b="1" i="1" dirty="0">
              <a:solidFill>
                <a:schemeClr val="accent1">
                  <a:lumMod val="40000"/>
                  <a:lumOff val="60000"/>
                </a:schemeClr>
              </a:solidFill>
              <a:latin typeface="Algerian" panose="04020705040A02060702" pitchFamily="82" charset="0"/>
            </a:endParaRPr>
          </a:p>
        </p:txBody>
      </p:sp>
      <p:pic>
        <p:nvPicPr>
          <p:cNvPr id="13" name="Picture 12">
            <a:extLst>
              <a:ext uri="{FF2B5EF4-FFF2-40B4-BE49-F238E27FC236}">
                <a16:creationId xmlns:a16="http://schemas.microsoft.com/office/drawing/2014/main" id="{AA60EE08-A28B-4533-BEA1-FE895B815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930" y="5066764"/>
            <a:ext cx="1173582" cy="792549"/>
          </a:xfrm>
          <a:prstGeom prst="rect">
            <a:avLst/>
          </a:prstGeom>
        </p:spPr>
      </p:pic>
      <p:pic>
        <p:nvPicPr>
          <p:cNvPr id="15" name="Picture 14">
            <a:extLst>
              <a:ext uri="{FF2B5EF4-FFF2-40B4-BE49-F238E27FC236}">
                <a16:creationId xmlns:a16="http://schemas.microsoft.com/office/drawing/2014/main" id="{9A3DDBEA-4BBA-451C-A1B7-2A4644996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149" y="4982937"/>
            <a:ext cx="876376" cy="876376"/>
          </a:xfrm>
          <a:prstGeom prst="rect">
            <a:avLst/>
          </a:prstGeom>
        </p:spPr>
      </p:pic>
      <p:cxnSp>
        <p:nvCxnSpPr>
          <p:cNvPr id="18" name="Straight Arrow Connector 17">
            <a:extLst>
              <a:ext uri="{FF2B5EF4-FFF2-40B4-BE49-F238E27FC236}">
                <a16:creationId xmlns:a16="http://schemas.microsoft.com/office/drawing/2014/main" id="{71FF9A38-3F41-4497-A1AE-AA747143191F}"/>
              </a:ext>
            </a:extLst>
          </p:cNvPr>
          <p:cNvCxnSpPr/>
          <p:nvPr/>
        </p:nvCxnSpPr>
        <p:spPr>
          <a:xfrm>
            <a:off x="4187525" y="5066764"/>
            <a:ext cx="3301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DDD2C7D-A4F5-458E-B114-6FAD32422DC6}"/>
              </a:ext>
            </a:extLst>
          </p:cNvPr>
          <p:cNvCxnSpPr>
            <a:cxnSpLocks/>
          </p:cNvCxnSpPr>
          <p:nvPr/>
        </p:nvCxnSpPr>
        <p:spPr>
          <a:xfrm flipH="1">
            <a:off x="4287915" y="5770485"/>
            <a:ext cx="320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89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CA9B-9D27-40DC-BA68-337CC79A1DE8}"/>
              </a:ext>
            </a:extLst>
          </p:cNvPr>
          <p:cNvSpPr>
            <a:spLocks noGrp="1"/>
          </p:cNvSpPr>
          <p:nvPr>
            <p:ph type="title"/>
          </p:nvPr>
        </p:nvSpPr>
        <p:spPr/>
        <p:txBody>
          <a:bodyPr/>
          <a:lstStyle/>
          <a:p>
            <a:r>
              <a:rPr lang="en-US" dirty="0"/>
              <a:t>Environment issues</a:t>
            </a:r>
            <a:endParaRPr lang="en-GB" dirty="0"/>
          </a:p>
        </p:txBody>
      </p:sp>
      <p:sp>
        <p:nvSpPr>
          <p:cNvPr id="3" name="Content Placeholder 2">
            <a:extLst>
              <a:ext uri="{FF2B5EF4-FFF2-40B4-BE49-F238E27FC236}">
                <a16:creationId xmlns:a16="http://schemas.microsoft.com/office/drawing/2014/main" id="{B31BDC53-C127-4E0F-9463-D9442AE3E08F}"/>
              </a:ext>
            </a:extLst>
          </p:cNvPr>
          <p:cNvSpPr>
            <a:spLocks noGrp="1"/>
          </p:cNvSpPr>
          <p:nvPr>
            <p:ph idx="1"/>
          </p:nvPr>
        </p:nvSpPr>
        <p:spPr/>
        <p:txBody>
          <a:bodyPr/>
          <a:lstStyle/>
          <a:p>
            <a:r>
              <a:rPr lang="en-US" dirty="0"/>
              <a:t>Developers developed a web application on some platform.</a:t>
            </a:r>
          </a:p>
          <a:p>
            <a:r>
              <a:rPr lang="en-US" dirty="0"/>
              <a:t>Testing environment is not getting desired results on developer’s application</a:t>
            </a:r>
          </a:p>
          <a:p>
            <a:r>
              <a:rPr lang="en-US" dirty="0"/>
              <a:t>Somehow testing passed</a:t>
            </a:r>
          </a:p>
          <a:p>
            <a:r>
              <a:rPr lang="en-US" dirty="0"/>
              <a:t>Production Environment is not getting the desired result</a:t>
            </a:r>
            <a:endParaRPr lang="en-GB" dirty="0"/>
          </a:p>
        </p:txBody>
      </p:sp>
      <p:graphicFrame>
        <p:nvGraphicFramePr>
          <p:cNvPr id="4" name="Table 4">
            <a:extLst>
              <a:ext uri="{FF2B5EF4-FFF2-40B4-BE49-F238E27FC236}">
                <a16:creationId xmlns:a16="http://schemas.microsoft.com/office/drawing/2014/main" id="{DB6EE5DD-96F3-4B8E-9251-A2F940CD69DA}"/>
              </a:ext>
            </a:extLst>
          </p:cNvPr>
          <p:cNvGraphicFramePr>
            <a:graphicFrameLocks noGrp="1"/>
          </p:cNvGraphicFramePr>
          <p:nvPr>
            <p:extLst>
              <p:ext uri="{D42A27DB-BD31-4B8C-83A1-F6EECF244321}">
                <p14:modId xmlns:p14="http://schemas.microsoft.com/office/powerpoint/2010/main" val="768380494"/>
              </p:ext>
            </p:extLst>
          </p:nvPr>
        </p:nvGraphicFramePr>
        <p:xfrm>
          <a:off x="1509206" y="3997960"/>
          <a:ext cx="8703491" cy="2961640"/>
        </p:xfrm>
        <a:graphic>
          <a:graphicData uri="http://schemas.openxmlformats.org/drawingml/2006/table">
            <a:tbl>
              <a:tblPr firstRow="1" bandRow="1">
                <a:tableStyleId>{EB344D84-9AFB-497E-A393-DC336BA19D2E}</a:tableStyleId>
              </a:tblPr>
              <a:tblGrid>
                <a:gridCol w="2796465">
                  <a:extLst>
                    <a:ext uri="{9D8B030D-6E8A-4147-A177-3AD203B41FA5}">
                      <a16:colId xmlns:a16="http://schemas.microsoft.com/office/drawing/2014/main" val="3533679466"/>
                    </a:ext>
                  </a:extLst>
                </a:gridCol>
                <a:gridCol w="2928758">
                  <a:extLst>
                    <a:ext uri="{9D8B030D-6E8A-4147-A177-3AD203B41FA5}">
                      <a16:colId xmlns:a16="http://schemas.microsoft.com/office/drawing/2014/main" val="1770479218"/>
                    </a:ext>
                  </a:extLst>
                </a:gridCol>
                <a:gridCol w="2978268">
                  <a:extLst>
                    <a:ext uri="{9D8B030D-6E8A-4147-A177-3AD203B41FA5}">
                      <a16:colId xmlns:a16="http://schemas.microsoft.com/office/drawing/2014/main" val="760708612"/>
                    </a:ext>
                  </a:extLst>
                </a:gridCol>
              </a:tblGrid>
              <a:tr h="370840">
                <a:tc>
                  <a:txBody>
                    <a:bodyPr/>
                    <a:lstStyle/>
                    <a:p>
                      <a:pPr algn="ctr"/>
                      <a:r>
                        <a:rPr lang="en-US" dirty="0"/>
                        <a:t>Development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Production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5542377"/>
                  </a:ext>
                </a:extLst>
              </a:tr>
              <a:tr h="370840">
                <a:tc>
                  <a:txBody>
                    <a:bodyPr/>
                    <a:lstStyle/>
                    <a:p>
                      <a:r>
                        <a:rPr lang="en-US" dirty="0">
                          <a:solidFill>
                            <a:srgbClr val="00B050"/>
                          </a:solidFill>
                        </a:rPr>
                        <a:t>IE, Chrome, Edge</a:t>
                      </a:r>
                      <a:endParaRPr lang="en-GB"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accent3">
                              <a:lumMod val="75000"/>
                            </a:schemeClr>
                          </a:solidFill>
                        </a:rPr>
                        <a:t>IE, Chrome, Firefox</a:t>
                      </a:r>
                      <a:endParaRPr lang="en-GB"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accent4"/>
                          </a:solidFill>
                        </a:rPr>
                        <a:t>Firefox, </a:t>
                      </a:r>
                      <a:endParaRPr lang="en-GB"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89083"/>
                  </a:ext>
                </a:extLst>
              </a:tr>
              <a:tr h="0">
                <a:tc>
                  <a:txBody>
                    <a:bodyPr/>
                    <a:lstStyle/>
                    <a:p>
                      <a:r>
                        <a:rPr lang="en-US" dirty="0"/>
                        <a:t>XAMPP (Web application)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Artifact Deployed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774836"/>
                  </a:ext>
                </a:extLst>
              </a:tr>
              <a:tr h="370840">
                <a:tc>
                  <a:txBody>
                    <a:bodyPr/>
                    <a:lstStyle/>
                    <a:p>
                      <a:r>
                        <a:rPr lang="en-US" dirty="0"/>
                        <a:t>Windows 10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Windows 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Linux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166828"/>
                  </a:ext>
                </a:extLst>
              </a:tr>
              <a:tr h="370840">
                <a:tc>
                  <a:txBody>
                    <a:bodyPr/>
                    <a:lstStyle/>
                    <a:p>
                      <a:r>
                        <a:rPr lang="en-US" dirty="0"/>
                        <a:t>Docker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Docker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Docker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882542"/>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Server(200) – 5000(java)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34484"/>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Cloud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147641"/>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314934"/>
                  </a:ext>
                </a:extLst>
              </a:tr>
            </a:tbl>
          </a:graphicData>
        </a:graphic>
      </p:graphicFrame>
    </p:spTree>
    <p:extLst>
      <p:ext uri="{BB962C8B-B14F-4D97-AF65-F5344CB8AC3E}">
        <p14:creationId xmlns:p14="http://schemas.microsoft.com/office/powerpoint/2010/main" val="6241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3004-9B11-4736-9563-127D53BCD606}"/>
              </a:ext>
            </a:extLst>
          </p:cNvPr>
          <p:cNvSpPr>
            <a:spLocks noGrp="1"/>
          </p:cNvSpPr>
          <p:nvPr>
            <p:ph type="title"/>
          </p:nvPr>
        </p:nvSpPr>
        <p:spPr/>
        <p:txBody>
          <a:bodyPr/>
          <a:lstStyle/>
          <a:p>
            <a:r>
              <a:rPr lang="en-US" dirty="0"/>
              <a:t>What is </a:t>
            </a:r>
            <a:r>
              <a:rPr lang="en-US" dirty="0" err="1"/>
              <a:t>devops</a:t>
            </a:r>
            <a:r>
              <a:rPr lang="en-US" dirty="0"/>
              <a:t>?</a:t>
            </a:r>
            <a:endParaRPr lang="en-GB" dirty="0"/>
          </a:p>
        </p:txBody>
      </p:sp>
      <p:sp>
        <p:nvSpPr>
          <p:cNvPr id="3" name="Content Placeholder 2">
            <a:extLst>
              <a:ext uri="{FF2B5EF4-FFF2-40B4-BE49-F238E27FC236}">
                <a16:creationId xmlns:a16="http://schemas.microsoft.com/office/drawing/2014/main" id="{725A2712-E6EF-4465-86B3-2DC6B9F9E25A}"/>
              </a:ext>
            </a:extLst>
          </p:cNvPr>
          <p:cNvSpPr>
            <a:spLocks noGrp="1"/>
          </p:cNvSpPr>
          <p:nvPr>
            <p:ph idx="1"/>
          </p:nvPr>
        </p:nvSpPr>
        <p:spPr/>
        <p:txBody>
          <a:bodyPr/>
          <a:lstStyle/>
          <a:p>
            <a:r>
              <a:rPr lang="en-US" dirty="0"/>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a:t>
            </a:r>
            <a:endParaRPr lang="en-GB" dirty="0"/>
          </a:p>
        </p:txBody>
      </p:sp>
      <p:pic>
        <p:nvPicPr>
          <p:cNvPr id="5" name="Picture 4">
            <a:extLst>
              <a:ext uri="{FF2B5EF4-FFF2-40B4-BE49-F238E27FC236}">
                <a16:creationId xmlns:a16="http://schemas.microsoft.com/office/drawing/2014/main" id="{210F70CF-7B58-4696-B32B-26B678626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249" y="3824354"/>
            <a:ext cx="5033639" cy="2590470"/>
          </a:xfrm>
          <a:prstGeom prst="rect">
            <a:avLst/>
          </a:prstGeom>
        </p:spPr>
      </p:pic>
    </p:spTree>
    <p:extLst>
      <p:ext uri="{BB962C8B-B14F-4D97-AF65-F5344CB8AC3E}">
        <p14:creationId xmlns:p14="http://schemas.microsoft.com/office/powerpoint/2010/main" val="207043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CA9B-9D27-40DC-BA68-337CC79A1DE8}"/>
              </a:ext>
            </a:extLst>
          </p:cNvPr>
          <p:cNvSpPr>
            <a:spLocks noGrp="1"/>
          </p:cNvSpPr>
          <p:nvPr>
            <p:ph type="title"/>
          </p:nvPr>
        </p:nvSpPr>
        <p:spPr/>
        <p:txBody>
          <a:bodyPr/>
          <a:lstStyle/>
          <a:p>
            <a:r>
              <a:rPr lang="en-US" dirty="0"/>
              <a:t>Environment issues</a:t>
            </a:r>
            <a:endParaRPr lang="en-GB" dirty="0"/>
          </a:p>
        </p:txBody>
      </p:sp>
      <p:sp>
        <p:nvSpPr>
          <p:cNvPr id="3" name="Content Placeholder 2">
            <a:extLst>
              <a:ext uri="{FF2B5EF4-FFF2-40B4-BE49-F238E27FC236}">
                <a16:creationId xmlns:a16="http://schemas.microsoft.com/office/drawing/2014/main" id="{B31BDC53-C127-4E0F-9463-D9442AE3E08F}"/>
              </a:ext>
            </a:extLst>
          </p:cNvPr>
          <p:cNvSpPr>
            <a:spLocks noGrp="1"/>
          </p:cNvSpPr>
          <p:nvPr>
            <p:ph idx="1"/>
          </p:nvPr>
        </p:nvSpPr>
        <p:spPr/>
        <p:txBody>
          <a:bodyPr/>
          <a:lstStyle/>
          <a:p>
            <a:r>
              <a:rPr lang="en-US" dirty="0"/>
              <a:t>Developers developed a web application on some platform.</a:t>
            </a:r>
          </a:p>
          <a:p>
            <a:r>
              <a:rPr lang="en-US" dirty="0"/>
              <a:t>Testing environment is not getting desired results on developer’s application</a:t>
            </a:r>
          </a:p>
          <a:p>
            <a:r>
              <a:rPr lang="en-US" dirty="0"/>
              <a:t>Somehow testing passed</a:t>
            </a:r>
          </a:p>
          <a:p>
            <a:r>
              <a:rPr lang="en-US" dirty="0"/>
              <a:t>Production Environment is not getting the desired result</a:t>
            </a:r>
          </a:p>
          <a:p>
            <a:r>
              <a:rPr lang="en-US" dirty="0"/>
              <a:t>Developer says, IT WORKED ON MY MACHINE</a:t>
            </a:r>
            <a:endParaRPr lang="en-GB" dirty="0"/>
          </a:p>
        </p:txBody>
      </p:sp>
      <p:graphicFrame>
        <p:nvGraphicFramePr>
          <p:cNvPr id="4" name="Table 4">
            <a:extLst>
              <a:ext uri="{FF2B5EF4-FFF2-40B4-BE49-F238E27FC236}">
                <a16:creationId xmlns:a16="http://schemas.microsoft.com/office/drawing/2014/main" id="{DB6EE5DD-96F3-4B8E-9251-A2F940CD69DA}"/>
              </a:ext>
            </a:extLst>
          </p:cNvPr>
          <p:cNvGraphicFramePr>
            <a:graphicFrameLocks noGrp="1"/>
          </p:cNvGraphicFramePr>
          <p:nvPr>
            <p:extLst>
              <p:ext uri="{D42A27DB-BD31-4B8C-83A1-F6EECF244321}">
                <p14:modId xmlns:p14="http://schemas.microsoft.com/office/powerpoint/2010/main" val="170555476"/>
              </p:ext>
            </p:extLst>
          </p:nvPr>
        </p:nvGraphicFramePr>
        <p:xfrm>
          <a:off x="2120777" y="4616963"/>
          <a:ext cx="8127999" cy="1752600"/>
        </p:xfrm>
        <a:graphic>
          <a:graphicData uri="http://schemas.openxmlformats.org/drawingml/2006/table">
            <a:tbl>
              <a:tblPr firstRow="1" bandRow="1">
                <a:tableStyleId>{EB344D84-9AFB-497E-A393-DC336BA19D2E}</a:tableStyleId>
              </a:tblPr>
              <a:tblGrid>
                <a:gridCol w="2709333">
                  <a:extLst>
                    <a:ext uri="{9D8B030D-6E8A-4147-A177-3AD203B41FA5}">
                      <a16:colId xmlns:a16="http://schemas.microsoft.com/office/drawing/2014/main" val="3533679466"/>
                    </a:ext>
                  </a:extLst>
                </a:gridCol>
                <a:gridCol w="2709333">
                  <a:extLst>
                    <a:ext uri="{9D8B030D-6E8A-4147-A177-3AD203B41FA5}">
                      <a16:colId xmlns:a16="http://schemas.microsoft.com/office/drawing/2014/main" val="1770479218"/>
                    </a:ext>
                  </a:extLst>
                </a:gridCol>
                <a:gridCol w="2709333">
                  <a:extLst>
                    <a:ext uri="{9D8B030D-6E8A-4147-A177-3AD203B41FA5}">
                      <a16:colId xmlns:a16="http://schemas.microsoft.com/office/drawing/2014/main" val="760708612"/>
                    </a:ext>
                  </a:extLst>
                </a:gridCol>
              </a:tblGrid>
              <a:tr h="370840">
                <a:tc>
                  <a:txBody>
                    <a:bodyPr/>
                    <a:lstStyle/>
                    <a:p>
                      <a:pPr algn="ctr"/>
                      <a:r>
                        <a:rPr lang="en-US" dirty="0"/>
                        <a:t>Development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Production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5542377"/>
                  </a:ext>
                </a:extLst>
              </a:tr>
              <a:tr h="370840">
                <a:tc>
                  <a:txBody>
                    <a:bodyPr/>
                    <a:lstStyle/>
                    <a:p>
                      <a:r>
                        <a:rPr lang="en-US" dirty="0">
                          <a:solidFill>
                            <a:srgbClr val="00B050"/>
                          </a:solidFill>
                        </a:rPr>
                        <a:t>IE, Chrome, Edge</a:t>
                      </a:r>
                      <a:endParaRPr lang="en-GB"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accent3">
                              <a:lumMod val="75000"/>
                            </a:schemeClr>
                          </a:solidFill>
                        </a:rPr>
                        <a:t>IE, Chrome, Firefox</a:t>
                      </a:r>
                      <a:endParaRPr lang="en-GB"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accent3">
                              <a:lumMod val="75000"/>
                            </a:schemeClr>
                          </a:solidFill>
                        </a:rPr>
                        <a:t>Firefox, Safari</a:t>
                      </a:r>
                      <a:endParaRPr lang="en-GB" dirty="0">
                        <a:solidFill>
                          <a:schemeClr val="accent3">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89083"/>
                  </a:ext>
                </a:extLst>
              </a:tr>
              <a:tr h="370840">
                <a:tc>
                  <a:txBody>
                    <a:bodyPr/>
                    <a:lstStyle/>
                    <a:p>
                      <a:r>
                        <a:rPr lang="en-US" dirty="0"/>
                        <a:t>XAMPP (Web application)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Artifact Deployed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Artifact Deployed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774836"/>
                  </a:ext>
                </a:extLst>
              </a:tr>
              <a:tr h="370840">
                <a:tc>
                  <a:txBody>
                    <a:bodyPr/>
                    <a:lstStyle/>
                    <a:p>
                      <a:r>
                        <a:rPr lang="en-US" dirty="0"/>
                        <a:t>Windows 10, tomcat8: 8080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Windows 7, tomcat8 :9090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Linux</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166828"/>
                  </a:ext>
                </a:extLst>
              </a:tr>
            </a:tbl>
          </a:graphicData>
        </a:graphic>
      </p:graphicFrame>
      <p:pic>
        <p:nvPicPr>
          <p:cNvPr id="6" name="Picture 5" descr="A picture containing shape&#10;&#10;Description automatically generated">
            <a:extLst>
              <a:ext uri="{FF2B5EF4-FFF2-40B4-BE49-F238E27FC236}">
                <a16:creationId xmlns:a16="http://schemas.microsoft.com/office/drawing/2014/main" id="{CBA102E4-6CA0-4ED7-A5AB-3A9D27C2F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0368" y="2982898"/>
            <a:ext cx="1553655" cy="1235155"/>
          </a:xfrm>
          <a:prstGeom prst="rect">
            <a:avLst/>
          </a:prstGeom>
        </p:spPr>
      </p:pic>
    </p:spTree>
    <p:extLst>
      <p:ext uri="{BB962C8B-B14F-4D97-AF65-F5344CB8AC3E}">
        <p14:creationId xmlns:p14="http://schemas.microsoft.com/office/powerpoint/2010/main" val="186457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3004-9B11-4736-9563-127D53BCD606}"/>
              </a:ext>
            </a:extLst>
          </p:cNvPr>
          <p:cNvSpPr>
            <a:spLocks noGrp="1"/>
          </p:cNvSpPr>
          <p:nvPr>
            <p:ph type="title"/>
          </p:nvPr>
        </p:nvSpPr>
        <p:spPr/>
        <p:txBody>
          <a:bodyPr/>
          <a:lstStyle/>
          <a:p>
            <a:r>
              <a:rPr lang="en-US" dirty="0"/>
              <a:t>What is </a:t>
            </a:r>
            <a:r>
              <a:rPr lang="en-US" dirty="0" err="1"/>
              <a:t>devops</a:t>
            </a:r>
            <a:r>
              <a:rPr lang="en-US" dirty="0"/>
              <a:t>?</a:t>
            </a:r>
            <a:endParaRPr lang="en-GB" dirty="0"/>
          </a:p>
        </p:txBody>
      </p:sp>
      <p:sp>
        <p:nvSpPr>
          <p:cNvPr id="3" name="Content Placeholder 2">
            <a:extLst>
              <a:ext uri="{FF2B5EF4-FFF2-40B4-BE49-F238E27FC236}">
                <a16:creationId xmlns:a16="http://schemas.microsoft.com/office/drawing/2014/main" id="{725A2712-E6EF-4465-86B3-2DC6B9F9E25A}"/>
              </a:ext>
            </a:extLst>
          </p:cNvPr>
          <p:cNvSpPr>
            <a:spLocks noGrp="1"/>
          </p:cNvSpPr>
          <p:nvPr>
            <p:ph idx="1"/>
          </p:nvPr>
        </p:nvSpPr>
        <p:spPr/>
        <p:txBody>
          <a:bodyPr/>
          <a:lstStyle/>
          <a:p>
            <a:r>
              <a:rPr lang="en-US" dirty="0"/>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a:t>
            </a:r>
            <a:endParaRPr lang="en-GB" dirty="0"/>
          </a:p>
        </p:txBody>
      </p:sp>
      <p:pic>
        <p:nvPicPr>
          <p:cNvPr id="5" name="Picture 4">
            <a:extLst>
              <a:ext uri="{FF2B5EF4-FFF2-40B4-BE49-F238E27FC236}">
                <a16:creationId xmlns:a16="http://schemas.microsoft.com/office/drawing/2014/main" id="{210F70CF-7B58-4696-B32B-26B678626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249" y="3824354"/>
            <a:ext cx="5033639" cy="2590470"/>
          </a:xfrm>
          <a:prstGeom prst="rect">
            <a:avLst/>
          </a:prstGeom>
        </p:spPr>
      </p:pic>
    </p:spTree>
    <p:extLst>
      <p:ext uri="{BB962C8B-B14F-4D97-AF65-F5344CB8AC3E}">
        <p14:creationId xmlns:p14="http://schemas.microsoft.com/office/powerpoint/2010/main" val="2179692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4D1D-167C-4379-99BD-D9E1AB4A026A}"/>
              </a:ext>
            </a:extLst>
          </p:cNvPr>
          <p:cNvSpPr>
            <a:spLocks noGrp="1"/>
          </p:cNvSpPr>
          <p:nvPr>
            <p:ph type="title"/>
          </p:nvPr>
        </p:nvSpPr>
        <p:spPr/>
        <p:txBody>
          <a:bodyPr/>
          <a:lstStyle/>
          <a:p>
            <a:r>
              <a:rPr lang="en-US" dirty="0"/>
              <a:t>automation</a:t>
            </a:r>
            <a:endParaRPr lang="en-GB" dirty="0"/>
          </a:p>
        </p:txBody>
      </p:sp>
      <p:pic>
        <p:nvPicPr>
          <p:cNvPr id="5" name="Content Placeholder 4" descr="A picture containing text, whiteboard&#10;&#10;Description automatically generated">
            <a:extLst>
              <a:ext uri="{FF2B5EF4-FFF2-40B4-BE49-F238E27FC236}">
                <a16:creationId xmlns:a16="http://schemas.microsoft.com/office/drawing/2014/main" id="{2FFCD6B8-E075-4BE1-933C-1E2DB3B50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11363"/>
            <a:ext cx="7242699" cy="4206875"/>
          </a:xfrm>
        </p:spPr>
      </p:pic>
    </p:spTree>
    <p:extLst>
      <p:ext uri="{BB962C8B-B14F-4D97-AF65-F5344CB8AC3E}">
        <p14:creationId xmlns:p14="http://schemas.microsoft.com/office/powerpoint/2010/main" val="36185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22DC-A2B2-4B96-A025-E04593686F9A}"/>
              </a:ext>
            </a:extLst>
          </p:cNvPr>
          <p:cNvSpPr>
            <a:spLocks noGrp="1"/>
          </p:cNvSpPr>
          <p:nvPr>
            <p:ph type="title"/>
          </p:nvPr>
        </p:nvSpPr>
        <p:spPr/>
        <p:txBody>
          <a:bodyPr/>
          <a:lstStyle/>
          <a:p>
            <a:r>
              <a:rPr lang="en-US" dirty="0" err="1"/>
              <a:t>Devops</a:t>
            </a:r>
            <a:r>
              <a:rPr lang="en-US" dirty="0"/>
              <a:t> tools</a:t>
            </a:r>
            <a:endParaRPr lang="en-GB" dirty="0"/>
          </a:p>
        </p:txBody>
      </p:sp>
      <p:pic>
        <p:nvPicPr>
          <p:cNvPr id="5" name="Content Placeholder 4" descr="Logo, company name&#10;&#10;Description automatically generated">
            <a:extLst>
              <a:ext uri="{FF2B5EF4-FFF2-40B4-BE49-F238E27FC236}">
                <a16:creationId xmlns:a16="http://schemas.microsoft.com/office/drawing/2014/main" id="{6DC164ED-D4B9-4132-9194-EE1FE2EFE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5195" y="2209904"/>
            <a:ext cx="1024114" cy="1024114"/>
          </a:xfrm>
        </p:spPr>
      </p:pic>
      <p:pic>
        <p:nvPicPr>
          <p:cNvPr id="7" name="Picture 6" descr="A picture containing arrow&#10;&#10;Description automatically generated">
            <a:extLst>
              <a:ext uri="{FF2B5EF4-FFF2-40B4-BE49-F238E27FC236}">
                <a16:creationId xmlns:a16="http://schemas.microsoft.com/office/drawing/2014/main" id="{AD135CFA-17F0-4735-891D-76939EBA2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06" y="3444857"/>
            <a:ext cx="1476295" cy="1476295"/>
          </a:xfrm>
          <a:prstGeom prst="rect">
            <a:avLst/>
          </a:prstGeom>
        </p:spPr>
      </p:pic>
      <p:pic>
        <p:nvPicPr>
          <p:cNvPr id="9" name="Picture 8" descr="A close up of a balloon&#10;&#10;Description automatically generated">
            <a:extLst>
              <a:ext uri="{FF2B5EF4-FFF2-40B4-BE49-F238E27FC236}">
                <a16:creationId xmlns:a16="http://schemas.microsoft.com/office/drawing/2014/main" id="{B6AAE800-3DB5-45E5-9FE9-E3D3275D4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541" y="5513032"/>
            <a:ext cx="2017063" cy="693260"/>
          </a:xfrm>
          <a:prstGeom prst="rect">
            <a:avLst/>
          </a:prstGeom>
        </p:spPr>
      </p:pic>
      <p:pic>
        <p:nvPicPr>
          <p:cNvPr id="11" name="Picture 10" descr="Logo, company name&#10;&#10;Description automatically generated">
            <a:extLst>
              <a:ext uri="{FF2B5EF4-FFF2-40B4-BE49-F238E27FC236}">
                <a16:creationId xmlns:a16="http://schemas.microsoft.com/office/drawing/2014/main" id="{684D8076-5430-45DE-8BA6-B1FE84D4F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4174" y="3589800"/>
            <a:ext cx="1751334" cy="875667"/>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FD4CCCA2-9F5C-4CE3-9F35-3E79510F8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2063" y="5127932"/>
            <a:ext cx="1916516" cy="1078360"/>
          </a:xfrm>
          <a:prstGeom prst="rect">
            <a:avLst/>
          </a:prstGeom>
        </p:spPr>
      </p:pic>
      <p:pic>
        <p:nvPicPr>
          <p:cNvPr id="15" name="Picture 14" descr="Icon&#10;&#10;Description automatically generated">
            <a:extLst>
              <a:ext uri="{FF2B5EF4-FFF2-40B4-BE49-F238E27FC236}">
                <a16:creationId xmlns:a16="http://schemas.microsoft.com/office/drawing/2014/main" id="{37AE319B-4A99-44C1-9FA8-95999CA37F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7606" y="2209904"/>
            <a:ext cx="1401880" cy="956865"/>
          </a:xfrm>
          <a:prstGeom prst="rect">
            <a:avLst/>
          </a:prstGeom>
        </p:spPr>
      </p:pic>
      <p:pic>
        <p:nvPicPr>
          <p:cNvPr id="17" name="Picture 16" descr="Icon&#10;&#10;Description automatically generated">
            <a:extLst>
              <a:ext uri="{FF2B5EF4-FFF2-40B4-BE49-F238E27FC236}">
                <a16:creationId xmlns:a16="http://schemas.microsoft.com/office/drawing/2014/main" id="{1BE27330-F124-4342-934B-0FB58158A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1198" y="3606555"/>
            <a:ext cx="1247236" cy="1210165"/>
          </a:xfrm>
          <a:prstGeom prst="rect">
            <a:avLst/>
          </a:prstGeom>
        </p:spPr>
      </p:pic>
      <p:pic>
        <p:nvPicPr>
          <p:cNvPr id="19" name="Picture 18" descr="Icon&#10;&#10;Description automatically generated">
            <a:extLst>
              <a:ext uri="{FF2B5EF4-FFF2-40B4-BE49-F238E27FC236}">
                <a16:creationId xmlns:a16="http://schemas.microsoft.com/office/drawing/2014/main" id="{E1400D7D-2CEC-4C4E-8651-7B94A7412E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9733" y="5126910"/>
            <a:ext cx="1247236" cy="1247236"/>
          </a:xfrm>
          <a:prstGeom prst="rect">
            <a:avLst/>
          </a:prstGeom>
        </p:spPr>
      </p:pic>
      <p:pic>
        <p:nvPicPr>
          <p:cNvPr id="21" name="Picture 20" descr="Logo&#10;&#10;Description automatically generated">
            <a:extLst>
              <a:ext uri="{FF2B5EF4-FFF2-40B4-BE49-F238E27FC236}">
                <a16:creationId xmlns:a16="http://schemas.microsoft.com/office/drawing/2014/main" id="{7ABAC9B1-67CE-4362-9CC6-F2FE06C6FA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48269" y="2085178"/>
            <a:ext cx="1210165" cy="1210165"/>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A00C7BAB-D0BB-4CD4-A519-D330E70AB74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1541" y="2326326"/>
            <a:ext cx="2017063" cy="840443"/>
          </a:xfrm>
          <a:prstGeom prst="rect">
            <a:avLst/>
          </a:prstGeom>
        </p:spPr>
      </p:pic>
      <p:pic>
        <p:nvPicPr>
          <p:cNvPr id="25" name="Picture 24" descr="Logo&#10;&#10;Description automatically generated">
            <a:extLst>
              <a:ext uri="{FF2B5EF4-FFF2-40B4-BE49-F238E27FC236}">
                <a16:creationId xmlns:a16="http://schemas.microsoft.com/office/drawing/2014/main" id="{1B3C480B-C6BC-4305-89DF-B0B87BD8A4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1661" y="3370645"/>
            <a:ext cx="1550507" cy="1550507"/>
          </a:xfrm>
          <a:prstGeom prst="rect">
            <a:avLst/>
          </a:prstGeom>
        </p:spPr>
      </p:pic>
      <p:pic>
        <p:nvPicPr>
          <p:cNvPr id="27" name="Picture 26">
            <a:extLst>
              <a:ext uri="{FF2B5EF4-FFF2-40B4-BE49-F238E27FC236}">
                <a16:creationId xmlns:a16="http://schemas.microsoft.com/office/drawing/2014/main" id="{DC9F27A2-3204-4980-9347-728CD1F47E6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44174" y="5126910"/>
            <a:ext cx="1831981" cy="1102504"/>
          </a:xfrm>
          <a:prstGeom prst="rect">
            <a:avLst/>
          </a:prstGeom>
        </p:spPr>
      </p:pic>
      <p:pic>
        <p:nvPicPr>
          <p:cNvPr id="29" name="Picture 28" descr="A picture containing text&#10;&#10;Description automatically generated">
            <a:extLst>
              <a:ext uri="{FF2B5EF4-FFF2-40B4-BE49-F238E27FC236}">
                <a16:creationId xmlns:a16="http://schemas.microsoft.com/office/drawing/2014/main" id="{B4649929-6589-4EC9-A7CE-B8A858C153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13496" y="2186776"/>
            <a:ext cx="1747006" cy="1183869"/>
          </a:xfrm>
          <a:prstGeom prst="rect">
            <a:avLst/>
          </a:prstGeom>
        </p:spPr>
      </p:pic>
    </p:spTree>
    <p:extLst>
      <p:ext uri="{BB962C8B-B14F-4D97-AF65-F5344CB8AC3E}">
        <p14:creationId xmlns:p14="http://schemas.microsoft.com/office/powerpoint/2010/main" val="176492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B96D-6EBB-48A3-8969-7FC4BDD047C8}"/>
              </a:ext>
            </a:extLst>
          </p:cNvPr>
          <p:cNvSpPr>
            <a:spLocks noGrp="1"/>
          </p:cNvSpPr>
          <p:nvPr>
            <p:ph type="title"/>
          </p:nvPr>
        </p:nvSpPr>
        <p:spPr/>
        <p:txBody>
          <a:bodyPr/>
          <a:lstStyle/>
          <a:p>
            <a:r>
              <a:rPr lang="en-US" dirty="0"/>
              <a:t>Tools in </a:t>
            </a:r>
            <a:r>
              <a:rPr lang="en-US" dirty="0" err="1"/>
              <a:t>devops</a:t>
            </a:r>
            <a:endParaRPr lang="en-GB" dirty="0"/>
          </a:p>
        </p:txBody>
      </p:sp>
      <p:sp>
        <p:nvSpPr>
          <p:cNvPr id="3" name="Content Placeholder 2">
            <a:extLst>
              <a:ext uri="{FF2B5EF4-FFF2-40B4-BE49-F238E27FC236}">
                <a16:creationId xmlns:a16="http://schemas.microsoft.com/office/drawing/2014/main" id="{F7409343-DEED-4AE7-A4B2-D4F32C93AF30}"/>
              </a:ext>
            </a:extLst>
          </p:cNvPr>
          <p:cNvSpPr>
            <a:spLocks noGrp="1"/>
          </p:cNvSpPr>
          <p:nvPr>
            <p:ph idx="1"/>
          </p:nvPr>
        </p:nvSpPr>
        <p:spPr/>
        <p:txBody>
          <a:bodyPr>
            <a:normAutofit/>
          </a:bodyPr>
          <a:lstStyle/>
          <a:p>
            <a:r>
              <a:rPr lang="en-US" dirty="0"/>
              <a:t>Linux Administration and Shell Scripting</a:t>
            </a:r>
          </a:p>
          <a:p>
            <a:r>
              <a:rPr lang="en-US" dirty="0"/>
              <a:t>Git – Version Controlling</a:t>
            </a:r>
          </a:p>
          <a:p>
            <a:r>
              <a:rPr lang="en-US" dirty="0"/>
              <a:t>Jenkins – CI CD (Continuous Integration and Continuous Delivery)</a:t>
            </a:r>
          </a:p>
          <a:p>
            <a:r>
              <a:rPr lang="en-US" dirty="0"/>
              <a:t>Maven – Build Tool</a:t>
            </a:r>
          </a:p>
          <a:p>
            <a:r>
              <a:rPr lang="en-US" dirty="0"/>
              <a:t>Docker – Containerization</a:t>
            </a:r>
          </a:p>
        </p:txBody>
      </p:sp>
    </p:spTree>
    <p:extLst>
      <p:ext uri="{BB962C8B-B14F-4D97-AF65-F5344CB8AC3E}">
        <p14:creationId xmlns:p14="http://schemas.microsoft.com/office/powerpoint/2010/main" val="442401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B96D-6EBB-48A3-8969-7FC4BDD047C8}"/>
              </a:ext>
            </a:extLst>
          </p:cNvPr>
          <p:cNvSpPr>
            <a:spLocks noGrp="1"/>
          </p:cNvSpPr>
          <p:nvPr>
            <p:ph type="title"/>
          </p:nvPr>
        </p:nvSpPr>
        <p:spPr/>
        <p:txBody>
          <a:bodyPr/>
          <a:lstStyle/>
          <a:p>
            <a:r>
              <a:rPr lang="en-US" dirty="0"/>
              <a:t>Tools in </a:t>
            </a:r>
            <a:r>
              <a:rPr lang="en-US" dirty="0" err="1"/>
              <a:t>devops</a:t>
            </a:r>
            <a:endParaRPr lang="en-GB" dirty="0"/>
          </a:p>
        </p:txBody>
      </p:sp>
      <p:sp>
        <p:nvSpPr>
          <p:cNvPr id="3" name="Content Placeholder 2">
            <a:extLst>
              <a:ext uri="{FF2B5EF4-FFF2-40B4-BE49-F238E27FC236}">
                <a16:creationId xmlns:a16="http://schemas.microsoft.com/office/drawing/2014/main" id="{F7409343-DEED-4AE7-A4B2-D4F32C93AF30}"/>
              </a:ext>
            </a:extLst>
          </p:cNvPr>
          <p:cNvSpPr>
            <a:spLocks noGrp="1"/>
          </p:cNvSpPr>
          <p:nvPr>
            <p:ph idx="1"/>
          </p:nvPr>
        </p:nvSpPr>
        <p:spPr/>
        <p:txBody>
          <a:bodyPr>
            <a:normAutofit/>
          </a:bodyPr>
          <a:lstStyle/>
          <a:p>
            <a:r>
              <a:rPr lang="en-US" dirty="0"/>
              <a:t>Ansible –Configuration Management</a:t>
            </a:r>
          </a:p>
          <a:p>
            <a:r>
              <a:rPr lang="en-US" dirty="0"/>
              <a:t>Kubernetes – Container Orchestration</a:t>
            </a:r>
          </a:p>
          <a:p>
            <a:r>
              <a:rPr lang="en-GB" dirty="0"/>
              <a:t>Python Docker Automation</a:t>
            </a:r>
          </a:p>
          <a:p>
            <a:r>
              <a:rPr lang="en-GB" dirty="0"/>
              <a:t>Jira – Issue tracking (in-depth project analysis)</a:t>
            </a:r>
          </a:p>
          <a:p>
            <a:r>
              <a:rPr lang="en-GB" dirty="0"/>
              <a:t>AWS – Cloud Infrastructure</a:t>
            </a:r>
          </a:p>
          <a:p>
            <a:r>
              <a:rPr lang="en-GB" dirty="0"/>
              <a:t>Terraform – Infrastructure as a code</a:t>
            </a:r>
          </a:p>
          <a:p>
            <a:r>
              <a:rPr lang="en-GB" dirty="0"/>
              <a:t>Nagios - Monitoring</a:t>
            </a:r>
          </a:p>
        </p:txBody>
      </p:sp>
    </p:spTree>
    <p:extLst>
      <p:ext uri="{BB962C8B-B14F-4D97-AF65-F5344CB8AC3E}">
        <p14:creationId xmlns:p14="http://schemas.microsoft.com/office/powerpoint/2010/main" val="391769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9128-2134-4BBF-82FE-5BFDC5FB6C1F}"/>
              </a:ext>
            </a:extLst>
          </p:cNvPr>
          <p:cNvSpPr>
            <a:spLocks noGrp="1"/>
          </p:cNvSpPr>
          <p:nvPr>
            <p:ph type="title"/>
          </p:nvPr>
        </p:nvSpPr>
        <p:spPr/>
        <p:txBody>
          <a:bodyPr/>
          <a:lstStyle/>
          <a:p>
            <a:r>
              <a:rPr lang="en-US" dirty="0"/>
              <a:t>Coding in </a:t>
            </a:r>
            <a:r>
              <a:rPr lang="en-US" dirty="0" err="1"/>
              <a:t>devops</a:t>
            </a:r>
            <a:r>
              <a:rPr lang="en-US" dirty="0"/>
              <a:t>?</a:t>
            </a:r>
            <a:endParaRPr lang="en-GB" dirty="0"/>
          </a:p>
        </p:txBody>
      </p:sp>
      <p:pic>
        <p:nvPicPr>
          <p:cNvPr id="5" name="Content Placeholder 4">
            <a:extLst>
              <a:ext uri="{FF2B5EF4-FFF2-40B4-BE49-F238E27FC236}">
                <a16:creationId xmlns:a16="http://schemas.microsoft.com/office/drawing/2014/main" id="{15E0E928-26EC-40D8-8D7E-43765BBC75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054" y="2011364"/>
            <a:ext cx="5258914" cy="3510396"/>
          </a:xfrm>
        </p:spPr>
      </p:pic>
      <p:sp>
        <p:nvSpPr>
          <p:cNvPr id="6" name="TextBox 5">
            <a:extLst>
              <a:ext uri="{FF2B5EF4-FFF2-40B4-BE49-F238E27FC236}">
                <a16:creationId xmlns:a16="http://schemas.microsoft.com/office/drawing/2014/main" id="{E7D64233-4FE1-4676-8E92-572B8C781D50}"/>
              </a:ext>
            </a:extLst>
          </p:cNvPr>
          <p:cNvSpPr txBox="1"/>
          <p:nvPr/>
        </p:nvSpPr>
        <p:spPr>
          <a:xfrm>
            <a:off x="941033" y="5521760"/>
            <a:ext cx="10164932" cy="830997"/>
          </a:xfrm>
          <a:prstGeom prst="rect">
            <a:avLst/>
          </a:prstGeom>
          <a:noFill/>
        </p:spPr>
        <p:txBody>
          <a:bodyPr wrap="square" rtlCol="0">
            <a:spAutoFit/>
          </a:bodyPr>
          <a:lstStyle/>
          <a:p>
            <a:r>
              <a:rPr lang="en-US" sz="2400" dirty="0"/>
              <a:t>Hell! Lot of coding in </a:t>
            </a:r>
            <a:r>
              <a:rPr lang="en-US" sz="2400" dirty="0" err="1"/>
              <a:t>Devops</a:t>
            </a:r>
            <a:endParaRPr lang="en-US" sz="2400" dirty="0"/>
          </a:p>
          <a:p>
            <a:r>
              <a:rPr lang="en-US" sz="2400" dirty="0"/>
              <a:t>You got to write some 100s of lines of code and code and code…….</a:t>
            </a:r>
            <a:endParaRPr lang="en-GB" sz="2400" dirty="0"/>
          </a:p>
        </p:txBody>
      </p:sp>
    </p:spTree>
    <p:extLst>
      <p:ext uri="{BB962C8B-B14F-4D97-AF65-F5344CB8AC3E}">
        <p14:creationId xmlns:p14="http://schemas.microsoft.com/office/powerpoint/2010/main" val="195991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9128-2134-4BBF-82FE-5BFDC5FB6C1F}"/>
              </a:ext>
            </a:extLst>
          </p:cNvPr>
          <p:cNvSpPr>
            <a:spLocks noGrp="1"/>
          </p:cNvSpPr>
          <p:nvPr>
            <p:ph type="title"/>
          </p:nvPr>
        </p:nvSpPr>
        <p:spPr/>
        <p:txBody>
          <a:bodyPr/>
          <a:lstStyle/>
          <a:p>
            <a:r>
              <a:rPr lang="en-US" dirty="0" err="1"/>
              <a:t>SCRipting</a:t>
            </a:r>
            <a:r>
              <a:rPr lang="en-US" dirty="0"/>
              <a:t> in </a:t>
            </a:r>
            <a:r>
              <a:rPr lang="en-US" dirty="0" err="1"/>
              <a:t>devops</a:t>
            </a:r>
            <a:r>
              <a:rPr lang="en-US" dirty="0"/>
              <a:t>?</a:t>
            </a:r>
            <a:endParaRPr lang="en-GB" dirty="0"/>
          </a:p>
        </p:txBody>
      </p:sp>
      <p:pic>
        <p:nvPicPr>
          <p:cNvPr id="5" name="Content Placeholder 4">
            <a:extLst>
              <a:ext uri="{FF2B5EF4-FFF2-40B4-BE49-F238E27FC236}">
                <a16:creationId xmlns:a16="http://schemas.microsoft.com/office/drawing/2014/main" id="{15E0E928-26EC-40D8-8D7E-43765BBC75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054" y="2011364"/>
            <a:ext cx="5258914" cy="3510396"/>
          </a:xfrm>
        </p:spPr>
      </p:pic>
      <p:sp>
        <p:nvSpPr>
          <p:cNvPr id="6" name="TextBox 5">
            <a:extLst>
              <a:ext uri="{FF2B5EF4-FFF2-40B4-BE49-F238E27FC236}">
                <a16:creationId xmlns:a16="http://schemas.microsoft.com/office/drawing/2014/main" id="{E7D64233-4FE1-4676-8E92-572B8C781D50}"/>
              </a:ext>
            </a:extLst>
          </p:cNvPr>
          <p:cNvSpPr txBox="1"/>
          <p:nvPr/>
        </p:nvSpPr>
        <p:spPr>
          <a:xfrm>
            <a:off x="941033" y="5521760"/>
            <a:ext cx="10164932" cy="1200329"/>
          </a:xfrm>
          <a:prstGeom prst="rect">
            <a:avLst/>
          </a:prstGeom>
          <a:noFill/>
        </p:spPr>
        <p:txBody>
          <a:bodyPr wrap="square" rtlCol="0">
            <a:spAutoFit/>
          </a:bodyPr>
          <a:lstStyle/>
          <a:p>
            <a:endParaRPr lang="en-US" sz="2400" dirty="0"/>
          </a:p>
          <a:p>
            <a:r>
              <a:rPr lang="en-US" sz="2400" dirty="0"/>
              <a:t>Scripting is required only up to a certain Extent. May be 15%</a:t>
            </a:r>
          </a:p>
          <a:p>
            <a:r>
              <a:rPr lang="en-US" sz="2400" dirty="0"/>
              <a:t>We will take responsibility to simplify your coding skills. </a:t>
            </a:r>
            <a:endParaRPr lang="en-GB" sz="2400" dirty="0"/>
          </a:p>
        </p:txBody>
      </p:sp>
    </p:spTree>
    <p:extLst>
      <p:ext uri="{BB962C8B-B14F-4D97-AF65-F5344CB8AC3E}">
        <p14:creationId xmlns:p14="http://schemas.microsoft.com/office/powerpoint/2010/main" val="686102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AE55-F3F3-485F-BE6D-0DDF4FCFA835}"/>
              </a:ext>
            </a:extLst>
          </p:cNvPr>
          <p:cNvSpPr>
            <a:spLocks noGrp="1"/>
          </p:cNvSpPr>
          <p:nvPr>
            <p:ph type="title"/>
          </p:nvPr>
        </p:nvSpPr>
        <p:spPr/>
        <p:txBody>
          <a:bodyPr/>
          <a:lstStyle/>
          <a:p>
            <a:r>
              <a:rPr lang="en-US" dirty="0"/>
              <a:t>Different jobs around </a:t>
            </a:r>
            <a:r>
              <a:rPr lang="en-US" dirty="0" err="1"/>
              <a:t>devops</a:t>
            </a:r>
            <a:endParaRPr lang="en-GB" dirty="0"/>
          </a:p>
        </p:txBody>
      </p:sp>
      <p:sp>
        <p:nvSpPr>
          <p:cNvPr id="3" name="Content Placeholder 2">
            <a:extLst>
              <a:ext uri="{FF2B5EF4-FFF2-40B4-BE49-F238E27FC236}">
                <a16:creationId xmlns:a16="http://schemas.microsoft.com/office/drawing/2014/main" id="{514E58E4-84B2-4985-B942-88C59959BB5C}"/>
              </a:ext>
            </a:extLst>
          </p:cNvPr>
          <p:cNvSpPr>
            <a:spLocks noGrp="1"/>
          </p:cNvSpPr>
          <p:nvPr>
            <p:ph idx="1"/>
          </p:nvPr>
        </p:nvSpPr>
        <p:spPr/>
        <p:txBody>
          <a:bodyPr/>
          <a:lstStyle/>
          <a:p>
            <a:r>
              <a:rPr lang="en-US" dirty="0"/>
              <a:t>Linux Administrator</a:t>
            </a:r>
          </a:p>
          <a:p>
            <a:r>
              <a:rPr lang="en-US" dirty="0"/>
              <a:t>Build &amp; Release Engineer</a:t>
            </a:r>
          </a:p>
          <a:p>
            <a:r>
              <a:rPr lang="en-US" dirty="0" err="1"/>
              <a:t>Devops</a:t>
            </a:r>
            <a:r>
              <a:rPr lang="en-US" dirty="0"/>
              <a:t> Engineer</a:t>
            </a:r>
          </a:p>
          <a:p>
            <a:r>
              <a:rPr lang="en-US" dirty="0"/>
              <a:t>Senior </a:t>
            </a:r>
            <a:r>
              <a:rPr lang="en-US" dirty="0" err="1"/>
              <a:t>Devops</a:t>
            </a:r>
            <a:r>
              <a:rPr lang="en-US" dirty="0"/>
              <a:t> Engineer</a:t>
            </a:r>
          </a:p>
          <a:p>
            <a:r>
              <a:rPr lang="en-US" dirty="0" err="1"/>
              <a:t>Devops</a:t>
            </a:r>
            <a:r>
              <a:rPr lang="en-US" dirty="0"/>
              <a:t> Lead</a:t>
            </a:r>
          </a:p>
          <a:p>
            <a:r>
              <a:rPr lang="en-US" dirty="0"/>
              <a:t>Cloud Architect</a:t>
            </a:r>
          </a:p>
          <a:p>
            <a:endParaRPr lang="en-GB" dirty="0"/>
          </a:p>
        </p:txBody>
      </p:sp>
    </p:spTree>
    <p:extLst>
      <p:ext uri="{BB962C8B-B14F-4D97-AF65-F5344CB8AC3E}">
        <p14:creationId xmlns:p14="http://schemas.microsoft.com/office/powerpoint/2010/main" val="1952780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A048-538F-41EB-8AE0-84E64C5DC9BA}"/>
              </a:ext>
            </a:extLst>
          </p:cNvPr>
          <p:cNvSpPr>
            <a:spLocks noGrp="1"/>
          </p:cNvSpPr>
          <p:nvPr>
            <p:ph type="title"/>
          </p:nvPr>
        </p:nvSpPr>
        <p:spPr/>
        <p:txBody>
          <a:bodyPr/>
          <a:lstStyle/>
          <a:p>
            <a:r>
              <a:rPr lang="en-US" dirty="0"/>
              <a:t>How to transition career in </a:t>
            </a:r>
            <a:r>
              <a:rPr lang="en-US" dirty="0" err="1"/>
              <a:t>devops</a:t>
            </a:r>
            <a:endParaRPr lang="en-GB" dirty="0"/>
          </a:p>
        </p:txBody>
      </p:sp>
      <p:sp>
        <p:nvSpPr>
          <p:cNvPr id="3" name="Content Placeholder 2">
            <a:extLst>
              <a:ext uri="{FF2B5EF4-FFF2-40B4-BE49-F238E27FC236}">
                <a16:creationId xmlns:a16="http://schemas.microsoft.com/office/drawing/2014/main" id="{68448D83-6E71-4FBE-B853-7FC89EF90872}"/>
              </a:ext>
            </a:extLst>
          </p:cNvPr>
          <p:cNvSpPr>
            <a:spLocks noGrp="1"/>
          </p:cNvSpPr>
          <p:nvPr>
            <p:ph idx="1"/>
          </p:nvPr>
        </p:nvSpPr>
        <p:spPr/>
        <p:txBody>
          <a:bodyPr/>
          <a:lstStyle/>
          <a:p>
            <a:r>
              <a:rPr lang="en-US" dirty="0"/>
              <a:t>I’m a fresher. How can I add experience and move to </a:t>
            </a:r>
            <a:r>
              <a:rPr lang="en-US" dirty="0" err="1"/>
              <a:t>Devops</a:t>
            </a:r>
            <a:r>
              <a:rPr lang="en-US" dirty="0"/>
              <a:t>?</a:t>
            </a:r>
          </a:p>
          <a:p>
            <a:r>
              <a:rPr lang="en-US" dirty="0"/>
              <a:t>I’m from Non IT background. How can I showcase my skills in </a:t>
            </a:r>
            <a:r>
              <a:rPr lang="en-US" dirty="0" err="1"/>
              <a:t>Devops</a:t>
            </a:r>
            <a:r>
              <a:rPr lang="en-US" dirty="0"/>
              <a:t>?</a:t>
            </a:r>
          </a:p>
          <a:p>
            <a:r>
              <a:rPr lang="en-US" dirty="0"/>
              <a:t>I’m from IT but working on some other technology. How can I relate my experience and shift to </a:t>
            </a:r>
            <a:r>
              <a:rPr lang="en-US" dirty="0" err="1"/>
              <a:t>Devops</a:t>
            </a:r>
            <a:r>
              <a:rPr lang="en-US" dirty="0"/>
              <a:t>?</a:t>
            </a:r>
          </a:p>
          <a:p>
            <a:r>
              <a:rPr lang="en-US" dirty="0"/>
              <a:t>I don’t have a Degree in Computer Science. I don’t have percentages and few companies are rejecting me in the initial stage itself</a:t>
            </a:r>
          </a:p>
          <a:p>
            <a:endParaRPr lang="en-US" dirty="0"/>
          </a:p>
        </p:txBody>
      </p:sp>
    </p:spTree>
    <p:extLst>
      <p:ext uri="{BB962C8B-B14F-4D97-AF65-F5344CB8AC3E}">
        <p14:creationId xmlns:p14="http://schemas.microsoft.com/office/powerpoint/2010/main" val="421329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413B-D105-4EE2-811D-832DFDCF8120}"/>
              </a:ext>
            </a:extLst>
          </p:cNvPr>
          <p:cNvSpPr>
            <a:spLocks noGrp="1"/>
          </p:cNvSpPr>
          <p:nvPr>
            <p:ph type="title"/>
          </p:nvPr>
        </p:nvSpPr>
        <p:spPr/>
        <p:txBody>
          <a:bodyPr/>
          <a:lstStyle/>
          <a:p>
            <a:r>
              <a:rPr lang="en-US" dirty="0"/>
              <a:t>First things first</a:t>
            </a:r>
            <a:endParaRPr lang="en-GB" dirty="0"/>
          </a:p>
        </p:txBody>
      </p:sp>
      <p:sp>
        <p:nvSpPr>
          <p:cNvPr id="3" name="Content Placeholder 2">
            <a:extLst>
              <a:ext uri="{FF2B5EF4-FFF2-40B4-BE49-F238E27FC236}">
                <a16:creationId xmlns:a16="http://schemas.microsoft.com/office/drawing/2014/main" id="{DD811B5B-42D7-4B4E-BC60-AA3127D63A60}"/>
              </a:ext>
            </a:extLst>
          </p:cNvPr>
          <p:cNvSpPr>
            <a:spLocks noGrp="1"/>
          </p:cNvSpPr>
          <p:nvPr>
            <p:ph idx="1"/>
          </p:nvPr>
        </p:nvSpPr>
        <p:spPr/>
        <p:txBody>
          <a:bodyPr>
            <a:normAutofit lnSpcReduction="10000"/>
          </a:bodyPr>
          <a:lstStyle/>
          <a:p>
            <a:r>
              <a:rPr lang="en-US" dirty="0"/>
              <a:t>What is Software Development</a:t>
            </a:r>
          </a:p>
          <a:p>
            <a:r>
              <a:rPr lang="en-US" dirty="0"/>
              <a:t>Different phases of software Development</a:t>
            </a:r>
          </a:p>
          <a:p>
            <a:r>
              <a:rPr lang="en-US" dirty="0"/>
              <a:t>Types of Software Development Models</a:t>
            </a:r>
          </a:p>
          <a:p>
            <a:r>
              <a:rPr lang="en-US" dirty="0"/>
              <a:t>Agile method – What is scrum?</a:t>
            </a:r>
          </a:p>
          <a:p>
            <a:r>
              <a:rPr lang="en-US" dirty="0"/>
              <a:t>Scrum Team</a:t>
            </a:r>
          </a:p>
          <a:p>
            <a:r>
              <a:rPr lang="en-US" dirty="0"/>
              <a:t>Environment Issues, handling IWOMM problem</a:t>
            </a:r>
          </a:p>
          <a:p>
            <a:r>
              <a:rPr lang="en-US" dirty="0" err="1"/>
              <a:t>Devops</a:t>
            </a:r>
            <a:r>
              <a:rPr lang="en-US" dirty="0"/>
              <a:t> and why </a:t>
            </a:r>
            <a:r>
              <a:rPr lang="en-US" dirty="0" err="1"/>
              <a:t>Devops</a:t>
            </a:r>
            <a:r>
              <a:rPr lang="en-US" dirty="0"/>
              <a:t>?</a:t>
            </a:r>
          </a:p>
          <a:p>
            <a:r>
              <a:rPr lang="en-US" dirty="0"/>
              <a:t>Different Tools in </a:t>
            </a:r>
            <a:r>
              <a:rPr lang="en-US" dirty="0" err="1"/>
              <a:t>Devops</a:t>
            </a:r>
            <a:r>
              <a:rPr lang="en-US" dirty="0"/>
              <a:t> World</a:t>
            </a:r>
          </a:p>
          <a:p>
            <a:r>
              <a:rPr lang="en-US" dirty="0"/>
              <a:t>Session Wrap-up (Resume Preparation, Interviews, Recordings, Workshops </a:t>
            </a:r>
            <a:r>
              <a:rPr lang="en-US" dirty="0" err="1"/>
              <a:t>etc</a:t>
            </a:r>
            <a:r>
              <a:rPr lang="en-US" dirty="0"/>
              <a:t>)</a:t>
            </a:r>
          </a:p>
        </p:txBody>
      </p:sp>
    </p:spTree>
    <p:extLst>
      <p:ext uri="{BB962C8B-B14F-4D97-AF65-F5344CB8AC3E}">
        <p14:creationId xmlns:p14="http://schemas.microsoft.com/office/powerpoint/2010/main" val="4151404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7866-AD90-4AA3-91AD-BD59A702687F}"/>
              </a:ext>
            </a:extLst>
          </p:cNvPr>
          <p:cNvSpPr>
            <a:spLocks noGrp="1"/>
          </p:cNvSpPr>
          <p:nvPr>
            <p:ph type="title"/>
          </p:nvPr>
        </p:nvSpPr>
        <p:spPr/>
        <p:txBody>
          <a:bodyPr/>
          <a:lstStyle/>
          <a:p>
            <a:r>
              <a:rPr lang="en-US" dirty="0"/>
              <a:t>Before virtualization</a:t>
            </a:r>
            <a:endParaRPr lang="en-GB" dirty="0"/>
          </a:p>
        </p:txBody>
      </p:sp>
      <p:sp>
        <p:nvSpPr>
          <p:cNvPr id="3" name="Content Placeholder 2">
            <a:extLst>
              <a:ext uri="{FF2B5EF4-FFF2-40B4-BE49-F238E27FC236}">
                <a16:creationId xmlns:a16="http://schemas.microsoft.com/office/drawing/2014/main" id="{93F162D9-5A8B-4859-97D1-3D129F9AB1FE}"/>
              </a:ext>
            </a:extLst>
          </p:cNvPr>
          <p:cNvSpPr>
            <a:spLocks noGrp="1"/>
          </p:cNvSpPr>
          <p:nvPr>
            <p:ph idx="1"/>
          </p:nvPr>
        </p:nvSpPr>
        <p:spPr/>
        <p:txBody>
          <a:bodyPr/>
          <a:lstStyle/>
          <a:p>
            <a:r>
              <a:rPr lang="en-US" dirty="0"/>
              <a:t>I have a software application that runs only on Linux Operating System. How can I access that application?</a:t>
            </a:r>
          </a:p>
          <a:p>
            <a:pPr marL="0" indent="0">
              <a:buNone/>
            </a:pPr>
            <a:r>
              <a:rPr lang="en-US" dirty="0"/>
              <a:t>	Have a fresh installation of Linux on your machine</a:t>
            </a:r>
          </a:p>
          <a:p>
            <a:pPr marL="0" indent="0">
              <a:buNone/>
            </a:pPr>
            <a:r>
              <a:rPr lang="en-US" dirty="0"/>
              <a:t>	Dual boot operating system</a:t>
            </a:r>
            <a:endParaRPr lang="en-GB" dirty="0"/>
          </a:p>
        </p:txBody>
      </p:sp>
      <p:graphicFrame>
        <p:nvGraphicFramePr>
          <p:cNvPr id="4" name="Table 4">
            <a:extLst>
              <a:ext uri="{FF2B5EF4-FFF2-40B4-BE49-F238E27FC236}">
                <a16:creationId xmlns:a16="http://schemas.microsoft.com/office/drawing/2014/main" id="{E1DA936F-65B4-45A4-B829-AAB1C04409A5}"/>
              </a:ext>
            </a:extLst>
          </p:cNvPr>
          <p:cNvGraphicFramePr>
            <a:graphicFrameLocks noGrp="1"/>
          </p:cNvGraphicFramePr>
          <p:nvPr>
            <p:extLst>
              <p:ext uri="{D42A27DB-BD31-4B8C-83A1-F6EECF244321}">
                <p14:modId xmlns:p14="http://schemas.microsoft.com/office/powerpoint/2010/main" val="3744076803"/>
              </p:ext>
            </p:extLst>
          </p:nvPr>
        </p:nvGraphicFramePr>
        <p:xfrm>
          <a:off x="1202919" y="4181957"/>
          <a:ext cx="2694378" cy="1483360"/>
        </p:xfrm>
        <a:graphic>
          <a:graphicData uri="http://schemas.openxmlformats.org/drawingml/2006/table">
            <a:tbl>
              <a:tblPr firstRow="1" bandRow="1">
                <a:tableStyleId>{5C22544A-7EE6-4342-B048-85BDC9FD1C3A}</a:tableStyleId>
              </a:tblPr>
              <a:tblGrid>
                <a:gridCol w="2694378">
                  <a:extLst>
                    <a:ext uri="{9D8B030D-6E8A-4147-A177-3AD203B41FA5}">
                      <a16:colId xmlns:a16="http://schemas.microsoft.com/office/drawing/2014/main" val="1716559440"/>
                    </a:ext>
                  </a:extLst>
                </a:gridCol>
              </a:tblGrid>
              <a:tr h="370840">
                <a:tc>
                  <a:txBody>
                    <a:bodyPr/>
                    <a:lstStyle/>
                    <a:p>
                      <a:pPr algn="ctr"/>
                      <a:r>
                        <a:rPr lang="en-US" dirty="0"/>
                        <a:t>Application</a:t>
                      </a:r>
                      <a:endParaRPr lang="en-GB" dirty="0"/>
                    </a:p>
                  </a:txBody>
                  <a:tcPr/>
                </a:tc>
                <a:extLst>
                  <a:ext uri="{0D108BD9-81ED-4DB2-BD59-A6C34878D82A}">
                    <a16:rowId xmlns:a16="http://schemas.microsoft.com/office/drawing/2014/main" val="4212751255"/>
                  </a:ext>
                </a:extLst>
              </a:tr>
              <a:tr h="370840">
                <a:tc>
                  <a:txBody>
                    <a:bodyPr/>
                    <a:lstStyle/>
                    <a:p>
                      <a:pPr algn="ctr"/>
                      <a:r>
                        <a:rPr lang="en-US" dirty="0"/>
                        <a:t>Dependencies </a:t>
                      </a:r>
                      <a:endParaRPr lang="en-GB" dirty="0"/>
                    </a:p>
                  </a:txBody>
                  <a:tcPr/>
                </a:tc>
                <a:extLst>
                  <a:ext uri="{0D108BD9-81ED-4DB2-BD59-A6C34878D82A}">
                    <a16:rowId xmlns:a16="http://schemas.microsoft.com/office/drawing/2014/main" val="132367770"/>
                  </a:ext>
                </a:extLst>
              </a:tr>
              <a:tr h="370840">
                <a:tc>
                  <a:txBody>
                    <a:bodyPr/>
                    <a:lstStyle/>
                    <a:p>
                      <a:pPr algn="ctr"/>
                      <a:r>
                        <a:rPr lang="en-US" dirty="0"/>
                        <a:t>Linux Operating System</a:t>
                      </a:r>
                      <a:endParaRPr lang="en-GB" dirty="0"/>
                    </a:p>
                  </a:txBody>
                  <a:tcPr/>
                </a:tc>
                <a:extLst>
                  <a:ext uri="{0D108BD9-81ED-4DB2-BD59-A6C34878D82A}">
                    <a16:rowId xmlns:a16="http://schemas.microsoft.com/office/drawing/2014/main" val="2254951701"/>
                  </a:ext>
                </a:extLst>
              </a:tr>
              <a:tr h="370840">
                <a:tc>
                  <a:txBody>
                    <a:bodyPr/>
                    <a:lstStyle/>
                    <a:p>
                      <a:pPr algn="ctr"/>
                      <a:r>
                        <a:rPr lang="en-US" dirty="0"/>
                        <a:t>Bare Metal</a:t>
                      </a:r>
                      <a:endParaRPr lang="en-GB" dirty="0"/>
                    </a:p>
                  </a:txBody>
                  <a:tcPr/>
                </a:tc>
                <a:extLst>
                  <a:ext uri="{0D108BD9-81ED-4DB2-BD59-A6C34878D82A}">
                    <a16:rowId xmlns:a16="http://schemas.microsoft.com/office/drawing/2014/main" val="2213423651"/>
                  </a:ext>
                </a:extLst>
              </a:tr>
            </a:tbl>
          </a:graphicData>
        </a:graphic>
      </p:graphicFrame>
      <p:graphicFrame>
        <p:nvGraphicFramePr>
          <p:cNvPr id="5" name="Table 4">
            <a:extLst>
              <a:ext uri="{FF2B5EF4-FFF2-40B4-BE49-F238E27FC236}">
                <a16:creationId xmlns:a16="http://schemas.microsoft.com/office/drawing/2014/main" id="{D1284B85-49C9-46DD-AC06-1C4893FC7726}"/>
              </a:ext>
            </a:extLst>
          </p:cNvPr>
          <p:cNvGraphicFramePr>
            <a:graphicFrameLocks noGrp="1"/>
          </p:cNvGraphicFramePr>
          <p:nvPr>
            <p:extLst>
              <p:ext uri="{D42A27DB-BD31-4B8C-83A1-F6EECF244321}">
                <p14:modId xmlns:p14="http://schemas.microsoft.com/office/powerpoint/2010/main" val="44259657"/>
              </p:ext>
            </p:extLst>
          </p:nvPr>
        </p:nvGraphicFramePr>
        <p:xfrm>
          <a:off x="4240561" y="4181957"/>
          <a:ext cx="5302933" cy="1483360"/>
        </p:xfrm>
        <a:graphic>
          <a:graphicData uri="http://schemas.openxmlformats.org/drawingml/2006/table">
            <a:tbl>
              <a:tblPr firstRow="1" bandRow="1">
                <a:tableStyleId>{5C22544A-7EE6-4342-B048-85BDC9FD1C3A}</a:tableStyleId>
              </a:tblPr>
              <a:tblGrid>
                <a:gridCol w="5302933">
                  <a:extLst>
                    <a:ext uri="{9D8B030D-6E8A-4147-A177-3AD203B41FA5}">
                      <a16:colId xmlns:a16="http://schemas.microsoft.com/office/drawing/2014/main" val="1716559440"/>
                    </a:ext>
                  </a:extLst>
                </a:gridCol>
              </a:tblGrid>
              <a:tr h="370840">
                <a:tc>
                  <a:txBody>
                    <a:bodyPr/>
                    <a:lstStyle/>
                    <a:p>
                      <a:pPr algn="ctr"/>
                      <a:r>
                        <a:rPr lang="en-US" dirty="0"/>
                        <a:t>Application</a:t>
                      </a:r>
                      <a:endParaRPr lang="en-GB" dirty="0"/>
                    </a:p>
                  </a:txBody>
                  <a:tcPr/>
                </a:tc>
                <a:extLst>
                  <a:ext uri="{0D108BD9-81ED-4DB2-BD59-A6C34878D82A}">
                    <a16:rowId xmlns:a16="http://schemas.microsoft.com/office/drawing/2014/main" val="4212751255"/>
                  </a:ext>
                </a:extLst>
              </a:tr>
              <a:tr h="370840">
                <a:tc>
                  <a:txBody>
                    <a:bodyPr/>
                    <a:lstStyle/>
                    <a:p>
                      <a:pPr algn="ctr"/>
                      <a:r>
                        <a:rPr lang="en-US" dirty="0"/>
                        <a:t>Dependencies </a:t>
                      </a:r>
                      <a:endParaRPr lang="en-GB" dirty="0"/>
                    </a:p>
                  </a:txBody>
                  <a:tcPr/>
                </a:tc>
                <a:extLst>
                  <a:ext uri="{0D108BD9-81ED-4DB2-BD59-A6C34878D82A}">
                    <a16:rowId xmlns:a16="http://schemas.microsoft.com/office/drawing/2014/main" val="132367770"/>
                  </a:ext>
                </a:extLst>
              </a:tr>
              <a:tr h="370840">
                <a:tc>
                  <a:txBody>
                    <a:bodyPr/>
                    <a:lstStyle/>
                    <a:p>
                      <a:pPr algn="ctr"/>
                      <a:r>
                        <a:rPr lang="en-US" dirty="0"/>
                        <a:t>Windows and Linux Operating System(dual boot)</a:t>
                      </a:r>
                      <a:endParaRPr lang="en-GB" dirty="0"/>
                    </a:p>
                  </a:txBody>
                  <a:tcPr/>
                </a:tc>
                <a:extLst>
                  <a:ext uri="{0D108BD9-81ED-4DB2-BD59-A6C34878D82A}">
                    <a16:rowId xmlns:a16="http://schemas.microsoft.com/office/drawing/2014/main" val="2254951701"/>
                  </a:ext>
                </a:extLst>
              </a:tr>
              <a:tr h="370840">
                <a:tc>
                  <a:txBody>
                    <a:bodyPr/>
                    <a:lstStyle/>
                    <a:p>
                      <a:pPr algn="ctr"/>
                      <a:r>
                        <a:rPr lang="en-US" dirty="0"/>
                        <a:t>Bare Metal</a:t>
                      </a:r>
                      <a:endParaRPr lang="en-GB" dirty="0"/>
                    </a:p>
                  </a:txBody>
                  <a:tcPr/>
                </a:tc>
                <a:extLst>
                  <a:ext uri="{0D108BD9-81ED-4DB2-BD59-A6C34878D82A}">
                    <a16:rowId xmlns:a16="http://schemas.microsoft.com/office/drawing/2014/main" val="2213423651"/>
                  </a:ext>
                </a:extLst>
              </a:tr>
            </a:tbl>
          </a:graphicData>
        </a:graphic>
      </p:graphicFrame>
    </p:spTree>
    <p:extLst>
      <p:ext uri="{BB962C8B-B14F-4D97-AF65-F5344CB8AC3E}">
        <p14:creationId xmlns:p14="http://schemas.microsoft.com/office/powerpoint/2010/main" val="1987096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823B-DE1E-49DD-9F1A-7AEAF3CA3E41}"/>
              </a:ext>
            </a:extLst>
          </p:cNvPr>
          <p:cNvSpPr>
            <a:spLocks noGrp="1"/>
          </p:cNvSpPr>
          <p:nvPr>
            <p:ph type="title"/>
          </p:nvPr>
        </p:nvSpPr>
        <p:spPr/>
        <p:txBody>
          <a:bodyPr/>
          <a:lstStyle/>
          <a:p>
            <a:r>
              <a:rPr lang="en-US" dirty="0"/>
              <a:t>Virtualization </a:t>
            </a:r>
            <a:endParaRPr lang="en-GB" dirty="0"/>
          </a:p>
        </p:txBody>
      </p:sp>
      <p:graphicFrame>
        <p:nvGraphicFramePr>
          <p:cNvPr id="4" name="Table 4">
            <a:extLst>
              <a:ext uri="{FF2B5EF4-FFF2-40B4-BE49-F238E27FC236}">
                <a16:creationId xmlns:a16="http://schemas.microsoft.com/office/drawing/2014/main" id="{D933D668-E515-4C7F-89FD-C8CF7B110B2E}"/>
              </a:ext>
            </a:extLst>
          </p:cNvPr>
          <p:cNvGraphicFramePr>
            <a:graphicFrameLocks noGrp="1"/>
          </p:cNvGraphicFramePr>
          <p:nvPr>
            <p:ph idx="1"/>
            <p:extLst>
              <p:ext uri="{D42A27DB-BD31-4B8C-83A1-F6EECF244321}">
                <p14:modId xmlns:p14="http://schemas.microsoft.com/office/powerpoint/2010/main" val="2663242686"/>
              </p:ext>
            </p:extLst>
          </p:nvPr>
        </p:nvGraphicFramePr>
        <p:xfrm>
          <a:off x="593958" y="3410613"/>
          <a:ext cx="3490505" cy="1854200"/>
        </p:xfrm>
        <a:graphic>
          <a:graphicData uri="http://schemas.openxmlformats.org/drawingml/2006/table">
            <a:tbl>
              <a:tblPr firstRow="1" bandRow="1">
                <a:tableStyleId>{5C22544A-7EE6-4342-B048-85BDC9FD1C3A}</a:tableStyleId>
              </a:tblPr>
              <a:tblGrid>
                <a:gridCol w="3490505">
                  <a:extLst>
                    <a:ext uri="{9D8B030D-6E8A-4147-A177-3AD203B41FA5}">
                      <a16:colId xmlns:a16="http://schemas.microsoft.com/office/drawing/2014/main" val="3632407957"/>
                    </a:ext>
                  </a:extLst>
                </a:gridCol>
              </a:tblGrid>
              <a:tr h="370840">
                <a:tc>
                  <a:txBody>
                    <a:bodyPr/>
                    <a:lstStyle/>
                    <a:p>
                      <a:pPr algn="ctr"/>
                      <a:r>
                        <a:rPr lang="en-US" dirty="0"/>
                        <a:t>Application </a:t>
                      </a:r>
                      <a:endParaRPr lang="en-GB" dirty="0"/>
                    </a:p>
                  </a:txBody>
                  <a:tcPr/>
                </a:tc>
                <a:extLst>
                  <a:ext uri="{0D108BD9-81ED-4DB2-BD59-A6C34878D82A}">
                    <a16:rowId xmlns:a16="http://schemas.microsoft.com/office/drawing/2014/main" val="1974754794"/>
                  </a:ext>
                </a:extLst>
              </a:tr>
              <a:tr h="370840">
                <a:tc>
                  <a:txBody>
                    <a:bodyPr/>
                    <a:lstStyle/>
                    <a:p>
                      <a:pPr algn="ctr"/>
                      <a:r>
                        <a:rPr lang="en-US" dirty="0"/>
                        <a:t>Operating System (Linux)</a:t>
                      </a:r>
                      <a:endParaRPr lang="en-GB" dirty="0"/>
                    </a:p>
                  </a:txBody>
                  <a:tcPr/>
                </a:tc>
                <a:extLst>
                  <a:ext uri="{0D108BD9-81ED-4DB2-BD59-A6C34878D82A}">
                    <a16:rowId xmlns:a16="http://schemas.microsoft.com/office/drawing/2014/main" val="549004761"/>
                  </a:ext>
                </a:extLst>
              </a:tr>
              <a:tr h="370840">
                <a:tc>
                  <a:txBody>
                    <a:bodyPr/>
                    <a:lstStyle/>
                    <a:p>
                      <a:pPr algn="ctr"/>
                      <a:r>
                        <a:rPr lang="en-US" dirty="0"/>
                        <a:t>Hypervisor (</a:t>
                      </a:r>
                      <a:r>
                        <a:rPr lang="en-US" dirty="0" err="1"/>
                        <a:t>Virtualbox</a:t>
                      </a:r>
                      <a:r>
                        <a:rPr lang="en-US" dirty="0"/>
                        <a:t>/VMWare)</a:t>
                      </a:r>
                      <a:endParaRPr lang="en-GB" dirty="0"/>
                    </a:p>
                  </a:txBody>
                  <a:tcPr/>
                </a:tc>
                <a:extLst>
                  <a:ext uri="{0D108BD9-81ED-4DB2-BD59-A6C34878D82A}">
                    <a16:rowId xmlns:a16="http://schemas.microsoft.com/office/drawing/2014/main" val="1319897284"/>
                  </a:ext>
                </a:extLst>
              </a:tr>
              <a:tr h="370840">
                <a:tc>
                  <a:txBody>
                    <a:bodyPr/>
                    <a:lstStyle/>
                    <a:p>
                      <a:pPr algn="ctr"/>
                      <a:r>
                        <a:rPr lang="en-US" dirty="0"/>
                        <a:t>Operating System (Win 10)</a:t>
                      </a:r>
                      <a:endParaRPr lang="en-GB" dirty="0"/>
                    </a:p>
                  </a:txBody>
                  <a:tcPr/>
                </a:tc>
                <a:extLst>
                  <a:ext uri="{0D108BD9-81ED-4DB2-BD59-A6C34878D82A}">
                    <a16:rowId xmlns:a16="http://schemas.microsoft.com/office/drawing/2014/main" val="72538841"/>
                  </a:ext>
                </a:extLst>
              </a:tr>
              <a:tr h="370840">
                <a:tc>
                  <a:txBody>
                    <a:bodyPr/>
                    <a:lstStyle/>
                    <a:p>
                      <a:pPr algn="ctr"/>
                      <a:r>
                        <a:rPr lang="en-US" dirty="0"/>
                        <a:t>BareMetal</a:t>
                      </a:r>
                      <a:endParaRPr lang="en-GB" dirty="0"/>
                    </a:p>
                  </a:txBody>
                  <a:tcPr/>
                </a:tc>
                <a:extLst>
                  <a:ext uri="{0D108BD9-81ED-4DB2-BD59-A6C34878D82A}">
                    <a16:rowId xmlns:a16="http://schemas.microsoft.com/office/drawing/2014/main" val="3665289148"/>
                  </a:ext>
                </a:extLst>
              </a:tr>
            </a:tbl>
          </a:graphicData>
        </a:graphic>
      </p:graphicFrame>
      <p:graphicFrame>
        <p:nvGraphicFramePr>
          <p:cNvPr id="5" name="Table 4">
            <a:extLst>
              <a:ext uri="{FF2B5EF4-FFF2-40B4-BE49-F238E27FC236}">
                <a16:creationId xmlns:a16="http://schemas.microsoft.com/office/drawing/2014/main" id="{C0EB183F-69AF-464B-BBE6-7EBD74E26609}"/>
              </a:ext>
            </a:extLst>
          </p:cNvPr>
          <p:cNvGraphicFramePr>
            <a:graphicFrameLocks/>
          </p:cNvGraphicFramePr>
          <p:nvPr>
            <p:extLst>
              <p:ext uri="{D42A27DB-BD31-4B8C-83A1-F6EECF244321}">
                <p14:modId xmlns:p14="http://schemas.microsoft.com/office/powerpoint/2010/main" val="2575187388"/>
              </p:ext>
            </p:extLst>
          </p:nvPr>
        </p:nvGraphicFramePr>
        <p:xfrm>
          <a:off x="4533525" y="3410613"/>
          <a:ext cx="3490505" cy="1862446"/>
        </p:xfrm>
        <a:graphic>
          <a:graphicData uri="http://schemas.openxmlformats.org/drawingml/2006/table">
            <a:tbl>
              <a:tblPr firstRow="1" bandRow="1">
                <a:tableStyleId>{5C22544A-7EE6-4342-B048-85BDC9FD1C3A}</a:tableStyleId>
              </a:tblPr>
              <a:tblGrid>
                <a:gridCol w="3490505">
                  <a:extLst>
                    <a:ext uri="{9D8B030D-6E8A-4147-A177-3AD203B41FA5}">
                      <a16:colId xmlns:a16="http://schemas.microsoft.com/office/drawing/2014/main" val="3632407957"/>
                    </a:ext>
                  </a:extLst>
                </a:gridCol>
              </a:tblGrid>
              <a:tr h="379086">
                <a:tc>
                  <a:txBody>
                    <a:bodyPr/>
                    <a:lstStyle/>
                    <a:p>
                      <a:pPr algn="ctr"/>
                      <a:r>
                        <a:rPr lang="en-US" dirty="0"/>
                        <a:t>Application </a:t>
                      </a:r>
                      <a:endParaRPr lang="en-GB" dirty="0"/>
                    </a:p>
                  </a:txBody>
                  <a:tcPr/>
                </a:tc>
                <a:extLst>
                  <a:ext uri="{0D108BD9-81ED-4DB2-BD59-A6C34878D82A}">
                    <a16:rowId xmlns:a16="http://schemas.microsoft.com/office/drawing/2014/main" val="1974754794"/>
                  </a:ext>
                </a:extLst>
              </a:tr>
              <a:tr h="370840">
                <a:tc>
                  <a:txBody>
                    <a:bodyPr/>
                    <a:lstStyle/>
                    <a:p>
                      <a:pPr algn="ctr"/>
                      <a:endParaRPr lang="en-GB" dirty="0"/>
                    </a:p>
                  </a:txBody>
                  <a:tcPr/>
                </a:tc>
                <a:extLst>
                  <a:ext uri="{0D108BD9-81ED-4DB2-BD59-A6C34878D82A}">
                    <a16:rowId xmlns:a16="http://schemas.microsoft.com/office/drawing/2014/main" val="549004761"/>
                  </a:ext>
                </a:extLst>
              </a:tr>
              <a:tr h="370840">
                <a:tc>
                  <a:txBody>
                    <a:bodyPr/>
                    <a:lstStyle/>
                    <a:p>
                      <a:pPr algn="ctr"/>
                      <a:r>
                        <a:rPr lang="en-US" dirty="0"/>
                        <a:t>Docker Engine</a:t>
                      </a:r>
                      <a:endParaRPr lang="en-GB" dirty="0"/>
                    </a:p>
                  </a:txBody>
                  <a:tcPr/>
                </a:tc>
                <a:extLst>
                  <a:ext uri="{0D108BD9-81ED-4DB2-BD59-A6C34878D82A}">
                    <a16:rowId xmlns:a16="http://schemas.microsoft.com/office/drawing/2014/main" val="1319897284"/>
                  </a:ext>
                </a:extLst>
              </a:tr>
              <a:tr h="370840">
                <a:tc>
                  <a:txBody>
                    <a:bodyPr/>
                    <a:lstStyle/>
                    <a:p>
                      <a:pPr algn="ctr"/>
                      <a:r>
                        <a:rPr lang="en-US" dirty="0"/>
                        <a:t>Operating System (Win10)</a:t>
                      </a:r>
                      <a:endParaRPr lang="en-GB" dirty="0"/>
                    </a:p>
                  </a:txBody>
                  <a:tcPr/>
                </a:tc>
                <a:extLst>
                  <a:ext uri="{0D108BD9-81ED-4DB2-BD59-A6C34878D82A}">
                    <a16:rowId xmlns:a16="http://schemas.microsoft.com/office/drawing/2014/main" val="72538841"/>
                  </a:ext>
                </a:extLst>
              </a:tr>
              <a:tr h="370840">
                <a:tc>
                  <a:txBody>
                    <a:bodyPr/>
                    <a:lstStyle/>
                    <a:p>
                      <a:pPr algn="ctr"/>
                      <a:r>
                        <a:rPr lang="en-US" dirty="0"/>
                        <a:t>BareMetal</a:t>
                      </a:r>
                      <a:endParaRPr lang="en-GB" dirty="0"/>
                    </a:p>
                  </a:txBody>
                  <a:tcPr/>
                </a:tc>
                <a:extLst>
                  <a:ext uri="{0D108BD9-81ED-4DB2-BD59-A6C34878D82A}">
                    <a16:rowId xmlns:a16="http://schemas.microsoft.com/office/drawing/2014/main" val="3665289148"/>
                  </a:ext>
                </a:extLst>
              </a:tr>
            </a:tbl>
          </a:graphicData>
        </a:graphic>
      </p:graphicFrame>
      <p:graphicFrame>
        <p:nvGraphicFramePr>
          <p:cNvPr id="6" name="Table 5">
            <a:extLst>
              <a:ext uri="{FF2B5EF4-FFF2-40B4-BE49-F238E27FC236}">
                <a16:creationId xmlns:a16="http://schemas.microsoft.com/office/drawing/2014/main" id="{BD2AC996-1905-49CB-A86B-0E6872494244}"/>
              </a:ext>
            </a:extLst>
          </p:cNvPr>
          <p:cNvGraphicFramePr>
            <a:graphicFrameLocks/>
          </p:cNvGraphicFramePr>
          <p:nvPr>
            <p:extLst>
              <p:ext uri="{D42A27DB-BD31-4B8C-83A1-F6EECF244321}">
                <p14:modId xmlns:p14="http://schemas.microsoft.com/office/powerpoint/2010/main" val="4170251876"/>
              </p:ext>
            </p:extLst>
          </p:nvPr>
        </p:nvGraphicFramePr>
        <p:xfrm>
          <a:off x="8405668" y="3410613"/>
          <a:ext cx="3490505" cy="1854200"/>
        </p:xfrm>
        <a:graphic>
          <a:graphicData uri="http://schemas.openxmlformats.org/drawingml/2006/table">
            <a:tbl>
              <a:tblPr firstRow="1" bandRow="1">
                <a:tableStyleId>{5C22544A-7EE6-4342-B048-85BDC9FD1C3A}</a:tableStyleId>
              </a:tblPr>
              <a:tblGrid>
                <a:gridCol w="3490505">
                  <a:extLst>
                    <a:ext uri="{9D8B030D-6E8A-4147-A177-3AD203B41FA5}">
                      <a16:colId xmlns:a16="http://schemas.microsoft.com/office/drawing/2014/main" val="3632407957"/>
                    </a:ext>
                  </a:extLst>
                </a:gridCol>
              </a:tblGrid>
              <a:tr h="370840">
                <a:tc>
                  <a:txBody>
                    <a:bodyPr/>
                    <a:lstStyle/>
                    <a:p>
                      <a:pPr algn="ctr"/>
                      <a:endParaRPr lang="en-GB" dirty="0"/>
                    </a:p>
                  </a:txBody>
                  <a:tcPr/>
                </a:tc>
                <a:extLst>
                  <a:ext uri="{0D108BD9-81ED-4DB2-BD59-A6C34878D82A}">
                    <a16:rowId xmlns:a16="http://schemas.microsoft.com/office/drawing/2014/main" val="19747547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 </a:t>
                      </a:r>
                      <a:r>
                        <a:rPr lang="en-GB" dirty="0"/>
                        <a:t>| Application</a:t>
                      </a:r>
                    </a:p>
                  </a:txBody>
                  <a:tcPr/>
                </a:tc>
                <a:extLst>
                  <a:ext uri="{0D108BD9-81ED-4DB2-BD59-A6C34878D82A}">
                    <a16:rowId xmlns:a16="http://schemas.microsoft.com/office/drawing/2014/main" val="549004761"/>
                  </a:ext>
                </a:extLst>
              </a:tr>
              <a:tr h="370840">
                <a:tc>
                  <a:txBody>
                    <a:bodyPr/>
                    <a:lstStyle/>
                    <a:p>
                      <a:pPr algn="ctr"/>
                      <a:r>
                        <a:rPr lang="en-US" dirty="0"/>
                        <a:t>Docker Engine</a:t>
                      </a:r>
                      <a:endParaRPr lang="en-GB" dirty="0"/>
                    </a:p>
                  </a:txBody>
                  <a:tcPr/>
                </a:tc>
                <a:extLst>
                  <a:ext uri="{0D108BD9-81ED-4DB2-BD59-A6C34878D82A}">
                    <a16:rowId xmlns:a16="http://schemas.microsoft.com/office/drawing/2014/main" val="1319897284"/>
                  </a:ext>
                </a:extLst>
              </a:tr>
              <a:tr h="370840">
                <a:tc>
                  <a:txBody>
                    <a:bodyPr/>
                    <a:lstStyle/>
                    <a:p>
                      <a:pPr algn="ctr"/>
                      <a:r>
                        <a:rPr lang="en-US" dirty="0"/>
                        <a:t>Operating System</a:t>
                      </a:r>
                      <a:endParaRPr lang="en-GB" dirty="0"/>
                    </a:p>
                  </a:txBody>
                  <a:tcPr/>
                </a:tc>
                <a:extLst>
                  <a:ext uri="{0D108BD9-81ED-4DB2-BD59-A6C34878D82A}">
                    <a16:rowId xmlns:a16="http://schemas.microsoft.com/office/drawing/2014/main" val="72538841"/>
                  </a:ext>
                </a:extLst>
              </a:tr>
              <a:tr h="370840">
                <a:tc>
                  <a:txBody>
                    <a:bodyPr/>
                    <a:lstStyle/>
                    <a:p>
                      <a:pPr algn="ctr"/>
                      <a:r>
                        <a:rPr lang="en-US" dirty="0"/>
                        <a:t>BareMetal</a:t>
                      </a:r>
                      <a:endParaRPr lang="en-GB" dirty="0"/>
                    </a:p>
                  </a:txBody>
                  <a:tcPr/>
                </a:tc>
                <a:extLst>
                  <a:ext uri="{0D108BD9-81ED-4DB2-BD59-A6C34878D82A}">
                    <a16:rowId xmlns:a16="http://schemas.microsoft.com/office/drawing/2014/main" val="3665289148"/>
                  </a:ext>
                </a:extLst>
              </a:tr>
            </a:tbl>
          </a:graphicData>
        </a:graphic>
      </p:graphicFrame>
    </p:spTree>
    <p:extLst>
      <p:ext uri="{BB962C8B-B14F-4D97-AF65-F5344CB8AC3E}">
        <p14:creationId xmlns:p14="http://schemas.microsoft.com/office/powerpoint/2010/main" val="2305078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A6BC-1973-4314-93EB-8995B3F2D2A6}"/>
              </a:ext>
            </a:extLst>
          </p:cNvPr>
          <p:cNvSpPr>
            <a:spLocks noGrp="1"/>
          </p:cNvSpPr>
          <p:nvPr>
            <p:ph type="title"/>
          </p:nvPr>
        </p:nvSpPr>
        <p:spPr/>
        <p:txBody>
          <a:bodyPr/>
          <a:lstStyle/>
          <a:p>
            <a:r>
              <a:rPr lang="en-US" dirty="0"/>
              <a:t>For </a:t>
            </a:r>
            <a:r>
              <a:rPr lang="en-US"/>
              <a:t>practice sessions</a:t>
            </a:r>
            <a:endParaRPr lang="en-GB" dirty="0"/>
          </a:p>
        </p:txBody>
      </p:sp>
      <p:sp>
        <p:nvSpPr>
          <p:cNvPr id="3" name="Content Placeholder 2">
            <a:extLst>
              <a:ext uri="{FF2B5EF4-FFF2-40B4-BE49-F238E27FC236}">
                <a16:creationId xmlns:a16="http://schemas.microsoft.com/office/drawing/2014/main" id="{B635D27A-8248-486A-97B2-E3554636D345}"/>
              </a:ext>
            </a:extLst>
          </p:cNvPr>
          <p:cNvSpPr>
            <a:spLocks noGrp="1"/>
          </p:cNvSpPr>
          <p:nvPr>
            <p:ph sz="half" idx="1"/>
          </p:nvPr>
        </p:nvSpPr>
        <p:spPr/>
        <p:txBody>
          <a:bodyPr/>
          <a:lstStyle/>
          <a:p>
            <a:r>
              <a:rPr lang="en-US" dirty="0"/>
              <a:t>Virtualization	</a:t>
            </a:r>
            <a:endParaRPr lang="en-GB" dirty="0"/>
          </a:p>
        </p:txBody>
      </p:sp>
      <p:sp>
        <p:nvSpPr>
          <p:cNvPr id="4" name="Content Placeholder 3">
            <a:extLst>
              <a:ext uri="{FF2B5EF4-FFF2-40B4-BE49-F238E27FC236}">
                <a16:creationId xmlns:a16="http://schemas.microsoft.com/office/drawing/2014/main" id="{3F3B9E13-2A1A-4FFE-BE95-7E8B50F4D908}"/>
              </a:ext>
            </a:extLst>
          </p:cNvPr>
          <p:cNvSpPr>
            <a:spLocks noGrp="1"/>
          </p:cNvSpPr>
          <p:nvPr>
            <p:ph sz="half" idx="2"/>
          </p:nvPr>
        </p:nvSpPr>
        <p:spPr/>
        <p:txBody>
          <a:bodyPr/>
          <a:lstStyle/>
          <a:p>
            <a:r>
              <a:rPr lang="en-US" dirty="0"/>
              <a:t>AWS Cloud</a:t>
            </a:r>
            <a:endParaRPr lang="en-GB" dirty="0"/>
          </a:p>
        </p:txBody>
      </p:sp>
      <p:pic>
        <p:nvPicPr>
          <p:cNvPr id="6" name="Picture 5" descr="A picture containing shape&#10;&#10;Description automatically generated">
            <a:extLst>
              <a:ext uri="{FF2B5EF4-FFF2-40B4-BE49-F238E27FC236}">
                <a16:creationId xmlns:a16="http://schemas.microsoft.com/office/drawing/2014/main" id="{E7CAB5B4-D6CC-4DB3-93A8-B0F0FDDAD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995" y="3876773"/>
            <a:ext cx="1021166" cy="10211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Icon&#10;&#10;Description automatically generated">
            <a:extLst>
              <a:ext uri="{FF2B5EF4-FFF2-40B4-BE49-F238E27FC236}">
                <a16:creationId xmlns:a16="http://schemas.microsoft.com/office/drawing/2014/main" id="{1BB1F1E3-D5DF-423C-80E2-30D2950D8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995" y="5144798"/>
            <a:ext cx="826262" cy="826262"/>
          </a:xfrm>
          <a:prstGeom prst="rect">
            <a:avLst/>
          </a:prstGeom>
        </p:spPr>
      </p:pic>
      <p:pic>
        <p:nvPicPr>
          <p:cNvPr id="10" name="Picture 9" descr="A picture containing icon&#10;&#10;Description automatically generated">
            <a:extLst>
              <a:ext uri="{FF2B5EF4-FFF2-40B4-BE49-F238E27FC236}">
                <a16:creationId xmlns:a16="http://schemas.microsoft.com/office/drawing/2014/main" id="{0D4A329C-4F31-4FF3-86E3-FFCA19C39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738" y="2533474"/>
            <a:ext cx="1301680" cy="1301680"/>
          </a:xfrm>
          <a:prstGeom prst="rect">
            <a:avLst/>
          </a:prstGeom>
        </p:spPr>
      </p:pic>
      <p:pic>
        <p:nvPicPr>
          <p:cNvPr id="12" name="Picture 11" descr="Icon&#10;&#10;Description automatically generated">
            <a:extLst>
              <a:ext uri="{FF2B5EF4-FFF2-40B4-BE49-F238E27FC236}">
                <a16:creationId xmlns:a16="http://schemas.microsoft.com/office/drawing/2014/main" id="{A2CC1D8B-8E4E-402D-BDF2-C2D444844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0918" y="2906603"/>
            <a:ext cx="3884396" cy="26513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11212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F05D-E17D-4B2F-88FC-91C5E6BF355E}"/>
              </a:ext>
            </a:extLst>
          </p:cNvPr>
          <p:cNvSpPr txBox="1">
            <a:spLocks/>
          </p:cNvSpPr>
          <p:nvPr/>
        </p:nvSpPr>
        <p:spPr>
          <a:xfrm>
            <a:off x="1202919" y="284176"/>
            <a:ext cx="9784080" cy="1508760"/>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a:t>Devops tools</a:t>
            </a:r>
            <a:endParaRPr lang="en-GB" dirty="0"/>
          </a:p>
        </p:txBody>
      </p:sp>
      <p:pic>
        <p:nvPicPr>
          <p:cNvPr id="3" name="Content Placeholder 4" descr="Logo, company name&#10;&#10;Description automatically generated">
            <a:extLst>
              <a:ext uri="{FF2B5EF4-FFF2-40B4-BE49-F238E27FC236}">
                <a16:creationId xmlns:a16="http://schemas.microsoft.com/office/drawing/2014/main" id="{4708B31C-4938-4406-86B2-27196BE18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174" y="2209904"/>
            <a:ext cx="1024114" cy="1024114"/>
          </a:xfrm>
          <a:prstGeom prst="rect">
            <a:avLst/>
          </a:prstGeom>
        </p:spPr>
      </p:pic>
      <p:pic>
        <p:nvPicPr>
          <p:cNvPr id="4" name="Picture 3" descr="A picture containing arrow&#10;&#10;Description automatically generated">
            <a:extLst>
              <a:ext uri="{FF2B5EF4-FFF2-40B4-BE49-F238E27FC236}">
                <a16:creationId xmlns:a16="http://schemas.microsoft.com/office/drawing/2014/main" id="{07D64F9F-68C0-4836-8AEE-ACCFD0930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128" y="3473489"/>
            <a:ext cx="1476295" cy="1476295"/>
          </a:xfrm>
          <a:prstGeom prst="rect">
            <a:avLst/>
          </a:prstGeom>
        </p:spPr>
      </p:pic>
      <p:pic>
        <p:nvPicPr>
          <p:cNvPr id="5" name="Picture 4" descr="A close up of a balloon&#10;&#10;Description automatically generated">
            <a:extLst>
              <a:ext uri="{FF2B5EF4-FFF2-40B4-BE49-F238E27FC236}">
                <a16:creationId xmlns:a16="http://schemas.microsoft.com/office/drawing/2014/main" id="{AC0EF8CF-A42A-4DC0-B3E6-62685AD55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541" y="5513032"/>
            <a:ext cx="2017063" cy="693260"/>
          </a:xfrm>
          <a:prstGeom prst="rect">
            <a:avLst/>
          </a:prstGeom>
        </p:spPr>
      </p:pic>
      <p:pic>
        <p:nvPicPr>
          <p:cNvPr id="6" name="Picture 5" descr="Logo, company name&#10;&#10;Description automatically generated">
            <a:extLst>
              <a:ext uri="{FF2B5EF4-FFF2-40B4-BE49-F238E27FC236}">
                <a16:creationId xmlns:a16="http://schemas.microsoft.com/office/drawing/2014/main" id="{A694CF8A-0BAE-4765-B0C9-190E55EF8D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4174" y="3589800"/>
            <a:ext cx="1751334" cy="875667"/>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A4BA893-0EC3-4D86-B478-FCBCFFC405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2063" y="5127932"/>
            <a:ext cx="1916516" cy="1078360"/>
          </a:xfrm>
          <a:prstGeom prst="rect">
            <a:avLst/>
          </a:prstGeom>
        </p:spPr>
      </p:pic>
      <p:pic>
        <p:nvPicPr>
          <p:cNvPr id="8" name="Picture 7" descr="Icon&#10;&#10;Description automatically generated">
            <a:extLst>
              <a:ext uri="{FF2B5EF4-FFF2-40B4-BE49-F238E27FC236}">
                <a16:creationId xmlns:a16="http://schemas.microsoft.com/office/drawing/2014/main" id="{30CC6FB1-9C8F-40CF-A5C4-FCD002BBFF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0128" y="2209904"/>
            <a:ext cx="1401880" cy="956865"/>
          </a:xfrm>
          <a:prstGeom prst="rect">
            <a:avLst/>
          </a:prstGeom>
        </p:spPr>
      </p:pic>
      <p:pic>
        <p:nvPicPr>
          <p:cNvPr id="9" name="Picture 8" descr="Icon&#10;&#10;Description automatically generated">
            <a:extLst>
              <a:ext uri="{FF2B5EF4-FFF2-40B4-BE49-F238E27FC236}">
                <a16:creationId xmlns:a16="http://schemas.microsoft.com/office/drawing/2014/main" id="{C5F6D776-8C94-484A-80F7-9A552B3FC8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1198" y="3606555"/>
            <a:ext cx="1247236" cy="1210165"/>
          </a:xfrm>
          <a:prstGeom prst="rect">
            <a:avLst/>
          </a:prstGeom>
        </p:spPr>
      </p:pic>
      <p:pic>
        <p:nvPicPr>
          <p:cNvPr id="10" name="Picture 9" descr="Icon&#10;&#10;Description automatically generated">
            <a:extLst>
              <a:ext uri="{FF2B5EF4-FFF2-40B4-BE49-F238E27FC236}">
                <a16:creationId xmlns:a16="http://schemas.microsoft.com/office/drawing/2014/main" id="{5AF07F31-445C-47A4-A076-CF2CFAD6C1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1198" y="5127932"/>
            <a:ext cx="1247236" cy="1247236"/>
          </a:xfrm>
          <a:prstGeom prst="rect">
            <a:avLst/>
          </a:prstGeom>
        </p:spPr>
      </p:pic>
      <p:pic>
        <p:nvPicPr>
          <p:cNvPr id="11" name="Picture 10" descr="Logo&#10;&#10;Description automatically generated">
            <a:extLst>
              <a:ext uri="{FF2B5EF4-FFF2-40B4-BE49-F238E27FC236}">
                <a16:creationId xmlns:a16="http://schemas.microsoft.com/office/drawing/2014/main" id="{726BA628-28DC-43BB-9916-E3E1D05B2B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1198" y="2073159"/>
            <a:ext cx="1210165" cy="1210165"/>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36A07416-D12E-45E1-AD98-3CDFF04152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1541" y="2326326"/>
            <a:ext cx="2017063" cy="840443"/>
          </a:xfrm>
          <a:prstGeom prst="rect">
            <a:avLst/>
          </a:prstGeom>
        </p:spPr>
      </p:pic>
      <p:pic>
        <p:nvPicPr>
          <p:cNvPr id="13" name="Picture 12" descr="Logo&#10;&#10;Description automatically generated">
            <a:extLst>
              <a:ext uri="{FF2B5EF4-FFF2-40B4-BE49-F238E27FC236}">
                <a16:creationId xmlns:a16="http://schemas.microsoft.com/office/drawing/2014/main" id="{BCBD4801-25DD-448E-8E34-B00FE1F0CB7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1661" y="3370645"/>
            <a:ext cx="1550507" cy="1550507"/>
          </a:xfrm>
          <a:prstGeom prst="rect">
            <a:avLst/>
          </a:prstGeom>
        </p:spPr>
      </p:pic>
      <p:pic>
        <p:nvPicPr>
          <p:cNvPr id="14" name="Picture 13">
            <a:extLst>
              <a:ext uri="{FF2B5EF4-FFF2-40B4-BE49-F238E27FC236}">
                <a16:creationId xmlns:a16="http://schemas.microsoft.com/office/drawing/2014/main" id="{311E29EC-292B-4D54-BF7B-2B705264BE8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44174" y="5127932"/>
            <a:ext cx="1831981" cy="1102504"/>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721C9005-EF0A-42F5-BB81-5EAF910182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13496" y="2186776"/>
            <a:ext cx="1747006" cy="1183869"/>
          </a:xfrm>
          <a:prstGeom prst="rect">
            <a:avLst/>
          </a:prstGeom>
        </p:spPr>
      </p:pic>
      <p:sp>
        <p:nvSpPr>
          <p:cNvPr id="16" name="TextBox 15">
            <a:extLst>
              <a:ext uri="{FF2B5EF4-FFF2-40B4-BE49-F238E27FC236}">
                <a16:creationId xmlns:a16="http://schemas.microsoft.com/office/drawing/2014/main" id="{5BCFC4DC-B55D-48F8-B889-D2F4C8959154}"/>
              </a:ext>
            </a:extLst>
          </p:cNvPr>
          <p:cNvSpPr txBox="1"/>
          <p:nvPr/>
        </p:nvSpPr>
        <p:spPr>
          <a:xfrm>
            <a:off x="621437" y="284176"/>
            <a:ext cx="11239065" cy="769441"/>
          </a:xfrm>
          <a:prstGeom prst="rect">
            <a:avLst/>
          </a:prstGeom>
          <a:noFill/>
        </p:spPr>
        <p:txBody>
          <a:bodyPr wrap="square" rtlCol="0">
            <a:spAutoFit/>
          </a:bodyPr>
          <a:lstStyle/>
          <a:p>
            <a:r>
              <a:rPr lang="en-US" sz="4400" b="1" dirty="0"/>
              <a:t>Tools we are going to learn in </a:t>
            </a:r>
            <a:r>
              <a:rPr lang="en-US" sz="4400" b="1" dirty="0" err="1"/>
              <a:t>Devops</a:t>
            </a:r>
            <a:r>
              <a:rPr lang="en-US" sz="4400" b="1" dirty="0"/>
              <a:t> Course</a:t>
            </a:r>
            <a:endParaRPr lang="en-GB" sz="4400" b="1" dirty="0"/>
          </a:p>
        </p:txBody>
      </p:sp>
    </p:spTree>
    <p:extLst>
      <p:ext uri="{BB962C8B-B14F-4D97-AF65-F5344CB8AC3E}">
        <p14:creationId xmlns:p14="http://schemas.microsoft.com/office/powerpoint/2010/main" val="41263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9DC4B-6C4B-4AFE-AF36-F6A63805B760}"/>
              </a:ext>
            </a:extLst>
          </p:cNvPr>
          <p:cNvSpPr txBox="1"/>
          <p:nvPr/>
        </p:nvSpPr>
        <p:spPr>
          <a:xfrm>
            <a:off x="0" y="2705725"/>
            <a:ext cx="12192000" cy="1446550"/>
          </a:xfrm>
          <a:prstGeom prst="rect">
            <a:avLst/>
          </a:prstGeom>
          <a:noFill/>
        </p:spPr>
        <p:txBody>
          <a:bodyPr wrap="square" rtlCol="0">
            <a:spAutoFit/>
          </a:bodyPr>
          <a:lstStyle/>
          <a:p>
            <a:pPr algn="ctr"/>
            <a:r>
              <a:rPr lang="en-US" sz="8800" dirty="0"/>
              <a:t>Thank You</a:t>
            </a:r>
            <a:endParaRPr lang="en-GB" sz="8800" dirty="0"/>
          </a:p>
        </p:txBody>
      </p:sp>
    </p:spTree>
    <p:extLst>
      <p:ext uri="{BB962C8B-B14F-4D97-AF65-F5344CB8AC3E}">
        <p14:creationId xmlns:p14="http://schemas.microsoft.com/office/powerpoint/2010/main" val="244234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1862-808C-4166-A067-515CFB884BE4}"/>
              </a:ext>
            </a:extLst>
          </p:cNvPr>
          <p:cNvSpPr>
            <a:spLocks noGrp="1"/>
          </p:cNvSpPr>
          <p:nvPr>
            <p:ph type="title"/>
          </p:nvPr>
        </p:nvSpPr>
        <p:spPr/>
        <p:txBody>
          <a:bodyPr/>
          <a:lstStyle/>
          <a:p>
            <a:r>
              <a:rPr lang="en-US" dirty="0"/>
              <a:t>Software development</a:t>
            </a:r>
            <a:endParaRPr lang="en-GB" dirty="0"/>
          </a:p>
        </p:txBody>
      </p:sp>
      <p:sp>
        <p:nvSpPr>
          <p:cNvPr id="3" name="Content Placeholder 2">
            <a:extLst>
              <a:ext uri="{FF2B5EF4-FFF2-40B4-BE49-F238E27FC236}">
                <a16:creationId xmlns:a16="http://schemas.microsoft.com/office/drawing/2014/main" id="{6C959AB7-A7C5-4098-9797-A6566EAD8F64}"/>
              </a:ext>
            </a:extLst>
          </p:cNvPr>
          <p:cNvSpPr>
            <a:spLocks noGrp="1"/>
          </p:cNvSpPr>
          <p:nvPr>
            <p:ph sz="half" idx="1"/>
          </p:nvPr>
        </p:nvSpPr>
        <p:spPr/>
        <p:txBody>
          <a:bodyPr>
            <a:normAutofit/>
          </a:bodyPr>
          <a:lstStyle/>
          <a:p>
            <a:pPr marL="0" indent="0">
              <a:buNone/>
            </a:pPr>
            <a:r>
              <a:rPr lang="en-US" dirty="0"/>
              <a:t>Sinopec Banking LLC:</a:t>
            </a:r>
          </a:p>
          <a:p>
            <a:pPr marL="0" indent="0">
              <a:buNone/>
            </a:pPr>
            <a:r>
              <a:rPr lang="en-US" dirty="0"/>
              <a:t>a new banking firm looking for an application software for their business activities</a:t>
            </a:r>
            <a:endParaRPr lang="en-GB" dirty="0"/>
          </a:p>
        </p:txBody>
      </p:sp>
      <p:sp>
        <p:nvSpPr>
          <p:cNvPr id="4" name="Content Placeholder 3">
            <a:extLst>
              <a:ext uri="{FF2B5EF4-FFF2-40B4-BE49-F238E27FC236}">
                <a16:creationId xmlns:a16="http://schemas.microsoft.com/office/drawing/2014/main" id="{C04F3C69-23AF-40C1-873B-4458DB632F55}"/>
              </a:ext>
            </a:extLst>
          </p:cNvPr>
          <p:cNvSpPr>
            <a:spLocks noGrp="1"/>
          </p:cNvSpPr>
          <p:nvPr>
            <p:ph sz="half" idx="2"/>
          </p:nvPr>
        </p:nvSpPr>
        <p:spPr/>
        <p:txBody>
          <a:bodyPr>
            <a:normAutofit/>
          </a:bodyPr>
          <a:lstStyle/>
          <a:p>
            <a:pPr marL="0" indent="0">
              <a:buNone/>
            </a:pPr>
            <a:r>
              <a:rPr lang="en-US" dirty="0"/>
              <a:t>Trident Software Solutions :</a:t>
            </a:r>
          </a:p>
          <a:p>
            <a:pPr marL="0" indent="0">
              <a:buNone/>
            </a:pPr>
            <a:r>
              <a:rPr lang="en-US" dirty="0"/>
              <a:t>a Software Development Company with some noteworthy clients. In the business for the past many years.</a:t>
            </a:r>
          </a:p>
        </p:txBody>
      </p:sp>
      <p:pic>
        <p:nvPicPr>
          <p:cNvPr id="6" name="Picture 5" descr="A picture containing diagram&#10;&#10;Description automatically generated">
            <a:extLst>
              <a:ext uri="{FF2B5EF4-FFF2-40B4-BE49-F238E27FC236}">
                <a16:creationId xmlns:a16="http://schemas.microsoft.com/office/drawing/2014/main" id="{E4C38659-169C-4111-8323-CFD6AF98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630" y="3967355"/>
            <a:ext cx="1417691" cy="1417691"/>
          </a:xfrm>
          <a:prstGeom prst="rect">
            <a:avLst/>
          </a:prstGeom>
        </p:spPr>
      </p:pic>
      <p:pic>
        <p:nvPicPr>
          <p:cNvPr id="13" name="Picture 12" descr="A close up of a flag&#10;&#10;Description automatically generated">
            <a:extLst>
              <a:ext uri="{FF2B5EF4-FFF2-40B4-BE49-F238E27FC236}">
                <a16:creationId xmlns:a16="http://schemas.microsoft.com/office/drawing/2014/main" id="{5EE06F80-1DD7-4C13-8381-58172DA8E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516" y="3967355"/>
            <a:ext cx="2234125" cy="1508760"/>
          </a:xfrm>
          <a:prstGeom prst="rect">
            <a:avLst/>
          </a:prstGeom>
        </p:spPr>
      </p:pic>
    </p:spTree>
    <p:extLst>
      <p:ext uri="{BB962C8B-B14F-4D97-AF65-F5344CB8AC3E}">
        <p14:creationId xmlns:p14="http://schemas.microsoft.com/office/powerpoint/2010/main" val="301418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1862-808C-4166-A067-515CFB884BE4}"/>
              </a:ext>
            </a:extLst>
          </p:cNvPr>
          <p:cNvSpPr>
            <a:spLocks noGrp="1"/>
          </p:cNvSpPr>
          <p:nvPr>
            <p:ph type="title"/>
          </p:nvPr>
        </p:nvSpPr>
        <p:spPr/>
        <p:txBody>
          <a:bodyPr/>
          <a:lstStyle/>
          <a:p>
            <a:r>
              <a:rPr lang="en-US" dirty="0"/>
              <a:t>Software development</a:t>
            </a:r>
            <a:endParaRPr lang="en-GB" dirty="0"/>
          </a:p>
        </p:txBody>
      </p:sp>
      <p:sp>
        <p:nvSpPr>
          <p:cNvPr id="3" name="Content Placeholder 2">
            <a:extLst>
              <a:ext uri="{FF2B5EF4-FFF2-40B4-BE49-F238E27FC236}">
                <a16:creationId xmlns:a16="http://schemas.microsoft.com/office/drawing/2014/main" id="{6C959AB7-A7C5-4098-9797-A6566EAD8F64}"/>
              </a:ext>
            </a:extLst>
          </p:cNvPr>
          <p:cNvSpPr>
            <a:spLocks noGrp="1"/>
          </p:cNvSpPr>
          <p:nvPr>
            <p:ph sz="half" idx="1"/>
          </p:nvPr>
        </p:nvSpPr>
        <p:spPr/>
        <p:txBody>
          <a:bodyPr>
            <a:normAutofit/>
          </a:bodyPr>
          <a:lstStyle/>
          <a:p>
            <a:pPr marL="0" indent="0">
              <a:buNone/>
            </a:pPr>
            <a:r>
              <a:rPr lang="en-US" dirty="0"/>
              <a:t>Sinopec Banking LLC:</a:t>
            </a:r>
          </a:p>
          <a:p>
            <a:pPr marL="0" indent="0">
              <a:buNone/>
            </a:pPr>
            <a:r>
              <a:rPr lang="en-US" dirty="0"/>
              <a:t>a new banking firm looking for an application software for their business activities</a:t>
            </a:r>
            <a:endParaRPr lang="en-GB" dirty="0"/>
          </a:p>
        </p:txBody>
      </p:sp>
      <p:sp>
        <p:nvSpPr>
          <p:cNvPr id="4" name="Content Placeholder 3">
            <a:extLst>
              <a:ext uri="{FF2B5EF4-FFF2-40B4-BE49-F238E27FC236}">
                <a16:creationId xmlns:a16="http://schemas.microsoft.com/office/drawing/2014/main" id="{C04F3C69-23AF-40C1-873B-4458DB632F55}"/>
              </a:ext>
            </a:extLst>
          </p:cNvPr>
          <p:cNvSpPr>
            <a:spLocks noGrp="1"/>
          </p:cNvSpPr>
          <p:nvPr>
            <p:ph sz="half" idx="2"/>
          </p:nvPr>
        </p:nvSpPr>
        <p:spPr/>
        <p:txBody>
          <a:bodyPr>
            <a:normAutofit/>
          </a:bodyPr>
          <a:lstStyle/>
          <a:p>
            <a:pPr marL="0" indent="0">
              <a:buNone/>
            </a:pPr>
            <a:r>
              <a:rPr lang="en-US" dirty="0"/>
              <a:t>Trident Software Solutions :</a:t>
            </a:r>
          </a:p>
          <a:p>
            <a:pPr marL="0" indent="0">
              <a:buNone/>
            </a:pPr>
            <a:r>
              <a:rPr lang="en-US" dirty="0"/>
              <a:t>a Software Development Company with some noteworthy clients. In the business for the past many years.</a:t>
            </a:r>
          </a:p>
        </p:txBody>
      </p:sp>
      <p:pic>
        <p:nvPicPr>
          <p:cNvPr id="6" name="Picture 5" descr="A picture containing diagram&#10;&#10;Description automatically generated">
            <a:extLst>
              <a:ext uri="{FF2B5EF4-FFF2-40B4-BE49-F238E27FC236}">
                <a16:creationId xmlns:a16="http://schemas.microsoft.com/office/drawing/2014/main" id="{E4C38659-169C-4111-8323-CFD6AF98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630" y="3967355"/>
            <a:ext cx="1417691" cy="1417691"/>
          </a:xfrm>
          <a:prstGeom prst="rect">
            <a:avLst/>
          </a:prstGeom>
        </p:spPr>
      </p:pic>
      <p:pic>
        <p:nvPicPr>
          <p:cNvPr id="11" name="Picture 10" descr="A picture containing table, drawing&#10;&#10;Description automatically generated">
            <a:extLst>
              <a:ext uri="{FF2B5EF4-FFF2-40B4-BE49-F238E27FC236}">
                <a16:creationId xmlns:a16="http://schemas.microsoft.com/office/drawing/2014/main" id="{60108D17-06FC-422A-9805-2E34E3703AF3}"/>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65385" y="4040307"/>
            <a:ext cx="807790" cy="861135"/>
          </a:xfrm>
          <a:prstGeom prst="rect">
            <a:avLst/>
          </a:prstGeom>
        </p:spPr>
      </p:pic>
      <p:pic>
        <p:nvPicPr>
          <p:cNvPr id="13" name="Picture 12" descr="A close up of a flag&#10;&#10;Description automatically generated">
            <a:extLst>
              <a:ext uri="{FF2B5EF4-FFF2-40B4-BE49-F238E27FC236}">
                <a16:creationId xmlns:a16="http://schemas.microsoft.com/office/drawing/2014/main" id="{5EE06F80-1DD7-4C13-8381-58172DA8E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450" y="3716494"/>
            <a:ext cx="2234125" cy="1508760"/>
          </a:xfrm>
          <a:prstGeom prst="rect">
            <a:avLst/>
          </a:prstGeom>
        </p:spPr>
      </p:pic>
      <p:sp>
        <p:nvSpPr>
          <p:cNvPr id="14" name="TextBox 13">
            <a:extLst>
              <a:ext uri="{FF2B5EF4-FFF2-40B4-BE49-F238E27FC236}">
                <a16:creationId xmlns:a16="http://schemas.microsoft.com/office/drawing/2014/main" id="{EFD5A86C-C341-4BA3-A133-D3B41E652BE6}"/>
              </a:ext>
            </a:extLst>
          </p:cNvPr>
          <p:cNvSpPr txBox="1"/>
          <p:nvPr/>
        </p:nvSpPr>
        <p:spPr>
          <a:xfrm>
            <a:off x="6428241" y="5026051"/>
            <a:ext cx="1944209" cy="646331"/>
          </a:xfrm>
          <a:prstGeom prst="rect">
            <a:avLst/>
          </a:prstGeom>
          <a:noFill/>
        </p:spPr>
        <p:txBody>
          <a:bodyPr wrap="square" rtlCol="0">
            <a:spAutoFit/>
          </a:bodyPr>
          <a:lstStyle/>
          <a:p>
            <a:r>
              <a:rPr lang="en-US" dirty="0"/>
              <a:t>Product Owner/</a:t>
            </a:r>
          </a:p>
          <a:p>
            <a:r>
              <a:rPr lang="en-US" dirty="0"/>
              <a:t>Project Manager</a:t>
            </a:r>
            <a:endParaRPr lang="en-GB" dirty="0"/>
          </a:p>
        </p:txBody>
      </p:sp>
      <p:sp>
        <p:nvSpPr>
          <p:cNvPr id="15" name="TextBox 14">
            <a:extLst>
              <a:ext uri="{FF2B5EF4-FFF2-40B4-BE49-F238E27FC236}">
                <a16:creationId xmlns:a16="http://schemas.microsoft.com/office/drawing/2014/main" id="{21AA963F-6199-4B93-A9CA-5DAC16A054EA}"/>
              </a:ext>
            </a:extLst>
          </p:cNvPr>
          <p:cNvSpPr txBox="1"/>
          <p:nvPr/>
        </p:nvSpPr>
        <p:spPr>
          <a:xfrm>
            <a:off x="1202919" y="5796991"/>
            <a:ext cx="10293664" cy="646331"/>
          </a:xfrm>
          <a:prstGeom prst="rect">
            <a:avLst/>
          </a:prstGeom>
          <a:noFill/>
        </p:spPr>
        <p:txBody>
          <a:bodyPr wrap="square" rtlCol="0">
            <a:spAutoFit/>
          </a:bodyPr>
          <a:lstStyle/>
          <a:p>
            <a:r>
              <a:rPr lang="en-US" dirty="0"/>
              <a:t>Product Owner : principles and guidelines, business to the company, adding  value, cost estimates, severity of the product, timeframe, trade off,  updates to customers, active through out the project. </a:t>
            </a:r>
            <a:endParaRPr lang="en-GB" dirty="0"/>
          </a:p>
        </p:txBody>
      </p:sp>
    </p:spTree>
    <p:extLst>
      <p:ext uri="{BB962C8B-B14F-4D97-AF65-F5344CB8AC3E}">
        <p14:creationId xmlns:p14="http://schemas.microsoft.com/office/powerpoint/2010/main" val="189918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Software development lifecycle</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Gathering</a:t>
            </a:r>
          </a:p>
          <a:p>
            <a:pPr marL="0" indent="0">
              <a:buNone/>
            </a:pPr>
            <a:r>
              <a:rPr lang="en-US" dirty="0"/>
              <a:t>	Requirements		Analysis</a:t>
            </a:r>
          </a:p>
          <a:p>
            <a:pPr marL="0" indent="0">
              <a:buNone/>
            </a:pPr>
            <a:r>
              <a:rPr lang="en-US" dirty="0"/>
              <a:t>				Design</a:t>
            </a:r>
          </a:p>
          <a:p>
            <a:pPr marL="0" indent="0">
              <a:buNone/>
            </a:pPr>
            <a:r>
              <a:rPr lang="en-US" dirty="0"/>
              <a:t>					Coding</a:t>
            </a:r>
          </a:p>
          <a:p>
            <a:pPr marL="0" indent="0">
              <a:buNone/>
            </a:pPr>
            <a:r>
              <a:rPr lang="en-US" dirty="0"/>
              <a:t>						Testing</a:t>
            </a:r>
          </a:p>
          <a:p>
            <a:pPr marL="0" indent="0">
              <a:buNone/>
            </a:pPr>
            <a:r>
              <a:rPr lang="en-US" dirty="0"/>
              <a:t>							Implementation</a:t>
            </a:r>
          </a:p>
          <a:p>
            <a:pPr marL="0" indent="0">
              <a:buNone/>
            </a:pPr>
            <a:r>
              <a:rPr lang="en-US" dirty="0"/>
              <a:t>									Maintenance</a:t>
            </a:r>
            <a:endParaRPr lang="en-GB" dirty="0"/>
          </a:p>
        </p:txBody>
      </p:sp>
    </p:spTree>
    <p:extLst>
      <p:ext uri="{BB962C8B-B14F-4D97-AF65-F5344CB8AC3E}">
        <p14:creationId xmlns:p14="http://schemas.microsoft.com/office/powerpoint/2010/main" val="425468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1862-808C-4166-A067-515CFB884BE4}"/>
              </a:ext>
            </a:extLst>
          </p:cNvPr>
          <p:cNvSpPr>
            <a:spLocks noGrp="1"/>
          </p:cNvSpPr>
          <p:nvPr>
            <p:ph type="title"/>
          </p:nvPr>
        </p:nvSpPr>
        <p:spPr/>
        <p:txBody>
          <a:bodyPr/>
          <a:lstStyle/>
          <a:p>
            <a:r>
              <a:rPr lang="en-US" dirty="0"/>
              <a:t>Requirements gathering</a:t>
            </a:r>
            <a:endParaRPr lang="en-GB" dirty="0"/>
          </a:p>
        </p:txBody>
      </p:sp>
      <p:sp>
        <p:nvSpPr>
          <p:cNvPr id="3" name="Content Placeholder 2">
            <a:extLst>
              <a:ext uri="{FF2B5EF4-FFF2-40B4-BE49-F238E27FC236}">
                <a16:creationId xmlns:a16="http://schemas.microsoft.com/office/drawing/2014/main" id="{6C959AB7-A7C5-4098-9797-A6566EAD8F64}"/>
              </a:ext>
            </a:extLst>
          </p:cNvPr>
          <p:cNvSpPr>
            <a:spLocks noGrp="1"/>
          </p:cNvSpPr>
          <p:nvPr>
            <p:ph sz="half" idx="1"/>
          </p:nvPr>
        </p:nvSpPr>
        <p:spPr/>
        <p:txBody>
          <a:bodyPr>
            <a:normAutofit fontScale="70000" lnSpcReduction="20000"/>
          </a:bodyPr>
          <a:lstStyle/>
          <a:p>
            <a:pPr marL="0" indent="0">
              <a:buNone/>
            </a:pPr>
            <a:r>
              <a:rPr lang="en-US" dirty="0"/>
              <a:t>Sinopec Banking LLC:</a:t>
            </a:r>
          </a:p>
          <a:p>
            <a:pPr marL="0" indent="0">
              <a:buNone/>
            </a:pPr>
            <a:r>
              <a:rPr lang="en-US" dirty="0"/>
              <a:t>a new banking firm looking for an application software for their business activities</a:t>
            </a:r>
            <a:endParaRPr lang="en-GB" dirty="0"/>
          </a:p>
        </p:txBody>
      </p:sp>
      <p:pic>
        <p:nvPicPr>
          <p:cNvPr id="6" name="Picture 5" descr="A picture containing diagram&#10;&#10;Description automatically generated">
            <a:extLst>
              <a:ext uri="{FF2B5EF4-FFF2-40B4-BE49-F238E27FC236}">
                <a16:creationId xmlns:a16="http://schemas.microsoft.com/office/drawing/2014/main" id="{E4C38659-169C-4111-8323-CFD6AF98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19" y="3848086"/>
            <a:ext cx="1417691" cy="1417691"/>
          </a:xfrm>
          <a:prstGeom prst="rect">
            <a:avLst/>
          </a:prstGeom>
        </p:spPr>
      </p:pic>
      <p:sp>
        <p:nvSpPr>
          <p:cNvPr id="7" name="Content Placeholder 6">
            <a:extLst>
              <a:ext uri="{FF2B5EF4-FFF2-40B4-BE49-F238E27FC236}">
                <a16:creationId xmlns:a16="http://schemas.microsoft.com/office/drawing/2014/main" id="{F340E1BC-EC50-425B-9425-435DAC3C24AA}"/>
              </a:ext>
            </a:extLst>
          </p:cNvPr>
          <p:cNvSpPr>
            <a:spLocks noGrp="1"/>
          </p:cNvSpPr>
          <p:nvPr>
            <p:ph sz="half" idx="2"/>
          </p:nvPr>
        </p:nvSpPr>
        <p:spPr>
          <a:xfrm>
            <a:off x="6231776" y="2011680"/>
            <a:ext cx="4754880" cy="4206240"/>
          </a:xfrm>
        </p:spPr>
        <p:txBody>
          <a:bodyPr>
            <a:normAutofit fontScale="70000" lnSpcReduction="20000"/>
          </a:bodyPr>
          <a:lstStyle/>
          <a:p>
            <a:pPr marL="0" indent="0">
              <a:buNone/>
            </a:pPr>
            <a:r>
              <a:rPr lang="en-US" sz="2300" b="1" dirty="0">
                <a:solidFill>
                  <a:schemeClr val="accent3">
                    <a:lumMod val="40000"/>
                    <a:lumOff val="60000"/>
                  </a:schemeClr>
                </a:solidFill>
              </a:rPr>
              <a:t>Client’s requirements:</a:t>
            </a:r>
          </a:p>
          <a:p>
            <a:pPr marL="0" indent="0">
              <a:buNone/>
            </a:pPr>
            <a:r>
              <a:rPr lang="en-US" dirty="0"/>
              <a:t>Customer Account Creation</a:t>
            </a:r>
          </a:p>
          <a:p>
            <a:pPr marL="0" indent="0">
              <a:buNone/>
            </a:pPr>
            <a:r>
              <a:rPr lang="en-US" dirty="0"/>
              <a:t>Withdrawals</a:t>
            </a:r>
          </a:p>
          <a:p>
            <a:pPr marL="0" indent="0">
              <a:buNone/>
            </a:pPr>
            <a:r>
              <a:rPr lang="en-US" dirty="0"/>
              <a:t>Deposits</a:t>
            </a:r>
          </a:p>
          <a:p>
            <a:pPr marL="0" indent="0">
              <a:buNone/>
            </a:pPr>
            <a:r>
              <a:rPr lang="en-US" dirty="0"/>
              <a:t>Loans</a:t>
            </a:r>
          </a:p>
          <a:p>
            <a:pPr marL="0" indent="0">
              <a:buNone/>
            </a:pPr>
            <a:r>
              <a:rPr lang="en-US" dirty="0"/>
              <a:t>Net Banking</a:t>
            </a:r>
          </a:p>
          <a:p>
            <a:pPr marL="0" indent="0">
              <a:buNone/>
            </a:pPr>
            <a:r>
              <a:rPr lang="en-US" dirty="0"/>
              <a:t>Phone Banking</a:t>
            </a:r>
          </a:p>
          <a:p>
            <a:pPr marL="0" indent="0">
              <a:buNone/>
            </a:pPr>
            <a:r>
              <a:rPr lang="en-US" dirty="0"/>
              <a:t>Email Statements</a:t>
            </a:r>
          </a:p>
          <a:p>
            <a:pPr marL="0" indent="0">
              <a:buNone/>
            </a:pPr>
            <a:r>
              <a:rPr lang="en-US" dirty="0"/>
              <a:t>Assets</a:t>
            </a:r>
          </a:p>
          <a:p>
            <a:pPr marL="0" indent="0">
              <a:buNone/>
            </a:pPr>
            <a:r>
              <a:rPr lang="en-US" dirty="0"/>
              <a:t>Fixed Deposits</a:t>
            </a:r>
          </a:p>
          <a:p>
            <a:pPr marL="0" indent="0">
              <a:buNone/>
            </a:pPr>
            <a:r>
              <a:rPr lang="en-US" dirty="0"/>
              <a:t>Credit/Debit cards</a:t>
            </a:r>
          </a:p>
          <a:p>
            <a:pPr marL="0" indent="0">
              <a:buNone/>
            </a:pPr>
            <a:r>
              <a:rPr lang="en-US" dirty="0"/>
              <a:t>Mobile Application</a:t>
            </a:r>
          </a:p>
          <a:p>
            <a:endParaRPr lang="en-GB" dirty="0"/>
          </a:p>
        </p:txBody>
      </p:sp>
    </p:spTree>
    <p:extLst>
      <p:ext uri="{BB962C8B-B14F-4D97-AF65-F5344CB8AC3E}">
        <p14:creationId xmlns:p14="http://schemas.microsoft.com/office/powerpoint/2010/main" val="242665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analysis</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Requirements Gathering</a:t>
            </a:r>
          </a:p>
          <a:p>
            <a:pPr marL="0" indent="0">
              <a:buNone/>
            </a:pPr>
            <a:r>
              <a:rPr lang="en-US" dirty="0"/>
              <a:t>			Analysis</a:t>
            </a:r>
          </a:p>
          <a:p>
            <a:pPr marL="0" indent="0">
              <a:buNone/>
            </a:pPr>
            <a:r>
              <a:rPr lang="en-US" dirty="0"/>
              <a:t>		</a:t>
            </a:r>
          </a:p>
          <a:p>
            <a:pPr marL="0" indent="0">
              <a:buNone/>
            </a:pPr>
            <a:r>
              <a:rPr lang="en-US" dirty="0"/>
              <a:t>Platform - </a:t>
            </a:r>
            <a:r>
              <a:rPr lang="en-US" dirty="0" err="1"/>
              <a:t>.net</a:t>
            </a:r>
            <a:r>
              <a:rPr lang="en-US" dirty="0"/>
              <a:t> or java  </a:t>
            </a:r>
          </a:p>
          <a:p>
            <a:pPr marL="0" indent="0">
              <a:buNone/>
            </a:pPr>
            <a:r>
              <a:rPr lang="en-US" dirty="0"/>
              <a:t>Performance</a:t>
            </a:r>
          </a:p>
          <a:p>
            <a:pPr marL="0" indent="0">
              <a:buNone/>
            </a:pPr>
            <a:r>
              <a:rPr lang="en-US" dirty="0"/>
              <a:t>Severity of the application</a:t>
            </a:r>
          </a:p>
          <a:p>
            <a:pPr marL="0" indent="0">
              <a:buNone/>
            </a:pPr>
            <a:r>
              <a:rPr lang="en-US" dirty="0"/>
              <a:t>Security features etc.,</a:t>
            </a:r>
          </a:p>
        </p:txBody>
      </p:sp>
    </p:spTree>
    <p:extLst>
      <p:ext uri="{BB962C8B-B14F-4D97-AF65-F5344CB8AC3E}">
        <p14:creationId xmlns:p14="http://schemas.microsoft.com/office/powerpoint/2010/main" val="330610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0BEA-6FA3-4A6C-B046-FAC25C08B9D2}"/>
              </a:ext>
            </a:extLst>
          </p:cNvPr>
          <p:cNvSpPr>
            <a:spLocks noGrp="1"/>
          </p:cNvSpPr>
          <p:nvPr>
            <p:ph type="title"/>
          </p:nvPr>
        </p:nvSpPr>
        <p:spPr/>
        <p:txBody>
          <a:bodyPr/>
          <a:lstStyle/>
          <a:p>
            <a:r>
              <a:rPr lang="en-US" dirty="0"/>
              <a:t>design</a:t>
            </a:r>
            <a:endParaRPr lang="en-GB" dirty="0"/>
          </a:p>
        </p:txBody>
      </p:sp>
      <p:sp>
        <p:nvSpPr>
          <p:cNvPr id="3" name="Content Placeholder 2">
            <a:extLst>
              <a:ext uri="{FF2B5EF4-FFF2-40B4-BE49-F238E27FC236}">
                <a16:creationId xmlns:a16="http://schemas.microsoft.com/office/drawing/2014/main" id="{5ED59575-5921-4343-820D-5DBFE38E3DC5}"/>
              </a:ext>
            </a:extLst>
          </p:cNvPr>
          <p:cNvSpPr>
            <a:spLocks noGrp="1"/>
          </p:cNvSpPr>
          <p:nvPr>
            <p:ph idx="1"/>
          </p:nvPr>
        </p:nvSpPr>
        <p:spPr>
          <a:xfrm>
            <a:off x="328474" y="2011680"/>
            <a:ext cx="11638625" cy="4206240"/>
          </a:xfrm>
        </p:spPr>
        <p:txBody>
          <a:bodyPr/>
          <a:lstStyle/>
          <a:p>
            <a:pPr marL="0" indent="0">
              <a:buNone/>
            </a:pPr>
            <a:r>
              <a:rPr lang="en-US" dirty="0"/>
              <a:t>Requirements Gathering</a:t>
            </a:r>
          </a:p>
          <a:p>
            <a:pPr marL="0" indent="0">
              <a:buNone/>
            </a:pPr>
            <a:r>
              <a:rPr lang="en-US" dirty="0"/>
              <a:t>			Analysis</a:t>
            </a:r>
          </a:p>
          <a:p>
            <a:pPr marL="0" indent="0">
              <a:buNone/>
            </a:pPr>
            <a:r>
              <a:rPr lang="en-US" dirty="0"/>
              <a:t>				Design</a:t>
            </a:r>
          </a:p>
          <a:p>
            <a:pPr marL="0" indent="0">
              <a:buNone/>
            </a:pPr>
            <a:r>
              <a:rPr lang="en-US" dirty="0"/>
              <a:t>Blueprint of the entire project</a:t>
            </a:r>
          </a:p>
          <a:p>
            <a:pPr marL="0" indent="0">
              <a:buNone/>
            </a:pPr>
            <a:r>
              <a:rPr lang="en-US" dirty="0"/>
              <a:t>ER Diagrams, Data flow diagrams, User interfaces </a:t>
            </a:r>
          </a:p>
          <a:p>
            <a:pPr marL="0" indent="0">
              <a:buNone/>
            </a:pPr>
            <a:r>
              <a:rPr lang="en-US" dirty="0"/>
              <a:t>Where to start? What are the dependencies?</a:t>
            </a:r>
          </a:p>
          <a:p>
            <a:pPr marL="0" indent="0">
              <a:buNone/>
            </a:pPr>
            <a:endParaRPr lang="en-GB" dirty="0"/>
          </a:p>
        </p:txBody>
      </p:sp>
    </p:spTree>
    <p:extLst>
      <p:ext uri="{BB962C8B-B14F-4D97-AF65-F5344CB8AC3E}">
        <p14:creationId xmlns:p14="http://schemas.microsoft.com/office/powerpoint/2010/main" val="3686650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3080</TotalTime>
  <Words>1510</Words>
  <Application>Microsoft Office PowerPoint</Application>
  <PresentationFormat>Widescreen</PresentationFormat>
  <Paragraphs>320</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Algerian</vt:lpstr>
      <vt:lpstr>Corbel</vt:lpstr>
      <vt:lpstr>Wingdings</vt:lpstr>
      <vt:lpstr>Banded</vt:lpstr>
      <vt:lpstr>DEVOPS and AWS</vt:lpstr>
      <vt:lpstr>What is devops?</vt:lpstr>
      <vt:lpstr>First things first</vt:lpstr>
      <vt:lpstr>Software development</vt:lpstr>
      <vt:lpstr>Software development</vt:lpstr>
      <vt:lpstr>Software development lifecycle</vt:lpstr>
      <vt:lpstr>Requirements gathering</vt:lpstr>
      <vt:lpstr>analysis</vt:lpstr>
      <vt:lpstr>design</vt:lpstr>
      <vt:lpstr>coding</vt:lpstr>
      <vt:lpstr>Testing</vt:lpstr>
      <vt:lpstr>deployment</vt:lpstr>
      <vt:lpstr>maintenance</vt:lpstr>
      <vt:lpstr>Waterfall model -  Cons </vt:lpstr>
      <vt:lpstr>Software development models</vt:lpstr>
      <vt:lpstr>Agile model – Extreme programming scrum framework (Crystal, DSDM, FDM…)</vt:lpstr>
      <vt:lpstr>Agile model scrum framework (Crystal, DSDM, FDM…)</vt:lpstr>
      <vt:lpstr>Agile model</vt:lpstr>
      <vt:lpstr>Environment issues</vt:lpstr>
      <vt:lpstr>Environment issues</vt:lpstr>
      <vt:lpstr>What is devops?</vt:lpstr>
      <vt:lpstr>automation</vt:lpstr>
      <vt:lpstr>Devops tools</vt:lpstr>
      <vt:lpstr>Tools in devops</vt:lpstr>
      <vt:lpstr>Tools in devops</vt:lpstr>
      <vt:lpstr>Coding in devops?</vt:lpstr>
      <vt:lpstr>SCRipting in devops?</vt:lpstr>
      <vt:lpstr>Different jobs around devops</vt:lpstr>
      <vt:lpstr>How to transition career in devops</vt:lpstr>
      <vt:lpstr>Before virtualization</vt:lpstr>
      <vt:lpstr>Virtualization </vt:lpstr>
      <vt:lpstr>For practice sessions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AWS</dc:title>
  <dc:creator>Prashanth Kusuma</dc:creator>
  <cp:lastModifiedBy>Prashanth Kusuma</cp:lastModifiedBy>
  <cp:revision>69</cp:revision>
  <cp:lastPrinted>2020-11-26T15:12:28Z</cp:lastPrinted>
  <dcterms:created xsi:type="dcterms:W3CDTF">2020-11-22T09:45:20Z</dcterms:created>
  <dcterms:modified xsi:type="dcterms:W3CDTF">2022-02-16T08:44:59Z</dcterms:modified>
</cp:coreProperties>
</file>