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86" r:id="rId4"/>
    <p:sldId id="279" r:id="rId5"/>
    <p:sldId id="258" r:id="rId6"/>
    <p:sldId id="276" r:id="rId7"/>
    <p:sldId id="259" r:id="rId8"/>
    <p:sldId id="280" r:id="rId9"/>
    <p:sldId id="260" r:id="rId10"/>
    <p:sldId id="261" r:id="rId11"/>
    <p:sldId id="281" r:id="rId12"/>
    <p:sldId id="288" r:id="rId13"/>
    <p:sldId id="275" r:id="rId14"/>
    <p:sldId id="277" r:id="rId15"/>
    <p:sldId id="262" r:id="rId16"/>
    <p:sldId id="263" r:id="rId17"/>
    <p:sldId id="282" r:id="rId18"/>
    <p:sldId id="264" r:id="rId19"/>
    <p:sldId id="268" r:id="rId20"/>
    <p:sldId id="265" r:id="rId21"/>
    <p:sldId id="274"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9" d="100"/>
          <a:sy n="89" d="100"/>
        </p:scale>
        <p:origin x="43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E6A795-7C4B-4EE6-AE25-EA1CDAFAF898}"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IN"/>
        </a:p>
      </dgm:t>
    </dgm:pt>
    <dgm:pt modelId="{2DEFA9EF-2E64-4161-A43E-DA80E5480464}">
      <dgm:prSet phldrT="[Text]"/>
      <dgm:spPr/>
      <dgm:t>
        <a:bodyPr/>
        <a:lstStyle/>
        <a:p>
          <a:r>
            <a:rPr lang="en-IN" dirty="0"/>
            <a:t>Point Cloud (Depth Camera)</a:t>
          </a:r>
        </a:p>
      </dgm:t>
    </dgm:pt>
    <dgm:pt modelId="{81E804B0-4CE0-4A36-BBF4-8D1E3242B022}" type="parTrans" cxnId="{21CD6A79-61B7-4CC6-9A9C-71E348AD1AA2}">
      <dgm:prSet/>
      <dgm:spPr/>
      <dgm:t>
        <a:bodyPr/>
        <a:lstStyle/>
        <a:p>
          <a:endParaRPr lang="en-IN"/>
        </a:p>
      </dgm:t>
    </dgm:pt>
    <dgm:pt modelId="{8D06DC41-2F06-4DB0-97F7-60E0DE8CFC13}" type="sibTrans" cxnId="{21CD6A79-61B7-4CC6-9A9C-71E348AD1AA2}">
      <dgm:prSet/>
      <dgm:spPr/>
      <dgm:t>
        <a:bodyPr/>
        <a:lstStyle/>
        <a:p>
          <a:endParaRPr lang="en-IN"/>
        </a:p>
      </dgm:t>
    </dgm:pt>
    <dgm:pt modelId="{429F8AFD-66CD-4134-AD7B-27EA63F8EC00}">
      <dgm:prSet phldrT="[Text]"/>
      <dgm:spPr/>
      <dgm:t>
        <a:bodyPr/>
        <a:lstStyle/>
        <a:p>
          <a:r>
            <a:rPr lang="en-IN" dirty="0"/>
            <a:t>Point Cloud  Extraction</a:t>
          </a:r>
        </a:p>
      </dgm:t>
    </dgm:pt>
    <dgm:pt modelId="{19EB218C-B135-4792-9B7E-F1114F527262}" type="parTrans" cxnId="{42CD8D8E-075E-48EE-8930-F8BEC40515AA}">
      <dgm:prSet/>
      <dgm:spPr/>
      <dgm:t>
        <a:bodyPr/>
        <a:lstStyle/>
        <a:p>
          <a:endParaRPr lang="en-IN"/>
        </a:p>
      </dgm:t>
    </dgm:pt>
    <dgm:pt modelId="{061EB72E-54E9-48AA-B4C8-B1BB2E360FC3}" type="sibTrans" cxnId="{42CD8D8E-075E-48EE-8930-F8BEC40515AA}">
      <dgm:prSet/>
      <dgm:spPr/>
      <dgm:t>
        <a:bodyPr/>
        <a:lstStyle/>
        <a:p>
          <a:endParaRPr lang="en-IN"/>
        </a:p>
      </dgm:t>
    </dgm:pt>
    <dgm:pt modelId="{1B3823D8-8833-413A-A2F0-B28EC4D65977}">
      <dgm:prSet phldrT="[Text]"/>
      <dgm:spPr/>
      <dgm:t>
        <a:bodyPr/>
        <a:lstStyle/>
        <a:p>
          <a:r>
            <a:rPr lang="en-IN" dirty="0"/>
            <a:t>V-Slam</a:t>
          </a:r>
        </a:p>
      </dgm:t>
    </dgm:pt>
    <dgm:pt modelId="{74F520DF-D7B1-47E0-B504-E542C4044231}" type="parTrans" cxnId="{384E7A37-4A14-43DC-873B-92A2324E791A}">
      <dgm:prSet/>
      <dgm:spPr/>
      <dgm:t>
        <a:bodyPr/>
        <a:lstStyle/>
        <a:p>
          <a:endParaRPr lang="en-IN"/>
        </a:p>
      </dgm:t>
    </dgm:pt>
    <dgm:pt modelId="{4812EC53-770D-4D53-9734-96BD61805597}" type="sibTrans" cxnId="{384E7A37-4A14-43DC-873B-92A2324E791A}">
      <dgm:prSet/>
      <dgm:spPr/>
      <dgm:t>
        <a:bodyPr/>
        <a:lstStyle/>
        <a:p>
          <a:endParaRPr lang="en-IN"/>
        </a:p>
      </dgm:t>
    </dgm:pt>
    <dgm:pt modelId="{F9B71F77-4AAE-4118-9074-3F40FF4F8374}">
      <dgm:prSet phldrT="[Text]"/>
      <dgm:spPr/>
      <dgm:t>
        <a:bodyPr/>
        <a:lstStyle/>
        <a:p>
          <a:r>
            <a:rPr lang="en-IN" dirty="0"/>
            <a:t>220 Degree Reconstruction</a:t>
          </a:r>
        </a:p>
      </dgm:t>
    </dgm:pt>
    <dgm:pt modelId="{2379C7C5-CA00-4FE3-B6D1-4148C9A96791}" type="parTrans" cxnId="{103B9B0D-0148-48C3-8320-F3179D5703F1}">
      <dgm:prSet/>
      <dgm:spPr/>
      <dgm:t>
        <a:bodyPr/>
        <a:lstStyle/>
        <a:p>
          <a:endParaRPr lang="en-IN"/>
        </a:p>
      </dgm:t>
    </dgm:pt>
    <dgm:pt modelId="{19C8B81E-49EB-42AF-ACF7-4549406B7034}" type="sibTrans" cxnId="{103B9B0D-0148-48C3-8320-F3179D5703F1}">
      <dgm:prSet/>
      <dgm:spPr/>
      <dgm:t>
        <a:bodyPr/>
        <a:lstStyle/>
        <a:p>
          <a:endParaRPr lang="en-IN"/>
        </a:p>
      </dgm:t>
    </dgm:pt>
    <dgm:pt modelId="{56FB7BD8-B488-47E6-9245-3E15974FCC7C}">
      <dgm:prSet phldrT="[Text]"/>
      <dgm:spPr/>
      <dgm:t>
        <a:bodyPr/>
        <a:lstStyle/>
        <a:p>
          <a:r>
            <a:rPr lang="en-IN" dirty="0"/>
            <a:t>3D Tomato Reconstruction</a:t>
          </a:r>
        </a:p>
      </dgm:t>
    </dgm:pt>
    <dgm:pt modelId="{1B030D5B-97F0-4E45-8485-DED90664CE25}" type="parTrans" cxnId="{7EB7B8B0-993A-4B31-A56C-1C029246C199}">
      <dgm:prSet/>
      <dgm:spPr/>
      <dgm:t>
        <a:bodyPr/>
        <a:lstStyle/>
        <a:p>
          <a:endParaRPr lang="en-IN"/>
        </a:p>
      </dgm:t>
    </dgm:pt>
    <dgm:pt modelId="{18847FF9-4BB7-4F08-8AFE-E18F01AE2B36}" type="sibTrans" cxnId="{7EB7B8B0-993A-4B31-A56C-1C029246C199}">
      <dgm:prSet/>
      <dgm:spPr/>
      <dgm:t>
        <a:bodyPr/>
        <a:lstStyle/>
        <a:p>
          <a:endParaRPr lang="en-IN"/>
        </a:p>
      </dgm:t>
    </dgm:pt>
    <dgm:pt modelId="{0FC59398-F940-48DC-B08D-D5A7E1F10E2E}">
      <dgm:prSet phldrT="[Text]"/>
      <dgm:spPr/>
      <dgm:t>
        <a:bodyPr/>
        <a:lstStyle/>
        <a:p>
          <a:r>
            <a:rPr lang="en-IN" dirty="0"/>
            <a:t>First was Gaussian Splatting Reconstruction.</a:t>
          </a:r>
        </a:p>
      </dgm:t>
    </dgm:pt>
    <dgm:pt modelId="{D6835F0C-43C9-45D1-AA68-5D5A1762AAE4}" type="parTrans" cxnId="{88C6C9F0-D871-435C-9C69-ADE1F3FEEB91}">
      <dgm:prSet/>
      <dgm:spPr/>
      <dgm:t>
        <a:bodyPr/>
        <a:lstStyle/>
        <a:p>
          <a:endParaRPr lang="en-IN"/>
        </a:p>
      </dgm:t>
    </dgm:pt>
    <dgm:pt modelId="{DD331DFD-972F-486B-8194-4254172CCAD4}" type="sibTrans" cxnId="{88C6C9F0-D871-435C-9C69-ADE1F3FEEB91}">
      <dgm:prSet/>
      <dgm:spPr/>
      <dgm:t>
        <a:bodyPr/>
        <a:lstStyle/>
        <a:p>
          <a:endParaRPr lang="en-IN"/>
        </a:p>
      </dgm:t>
    </dgm:pt>
    <dgm:pt modelId="{3243C849-8170-4896-A116-C00A87D67D64}">
      <dgm:prSet phldrT="[Text]"/>
      <dgm:spPr/>
      <dgm:t>
        <a:bodyPr/>
        <a:lstStyle/>
        <a:p>
          <a:r>
            <a:rPr lang="en-IN" dirty="0"/>
            <a:t>Multiple Camera Poses (JSON)</a:t>
          </a:r>
        </a:p>
      </dgm:t>
    </dgm:pt>
    <dgm:pt modelId="{EAB1995B-070C-4C02-A9B0-897D4F905C26}" type="parTrans" cxnId="{6965EB9C-9EF6-4824-82F4-FC7B3B3969B9}">
      <dgm:prSet/>
      <dgm:spPr/>
      <dgm:t>
        <a:bodyPr/>
        <a:lstStyle/>
        <a:p>
          <a:endParaRPr lang="en-IN"/>
        </a:p>
      </dgm:t>
    </dgm:pt>
    <dgm:pt modelId="{53E441F6-6624-4E8B-8A1A-906DC93B3344}" type="sibTrans" cxnId="{6965EB9C-9EF6-4824-82F4-FC7B3B3969B9}">
      <dgm:prSet/>
      <dgm:spPr/>
      <dgm:t>
        <a:bodyPr/>
        <a:lstStyle/>
        <a:p>
          <a:endParaRPr lang="en-IN"/>
        </a:p>
      </dgm:t>
    </dgm:pt>
    <dgm:pt modelId="{FD85AEFA-7777-4875-A1BA-9862F5AF426E}">
      <dgm:prSet phldrT="[Text]"/>
      <dgm:spPr/>
      <dgm:t>
        <a:bodyPr/>
        <a:lstStyle/>
        <a:p>
          <a:r>
            <a:rPr lang="en-IN" dirty="0"/>
            <a:t>Multiple Camera Transformation Matrix</a:t>
          </a:r>
        </a:p>
      </dgm:t>
    </dgm:pt>
    <dgm:pt modelId="{EEBA53A4-123D-41BD-B62D-26231511DC85}" type="parTrans" cxnId="{C5E590F5-B8B9-439D-BA00-B314DFA54C83}">
      <dgm:prSet/>
      <dgm:spPr/>
      <dgm:t>
        <a:bodyPr/>
        <a:lstStyle/>
        <a:p>
          <a:endParaRPr lang="en-IN"/>
        </a:p>
      </dgm:t>
    </dgm:pt>
    <dgm:pt modelId="{D86745DB-7885-4D8A-8ABE-F75FA6716925}" type="sibTrans" cxnId="{C5E590F5-B8B9-439D-BA00-B314DFA54C83}">
      <dgm:prSet/>
      <dgm:spPr/>
      <dgm:t>
        <a:bodyPr/>
        <a:lstStyle/>
        <a:p>
          <a:endParaRPr lang="en-IN"/>
        </a:p>
      </dgm:t>
    </dgm:pt>
    <dgm:pt modelId="{DE1AF6F1-65AA-4232-85CB-F87EEC744962}">
      <dgm:prSet phldrT="[Text]"/>
      <dgm:spPr/>
      <dgm:t>
        <a:bodyPr/>
        <a:lstStyle/>
        <a:p>
          <a:r>
            <a:rPr lang="en-IN" dirty="0"/>
            <a:t>Pre-Processing</a:t>
          </a:r>
        </a:p>
      </dgm:t>
    </dgm:pt>
    <dgm:pt modelId="{C1714606-2175-4A0D-B7DE-943A3C5A2D94}" type="parTrans" cxnId="{FEC926D9-8A6F-4D5B-9065-17C35BA6EFF0}">
      <dgm:prSet/>
      <dgm:spPr/>
      <dgm:t>
        <a:bodyPr/>
        <a:lstStyle/>
        <a:p>
          <a:endParaRPr lang="en-IN"/>
        </a:p>
      </dgm:t>
    </dgm:pt>
    <dgm:pt modelId="{1BF222F9-2049-4C22-8BCD-34F8441E95BB}" type="sibTrans" cxnId="{FEC926D9-8A6F-4D5B-9065-17C35BA6EFF0}">
      <dgm:prSet/>
      <dgm:spPr/>
      <dgm:t>
        <a:bodyPr/>
        <a:lstStyle/>
        <a:p>
          <a:endParaRPr lang="en-IN"/>
        </a:p>
      </dgm:t>
    </dgm:pt>
    <dgm:pt modelId="{5AA23644-D51B-4D97-950E-D0403A6CA661}">
      <dgm:prSet phldrT="[Text]"/>
      <dgm:spPr/>
      <dgm:t>
        <a:bodyPr/>
        <a:lstStyle/>
        <a:p>
          <a:r>
            <a:rPr lang="en-IN" dirty="0"/>
            <a:t>Trash Point Cleaning</a:t>
          </a:r>
        </a:p>
      </dgm:t>
    </dgm:pt>
    <dgm:pt modelId="{BC672154-0D0B-418D-B561-AEA90AE0E3A9}" type="parTrans" cxnId="{29A5953D-B436-4CDC-9148-6C66D2BBF96C}">
      <dgm:prSet/>
      <dgm:spPr/>
      <dgm:t>
        <a:bodyPr/>
        <a:lstStyle/>
        <a:p>
          <a:endParaRPr lang="en-IN"/>
        </a:p>
      </dgm:t>
    </dgm:pt>
    <dgm:pt modelId="{3F5BF374-82B9-4057-8F80-15FA0D6F3199}" type="sibTrans" cxnId="{29A5953D-B436-4CDC-9148-6C66D2BBF96C}">
      <dgm:prSet/>
      <dgm:spPr/>
      <dgm:t>
        <a:bodyPr/>
        <a:lstStyle/>
        <a:p>
          <a:endParaRPr lang="en-IN"/>
        </a:p>
      </dgm:t>
    </dgm:pt>
    <dgm:pt modelId="{018F1B10-ECEF-4EF7-9119-CEBAACCCC0B7}">
      <dgm:prSet phldrT="[Text]"/>
      <dgm:spPr/>
      <dgm:t>
        <a:bodyPr/>
        <a:lstStyle/>
        <a:p>
          <a:r>
            <a:rPr lang="en-IN" dirty="0"/>
            <a:t>Alignment</a:t>
          </a:r>
        </a:p>
      </dgm:t>
    </dgm:pt>
    <dgm:pt modelId="{6229F19C-EAFB-4C4E-B67D-18E276552CF0}" type="parTrans" cxnId="{9B1AB285-A6BD-444B-B5DB-6B57BBB866B1}">
      <dgm:prSet/>
      <dgm:spPr/>
      <dgm:t>
        <a:bodyPr/>
        <a:lstStyle/>
        <a:p>
          <a:endParaRPr lang="en-IN"/>
        </a:p>
      </dgm:t>
    </dgm:pt>
    <dgm:pt modelId="{BF16B366-145D-461E-9DDB-0EA3DD6726BD}" type="sibTrans" cxnId="{9B1AB285-A6BD-444B-B5DB-6B57BBB866B1}">
      <dgm:prSet/>
      <dgm:spPr/>
      <dgm:t>
        <a:bodyPr/>
        <a:lstStyle/>
        <a:p>
          <a:endParaRPr lang="en-IN"/>
        </a:p>
      </dgm:t>
    </dgm:pt>
    <dgm:pt modelId="{A5A1E6D9-0B4A-4B6A-9C67-4A3AF5F76257}">
      <dgm:prSet phldrT="[Text]"/>
      <dgm:spPr/>
      <dgm:t>
        <a:bodyPr/>
        <a:lstStyle/>
        <a:p>
          <a:r>
            <a:rPr lang="en-IN" dirty="0"/>
            <a:t>Second is Taichi 3d Splatting Reconstruction @ 60.00 FPS</a:t>
          </a:r>
        </a:p>
      </dgm:t>
    </dgm:pt>
    <dgm:pt modelId="{47DD62B6-B1BC-4CE8-991A-E034BF3C777B}" type="parTrans" cxnId="{878DD98D-F0FA-4650-B9E6-5EF4291563C9}">
      <dgm:prSet/>
      <dgm:spPr/>
      <dgm:t>
        <a:bodyPr/>
        <a:lstStyle/>
        <a:p>
          <a:endParaRPr lang="en-IN"/>
        </a:p>
      </dgm:t>
    </dgm:pt>
    <dgm:pt modelId="{D5F2B802-8016-4679-B3B1-3E7DFEB4CF70}" type="sibTrans" cxnId="{878DD98D-F0FA-4650-B9E6-5EF4291563C9}">
      <dgm:prSet/>
      <dgm:spPr/>
      <dgm:t>
        <a:bodyPr/>
        <a:lstStyle/>
        <a:p>
          <a:endParaRPr lang="en-IN"/>
        </a:p>
      </dgm:t>
    </dgm:pt>
    <dgm:pt modelId="{42D7DC6E-A296-4977-B39F-B02B81890682}" type="pres">
      <dgm:prSet presAssocID="{7DE6A795-7C4B-4EE6-AE25-EA1CDAFAF898}" presName="Name0" presStyleCnt="0">
        <dgm:presLayoutVars>
          <dgm:dir/>
          <dgm:animLvl val="lvl"/>
          <dgm:resizeHandles val="exact"/>
        </dgm:presLayoutVars>
      </dgm:prSet>
      <dgm:spPr/>
    </dgm:pt>
    <dgm:pt modelId="{D55526E8-6522-4507-81F3-E45E232F125B}" type="pres">
      <dgm:prSet presAssocID="{2DEFA9EF-2E64-4161-A43E-DA80E5480464}" presName="compositeNode" presStyleCnt="0">
        <dgm:presLayoutVars>
          <dgm:bulletEnabled val="1"/>
        </dgm:presLayoutVars>
      </dgm:prSet>
      <dgm:spPr/>
    </dgm:pt>
    <dgm:pt modelId="{813577B3-6FE7-4412-80C9-1C1F3871C1FF}" type="pres">
      <dgm:prSet presAssocID="{2DEFA9EF-2E64-4161-A43E-DA80E5480464}" presName="bgRect" presStyleLbl="node1" presStyleIdx="0" presStyleCnt="3"/>
      <dgm:spPr/>
    </dgm:pt>
    <dgm:pt modelId="{31920FBD-039A-48AB-AFA8-EB3F8789661C}" type="pres">
      <dgm:prSet presAssocID="{2DEFA9EF-2E64-4161-A43E-DA80E5480464}" presName="parentNode" presStyleLbl="node1" presStyleIdx="0" presStyleCnt="3">
        <dgm:presLayoutVars>
          <dgm:chMax val="0"/>
          <dgm:bulletEnabled val="1"/>
        </dgm:presLayoutVars>
      </dgm:prSet>
      <dgm:spPr/>
    </dgm:pt>
    <dgm:pt modelId="{E207B956-7031-42D2-924F-AA4E55805267}" type="pres">
      <dgm:prSet presAssocID="{2DEFA9EF-2E64-4161-A43E-DA80E5480464}" presName="childNode" presStyleLbl="node1" presStyleIdx="0" presStyleCnt="3">
        <dgm:presLayoutVars>
          <dgm:bulletEnabled val="1"/>
        </dgm:presLayoutVars>
      </dgm:prSet>
      <dgm:spPr/>
    </dgm:pt>
    <dgm:pt modelId="{3538074B-74E8-4829-887E-D0291BA4AB4F}" type="pres">
      <dgm:prSet presAssocID="{8D06DC41-2F06-4DB0-97F7-60E0DE8CFC13}" presName="hSp" presStyleCnt="0"/>
      <dgm:spPr/>
    </dgm:pt>
    <dgm:pt modelId="{651039F6-9571-402F-8BCB-899E201168CC}" type="pres">
      <dgm:prSet presAssocID="{8D06DC41-2F06-4DB0-97F7-60E0DE8CFC13}" presName="vProcSp" presStyleCnt="0"/>
      <dgm:spPr/>
    </dgm:pt>
    <dgm:pt modelId="{A762E15D-389A-46ED-8D4E-CC67C74425CE}" type="pres">
      <dgm:prSet presAssocID="{8D06DC41-2F06-4DB0-97F7-60E0DE8CFC13}" presName="vSp1" presStyleCnt="0"/>
      <dgm:spPr/>
    </dgm:pt>
    <dgm:pt modelId="{FD689DB9-7BA8-4D8E-A328-FA9985601AAC}" type="pres">
      <dgm:prSet presAssocID="{8D06DC41-2F06-4DB0-97F7-60E0DE8CFC13}" presName="simulatedConn" presStyleLbl="solidFgAcc1" presStyleIdx="0" presStyleCnt="2"/>
      <dgm:spPr/>
    </dgm:pt>
    <dgm:pt modelId="{254BE3E2-D219-49B1-85E9-3C3607AD498F}" type="pres">
      <dgm:prSet presAssocID="{8D06DC41-2F06-4DB0-97F7-60E0DE8CFC13}" presName="vSp2" presStyleCnt="0"/>
      <dgm:spPr/>
    </dgm:pt>
    <dgm:pt modelId="{0C44E2C0-9315-4562-B0EF-31B5E2515F7C}" type="pres">
      <dgm:prSet presAssocID="{8D06DC41-2F06-4DB0-97F7-60E0DE8CFC13}" presName="sibTrans" presStyleCnt="0"/>
      <dgm:spPr/>
    </dgm:pt>
    <dgm:pt modelId="{70E41FCA-97CF-4ED2-93E3-D34854C77938}" type="pres">
      <dgm:prSet presAssocID="{1B3823D8-8833-413A-A2F0-B28EC4D65977}" presName="compositeNode" presStyleCnt="0">
        <dgm:presLayoutVars>
          <dgm:bulletEnabled val="1"/>
        </dgm:presLayoutVars>
      </dgm:prSet>
      <dgm:spPr/>
    </dgm:pt>
    <dgm:pt modelId="{EF11EA05-006B-452A-AC68-32E71C6B977F}" type="pres">
      <dgm:prSet presAssocID="{1B3823D8-8833-413A-A2F0-B28EC4D65977}" presName="bgRect" presStyleLbl="node1" presStyleIdx="1" presStyleCnt="3"/>
      <dgm:spPr/>
    </dgm:pt>
    <dgm:pt modelId="{5165384E-843C-49BA-90E0-75F3F9F904A5}" type="pres">
      <dgm:prSet presAssocID="{1B3823D8-8833-413A-A2F0-B28EC4D65977}" presName="parentNode" presStyleLbl="node1" presStyleIdx="1" presStyleCnt="3">
        <dgm:presLayoutVars>
          <dgm:chMax val="0"/>
          <dgm:bulletEnabled val="1"/>
        </dgm:presLayoutVars>
      </dgm:prSet>
      <dgm:spPr/>
    </dgm:pt>
    <dgm:pt modelId="{FADA7FE3-AFD8-4C8F-AEA7-9FC1A9FCF815}" type="pres">
      <dgm:prSet presAssocID="{1B3823D8-8833-413A-A2F0-B28EC4D65977}" presName="childNode" presStyleLbl="node1" presStyleIdx="1" presStyleCnt="3">
        <dgm:presLayoutVars>
          <dgm:bulletEnabled val="1"/>
        </dgm:presLayoutVars>
      </dgm:prSet>
      <dgm:spPr/>
    </dgm:pt>
    <dgm:pt modelId="{F6EED95A-93D3-48D2-87E0-9397A5863E3D}" type="pres">
      <dgm:prSet presAssocID="{4812EC53-770D-4D53-9734-96BD61805597}" presName="hSp" presStyleCnt="0"/>
      <dgm:spPr/>
    </dgm:pt>
    <dgm:pt modelId="{8560F3D5-F79A-490B-BA0A-9F3E9E967019}" type="pres">
      <dgm:prSet presAssocID="{4812EC53-770D-4D53-9734-96BD61805597}" presName="vProcSp" presStyleCnt="0"/>
      <dgm:spPr/>
    </dgm:pt>
    <dgm:pt modelId="{937ADA79-1D59-4F97-AE2A-251A252D7155}" type="pres">
      <dgm:prSet presAssocID="{4812EC53-770D-4D53-9734-96BD61805597}" presName="vSp1" presStyleCnt="0"/>
      <dgm:spPr/>
    </dgm:pt>
    <dgm:pt modelId="{866E5234-D96D-4F35-BE8C-F258E1B5F14F}" type="pres">
      <dgm:prSet presAssocID="{4812EC53-770D-4D53-9734-96BD61805597}" presName="simulatedConn" presStyleLbl="solidFgAcc1" presStyleIdx="1" presStyleCnt="2"/>
      <dgm:spPr/>
    </dgm:pt>
    <dgm:pt modelId="{7E6C0C94-64D0-46D3-B9CE-04EF10A6ADDE}" type="pres">
      <dgm:prSet presAssocID="{4812EC53-770D-4D53-9734-96BD61805597}" presName="vSp2" presStyleCnt="0"/>
      <dgm:spPr/>
    </dgm:pt>
    <dgm:pt modelId="{493CA4BD-D983-4AF8-AB79-F394DA696039}" type="pres">
      <dgm:prSet presAssocID="{4812EC53-770D-4D53-9734-96BD61805597}" presName="sibTrans" presStyleCnt="0"/>
      <dgm:spPr/>
    </dgm:pt>
    <dgm:pt modelId="{86E2AC9F-7E4D-4B9E-899A-78C8033FB47A}" type="pres">
      <dgm:prSet presAssocID="{56FB7BD8-B488-47E6-9245-3E15974FCC7C}" presName="compositeNode" presStyleCnt="0">
        <dgm:presLayoutVars>
          <dgm:bulletEnabled val="1"/>
        </dgm:presLayoutVars>
      </dgm:prSet>
      <dgm:spPr/>
    </dgm:pt>
    <dgm:pt modelId="{1C1509A5-AF86-415C-B5C4-8FA8017BFA0B}" type="pres">
      <dgm:prSet presAssocID="{56FB7BD8-B488-47E6-9245-3E15974FCC7C}" presName="bgRect" presStyleLbl="node1" presStyleIdx="2" presStyleCnt="3"/>
      <dgm:spPr/>
    </dgm:pt>
    <dgm:pt modelId="{6B61BF7A-AD9F-4DB6-9DA7-CA1B060846C2}" type="pres">
      <dgm:prSet presAssocID="{56FB7BD8-B488-47E6-9245-3E15974FCC7C}" presName="parentNode" presStyleLbl="node1" presStyleIdx="2" presStyleCnt="3">
        <dgm:presLayoutVars>
          <dgm:chMax val="0"/>
          <dgm:bulletEnabled val="1"/>
        </dgm:presLayoutVars>
      </dgm:prSet>
      <dgm:spPr/>
    </dgm:pt>
    <dgm:pt modelId="{986F9EAA-05E3-4D90-A437-DE4FF0475A1A}" type="pres">
      <dgm:prSet presAssocID="{56FB7BD8-B488-47E6-9245-3E15974FCC7C}" presName="childNode" presStyleLbl="node1" presStyleIdx="2" presStyleCnt="3">
        <dgm:presLayoutVars>
          <dgm:bulletEnabled val="1"/>
        </dgm:presLayoutVars>
      </dgm:prSet>
      <dgm:spPr/>
    </dgm:pt>
  </dgm:ptLst>
  <dgm:cxnLst>
    <dgm:cxn modelId="{6BDD3802-88B1-4047-8B0C-B0EB256F0D60}" type="presOf" srcId="{5AA23644-D51B-4D97-950E-D0403A6CA661}" destId="{E207B956-7031-42D2-924F-AA4E55805267}" srcOrd="0" destOrd="2" presId="urn:microsoft.com/office/officeart/2005/8/layout/hProcess7"/>
    <dgm:cxn modelId="{F188B402-199E-4330-BBA7-A18AD3675A5D}" type="presOf" srcId="{3243C849-8170-4896-A116-C00A87D67D64}" destId="{FADA7FE3-AFD8-4C8F-AEA7-9FC1A9FCF815}" srcOrd="0" destOrd="1" presId="urn:microsoft.com/office/officeart/2005/8/layout/hProcess7"/>
    <dgm:cxn modelId="{103B9B0D-0148-48C3-8320-F3179D5703F1}" srcId="{1B3823D8-8833-413A-A2F0-B28EC4D65977}" destId="{F9B71F77-4AAE-4118-9074-3F40FF4F8374}" srcOrd="0" destOrd="0" parTransId="{2379C7C5-CA00-4FE3-B6D1-4148C9A96791}" sibTransId="{19C8B81E-49EB-42AF-ACF7-4549406B7034}"/>
    <dgm:cxn modelId="{70C96E28-A0A1-48C5-972F-5D27CC420440}" type="presOf" srcId="{2DEFA9EF-2E64-4161-A43E-DA80E5480464}" destId="{813577B3-6FE7-4412-80C9-1C1F3871C1FF}" srcOrd="0" destOrd="0" presId="urn:microsoft.com/office/officeart/2005/8/layout/hProcess7"/>
    <dgm:cxn modelId="{2735B432-6F82-450F-A550-7FC04772647D}" type="presOf" srcId="{F9B71F77-4AAE-4118-9074-3F40FF4F8374}" destId="{FADA7FE3-AFD8-4C8F-AEA7-9FC1A9FCF815}" srcOrd="0" destOrd="0" presId="urn:microsoft.com/office/officeart/2005/8/layout/hProcess7"/>
    <dgm:cxn modelId="{5325CF32-878A-4ADC-9413-E0B788B6B9E9}" type="presOf" srcId="{7DE6A795-7C4B-4EE6-AE25-EA1CDAFAF898}" destId="{42D7DC6E-A296-4977-B39F-B02B81890682}" srcOrd="0" destOrd="0" presId="urn:microsoft.com/office/officeart/2005/8/layout/hProcess7"/>
    <dgm:cxn modelId="{384E7A37-4A14-43DC-873B-92A2324E791A}" srcId="{7DE6A795-7C4B-4EE6-AE25-EA1CDAFAF898}" destId="{1B3823D8-8833-413A-A2F0-B28EC4D65977}" srcOrd="1" destOrd="0" parTransId="{74F520DF-D7B1-47E0-B504-E542C4044231}" sibTransId="{4812EC53-770D-4D53-9734-96BD61805597}"/>
    <dgm:cxn modelId="{29A5953D-B436-4CDC-9148-6C66D2BBF96C}" srcId="{2DEFA9EF-2E64-4161-A43E-DA80E5480464}" destId="{5AA23644-D51B-4D97-950E-D0403A6CA661}" srcOrd="2" destOrd="0" parTransId="{BC672154-0D0B-418D-B561-AEA90AE0E3A9}" sibTransId="{3F5BF374-82B9-4057-8F80-15FA0D6F3199}"/>
    <dgm:cxn modelId="{7E6C2E66-7BEA-409E-AFDB-C55554684788}" type="presOf" srcId="{0FC59398-F940-48DC-B08D-D5A7E1F10E2E}" destId="{986F9EAA-05E3-4D90-A437-DE4FF0475A1A}" srcOrd="0" destOrd="0" presId="urn:microsoft.com/office/officeart/2005/8/layout/hProcess7"/>
    <dgm:cxn modelId="{81ACF457-349F-4E87-9C66-777135524B1A}" type="presOf" srcId="{429F8AFD-66CD-4134-AD7B-27EA63F8EC00}" destId="{E207B956-7031-42D2-924F-AA4E55805267}" srcOrd="0" destOrd="0" presId="urn:microsoft.com/office/officeart/2005/8/layout/hProcess7"/>
    <dgm:cxn modelId="{21CD6A79-61B7-4CC6-9A9C-71E348AD1AA2}" srcId="{7DE6A795-7C4B-4EE6-AE25-EA1CDAFAF898}" destId="{2DEFA9EF-2E64-4161-A43E-DA80E5480464}" srcOrd="0" destOrd="0" parTransId="{81E804B0-4CE0-4A36-BBF4-8D1E3242B022}" sibTransId="{8D06DC41-2F06-4DB0-97F7-60E0DE8CFC13}"/>
    <dgm:cxn modelId="{03CA757D-A5AB-4A13-94B0-E94755894493}" type="presOf" srcId="{56FB7BD8-B488-47E6-9245-3E15974FCC7C}" destId="{1C1509A5-AF86-415C-B5C4-8FA8017BFA0B}" srcOrd="0" destOrd="0" presId="urn:microsoft.com/office/officeart/2005/8/layout/hProcess7"/>
    <dgm:cxn modelId="{9B1AB285-A6BD-444B-B5DB-6B57BBB866B1}" srcId="{2DEFA9EF-2E64-4161-A43E-DA80E5480464}" destId="{018F1B10-ECEF-4EF7-9119-CEBAACCCC0B7}" srcOrd="3" destOrd="0" parTransId="{6229F19C-EAFB-4C4E-B67D-18E276552CF0}" sibTransId="{BF16B366-145D-461E-9DDB-0EA3DD6726BD}"/>
    <dgm:cxn modelId="{878DD98D-F0FA-4650-B9E6-5EF4291563C9}" srcId="{56FB7BD8-B488-47E6-9245-3E15974FCC7C}" destId="{A5A1E6D9-0B4A-4B6A-9C67-4A3AF5F76257}" srcOrd="1" destOrd="0" parTransId="{47DD62B6-B1BC-4CE8-991A-E034BF3C777B}" sibTransId="{D5F2B802-8016-4679-B3B1-3E7DFEB4CF70}"/>
    <dgm:cxn modelId="{42CD8D8E-075E-48EE-8930-F8BEC40515AA}" srcId="{2DEFA9EF-2E64-4161-A43E-DA80E5480464}" destId="{429F8AFD-66CD-4134-AD7B-27EA63F8EC00}" srcOrd="0" destOrd="0" parTransId="{19EB218C-B135-4792-9B7E-F1114F527262}" sibTransId="{061EB72E-54E9-48AA-B4C8-B1BB2E360FC3}"/>
    <dgm:cxn modelId="{6965EB9C-9EF6-4824-82F4-FC7B3B3969B9}" srcId="{1B3823D8-8833-413A-A2F0-B28EC4D65977}" destId="{3243C849-8170-4896-A116-C00A87D67D64}" srcOrd="1" destOrd="0" parTransId="{EAB1995B-070C-4C02-A9B0-897D4F905C26}" sibTransId="{53E441F6-6624-4E8B-8A1A-906DC93B3344}"/>
    <dgm:cxn modelId="{0D7F14AB-6975-4F75-97B0-1EA3D7F9938A}" type="presOf" srcId="{2DEFA9EF-2E64-4161-A43E-DA80E5480464}" destId="{31920FBD-039A-48AB-AFA8-EB3F8789661C}" srcOrd="1" destOrd="0" presId="urn:microsoft.com/office/officeart/2005/8/layout/hProcess7"/>
    <dgm:cxn modelId="{02CAF5AB-E5BD-44B2-8043-7B24235FACC8}" type="presOf" srcId="{FD85AEFA-7777-4875-A1BA-9862F5AF426E}" destId="{FADA7FE3-AFD8-4C8F-AEA7-9FC1A9FCF815}" srcOrd="0" destOrd="2" presId="urn:microsoft.com/office/officeart/2005/8/layout/hProcess7"/>
    <dgm:cxn modelId="{7EB7B8B0-993A-4B31-A56C-1C029246C199}" srcId="{7DE6A795-7C4B-4EE6-AE25-EA1CDAFAF898}" destId="{56FB7BD8-B488-47E6-9245-3E15974FCC7C}" srcOrd="2" destOrd="0" parTransId="{1B030D5B-97F0-4E45-8485-DED90664CE25}" sibTransId="{18847FF9-4BB7-4F08-8AFE-E18F01AE2B36}"/>
    <dgm:cxn modelId="{A69B8FD4-094B-41AB-96D4-6CF55EEEBC17}" type="presOf" srcId="{018F1B10-ECEF-4EF7-9119-CEBAACCCC0B7}" destId="{E207B956-7031-42D2-924F-AA4E55805267}" srcOrd="0" destOrd="3" presId="urn:microsoft.com/office/officeart/2005/8/layout/hProcess7"/>
    <dgm:cxn modelId="{FEC926D9-8A6F-4D5B-9065-17C35BA6EFF0}" srcId="{2DEFA9EF-2E64-4161-A43E-DA80E5480464}" destId="{DE1AF6F1-65AA-4232-85CB-F87EEC744962}" srcOrd="1" destOrd="0" parTransId="{C1714606-2175-4A0D-B7DE-943A3C5A2D94}" sibTransId="{1BF222F9-2049-4C22-8BCD-34F8441E95BB}"/>
    <dgm:cxn modelId="{7CF79BDE-0389-4B91-BF06-BE888CF9B553}" type="presOf" srcId="{56FB7BD8-B488-47E6-9245-3E15974FCC7C}" destId="{6B61BF7A-AD9F-4DB6-9DA7-CA1B060846C2}" srcOrd="1" destOrd="0" presId="urn:microsoft.com/office/officeart/2005/8/layout/hProcess7"/>
    <dgm:cxn modelId="{8F3693E7-E64C-400A-8845-80813056BA54}" type="presOf" srcId="{1B3823D8-8833-413A-A2F0-B28EC4D65977}" destId="{5165384E-843C-49BA-90E0-75F3F9F904A5}" srcOrd="1" destOrd="0" presId="urn:microsoft.com/office/officeart/2005/8/layout/hProcess7"/>
    <dgm:cxn modelId="{88C6C9F0-D871-435C-9C69-ADE1F3FEEB91}" srcId="{56FB7BD8-B488-47E6-9245-3E15974FCC7C}" destId="{0FC59398-F940-48DC-B08D-D5A7E1F10E2E}" srcOrd="0" destOrd="0" parTransId="{D6835F0C-43C9-45D1-AA68-5D5A1762AAE4}" sibTransId="{DD331DFD-972F-486B-8194-4254172CCAD4}"/>
    <dgm:cxn modelId="{C5E590F5-B8B9-439D-BA00-B314DFA54C83}" srcId="{1B3823D8-8833-413A-A2F0-B28EC4D65977}" destId="{FD85AEFA-7777-4875-A1BA-9862F5AF426E}" srcOrd="2" destOrd="0" parTransId="{EEBA53A4-123D-41BD-B62D-26231511DC85}" sibTransId="{D86745DB-7885-4D8A-8ABE-F75FA6716925}"/>
    <dgm:cxn modelId="{ECE688F8-FB45-4811-8050-C8308B60949F}" type="presOf" srcId="{A5A1E6D9-0B4A-4B6A-9C67-4A3AF5F76257}" destId="{986F9EAA-05E3-4D90-A437-DE4FF0475A1A}" srcOrd="0" destOrd="1" presId="urn:microsoft.com/office/officeart/2005/8/layout/hProcess7"/>
    <dgm:cxn modelId="{85B45EF9-4794-4CE1-A65E-EC66E95A1412}" type="presOf" srcId="{DE1AF6F1-65AA-4232-85CB-F87EEC744962}" destId="{E207B956-7031-42D2-924F-AA4E55805267}" srcOrd="0" destOrd="1" presId="urn:microsoft.com/office/officeart/2005/8/layout/hProcess7"/>
    <dgm:cxn modelId="{9A6FC6FC-A62B-406B-AC9D-C20598A81B32}" type="presOf" srcId="{1B3823D8-8833-413A-A2F0-B28EC4D65977}" destId="{EF11EA05-006B-452A-AC68-32E71C6B977F}" srcOrd="0" destOrd="0" presId="urn:microsoft.com/office/officeart/2005/8/layout/hProcess7"/>
    <dgm:cxn modelId="{5F401EAF-A0BE-4D40-8DEF-18FADAEFE65E}" type="presParOf" srcId="{42D7DC6E-A296-4977-B39F-B02B81890682}" destId="{D55526E8-6522-4507-81F3-E45E232F125B}" srcOrd="0" destOrd="0" presId="urn:microsoft.com/office/officeart/2005/8/layout/hProcess7"/>
    <dgm:cxn modelId="{B3FF980D-3408-438F-9942-B9F3E6088C25}" type="presParOf" srcId="{D55526E8-6522-4507-81F3-E45E232F125B}" destId="{813577B3-6FE7-4412-80C9-1C1F3871C1FF}" srcOrd="0" destOrd="0" presId="urn:microsoft.com/office/officeart/2005/8/layout/hProcess7"/>
    <dgm:cxn modelId="{8DBFCC4E-7B1D-452A-8E00-D10034B80206}" type="presParOf" srcId="{D55526E8-6522-4507-81F3-E45E232F125B}" destId="{31920FBD-039A-48AB-AFA8-EB3F8789661C}" srcOrd="1" destOrd="0" presId="urn:microsoft.com/office/officeart/2005/8/layout/hProcess7"/>
    <dgm:cxn modelId="{0A7EE269-2E27-4726-BB06-4D109C5CE90E}" type="presParOf" srcId="{D55526E8-6522-4507-81F3-E45E232F125B}" destId="{E207B956-7031-42D2-924F-AA4E55805267}" srcOrd="2" destOrd="0" presId="urn:microsoft.com/office/officeart/2005/8/layout/hProcess7"/>
    <dgm:cxn modelId="{B744A722-49AD-4D06-A659-2B072E76847D}" type="presParOf" srcId="{42D7DC6E-A296-4977-B39F-B02B81890682}" destId="{3538074B-74E8-4829-887E-D0291BA4AB4F}" srcOrd="1" destOrd="0" presId="urn:microsoft.com/office/officeart/2005/8/layout/hProcess7"/>
    <dgm:cxn modelId="{BCDEFB8C-F7C2-4772-A1DC-D1D03F6D50DB}" type="presParOf" srcId="{42D7DC6E-A296-4977-B39F-B02B81890682}" destId="{651039F6-9571-402F-8BCB-899E201168CC}" srcOrd="2" destOrd="0" presId="urn:microsoft.com/office/officeart/2005/8/layout/hProcess7"/>
    <dgm:cxn modelId="{470E23DA-09DD-4728-BA44-50861C3A8180}" type="presParOf" srcId="{651039F6-9571-402F-8BCB-899E201168CC}" destId="{A762E15D-389A-46ED-8D4E-CC67C74425CE}" srcOrd="0" destOrd="0" presId="urn:microsoft.com/office/officeart/2005/8/layout/hProcess7"/>
    <dgm:cxn modelId="{851709F2-BE0D-4685-95AE-0B3F47B46378}" type="presParOf" srcId="{651039F6-9571-402F-8BCB-899E201168CC}" destId="{FD689DB9-7BA8-4D8E-A328-FA9985601AAC}" srcOrd="1" destOrd="0" presId="urn:microsoft.com/office/officeart/2005/8/layout/hProcess7"/>
    <dgm:cxn modelId="{E59BFEA2-0E94-423A-A6D5-1FEFFDBBA59A}" type="presParOf" srcId="{651039F6-9571-402F-8BCB-899E201168CC}" destId="{254BE3E2-D219-49B1-85E9-3C3607AD498F}" srcOrd="2" destOrd="0" presId="urn:microsoft.com/office/officeart/2005/8/layout/hProcess7"/>
    <dgm:cxn modelId="{D5B8B39F-855C-4F8B-AEF4-1C8AD383056F}" type="presParOf" srcId="{42D7DC6E-A296-4977-B39F-B02B81890682}" destId="{0C44E2C0-9315-4562-B0EF-31B5E2515F7C}" srcOrd="3" destOrd="0" presId="urn:microsoft.com/office/officeart/2005/8/layout/hProcess7"/>
    <dgm:cxn modelId="{A4BD9D9F-EFB6-4606-A562-AD16E02BB749}" type="presParOf" srcId="{42D7DC6E-A296-4977-B39F-B02B81890682}" destId="{70E41FCA-97CF-4ED2-93E3-D34854C77938}" srcOrd="4" destOrd="0" presId="urn:microsoft.com/office/officeart/2005/8/layout/hProcess7"/>
    <dgm:cxn modelId="{B68DCA43-2399-4E8E-8A25-4483F80A588C}" type="presParOf" srcId="{70E41FCA-97CF-4ED2-93E3-D34854C77938}" destId="{EF11EA05-006B-452A-AC68-32E71C6B977F}" srcOrd="0" destOrd="0" presId="urn:microsoft.com/office/officeart/2005/8/layout/hProcess7"/>
    <dgm:cxn modelId="{C82A80BB-6283-45E9-BBCF-444DCC474DEA}" type="presParOf" srcId="{70E41FCA-97CF-4ED2-93E3-D34854C77938}" destId="{5165384E-843C-49BA-90E0-75F3F9F904A5}" srcOrd="1" destOrd="0" presId="urn:microsoft.com/office/officeart/2005/8/layout/hProcess7"/>
    <dgm:cxn modelId="{0E8173F8-7E1B-4B84-B1D2-4B2CC3037BAA}" type="presParOf" srcId="{70E41FCA-97CF-4ED2-93E3-D34854C77938}" destId="{FADA7FE3-AFD8-4C8F-AEA7-9FC1A9FCF815}" srcOrd="2" destOrd="0" presId="urn:microsoft.com/office/officeart/2005/8/layout/hProcess7"/>
    <dgm:cxn modelId="{7C47A8F3-42F3-43A5-9B2E-6E2EB39D1662}" type="presParOf" srcId="{42D7DC6E-A296-4977-B39F-B02B81890682}" destId="{F6EED95A-93D3-48D2-87E0-9397A5863E3D}" srcOrd="5" destOrd="0" presId="urn:microsoft.com/office/officeart/2005/8/layout/hProcess7"/>
    <dgm:cxn modelId="{84695A18-69E1-475C-9C52-8C918E015C6D}" type="presParOf" srcId="{42D7DC6E-A296-4977-B39F-B02B81890682}" destId="{8560F3D5-F79A-490B-BA0A-9F3E9E967019}" srcOrd="6" destOrd="0" presId="urn:microsoft.com/office/officeart/2005/8/layout/hProcess7"/>
    <dgm:cxn modelId="{8E89E5CF-12CD-4E63-9CB7-748E8DF2133A}" type="presParOf" srcId="{8560F3D5-F79A-490B-BA0A-9F3E9E967019}" destId="{937ADA79-1D59-4F97-AE2A-251A252D7155}" srcOrd="0" destOrd="0" presId="urn:microsoft.com/office/officeart/2005/8/layout/hProcess7"/>
    <dgm:cxn modelId="{610E37F6-BEF5-4704-BBFC-402D0ECE1778}" type="presParOf" srcId="{8560F3D5-F79A-490B-BA0A-9F3E9E967019}" destId="{866E5234-D96D-4F35-BE8C-F258E1B5F14F}" srcOrd="1" destOrd="0" presId="urn:microsoft.com/office/officeart/2005/8/layout/hProcess7"/>
    <dgm:cxn modelId="{FB0A02BE-FD5B-476B-93DC-875A46BA1930}" type="presParOf" srcId="{8560F3D5-F79A-490B-BA0A-9F3E9E967019}" destId="{7E6C0C94-64D0-46D3-B9CE-04EF10A6ADDE}" srcOrd="2" destOrd="0" presId="urn:microsoft.com/office/officeart/2005/8/layout/hProcess7"/>
    <dgm:cxn modelId="{98675AC1-E4AF-46DC-BD32-4A6D0E56A060}" type="presParOf" srcId="{42D7DC6E-A296-4977-B39F-B02B81890682}" destId="{493CA4BD-D983-4AF8-AB79-F394DA696039}" srcOrd="7" destOrd="0" presId="urn:microsoft.com/office/officeart/2005/8/layout/hProcess7"/>
    <dgm:cxn modelId="{4330358B-0720-4DFE-B2C1-74F8997885B8}" type="presParOf" srcId="{42D7DC6E-A296-4977-B39F-B02B81890682}" destId="{86E2AC9F-7E4D-4B9E-899A-78C8033FB47A}" srcOrd="8" destOrd="0" presId="urn:microsoft.com/office/officeart/2005/8/layout/hProcess7"/>
    <dgm:cxn modelId="{FE7EC299-56EE-422C-AEB1-CC4FA7EE40C5}" type="presParOf" srcId="{86E2AC9F-7E4D-4B9E-899A-78C8033FB47A}" destId="{1C1509A5-AF86-415C-B5C4-8FA8017BFA0B}" srcOrd="0" destOrd="0" presId="urn:microsoft.com/office/officeart/2005/8/layout/hProcess7"/>
    <dgm:cxn modelId="{46A6DA94-13B1-49AF-B0F1-C9DD9417F5EC}" type="presParOf" srcId="{86E2AC9F-7E4D-4B9E-899A-78C8033FB47A}" destId="{6B61BF7A-AD9F-4DB6-9DA7-CA1B060846C2}" srcOrd="1" destOrd="0" presId="urn:microsoft.com/office/officeart/2005/8/layout/hProcess7"/>
    <dgm:cxn modelId="{4A8844A4-5139-4CBF-9D9D-47D3181A2DEF}" type="presParOf" srcId="{86E2AC9F-7E4D-4B9E-899A-78C8033FB47A}" destId="{986F9EAA-05E3-4D90-A437-DE4FF0475A1A}"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B832C2-E055-4E90-8137-7E964E84AA49}"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IN"/>
        </a:p>
      </dgm:t>
    </dgm:pt>
    <dgm:pt modelId="{82DEB140-C749-4508-AE5E-E2CED6111C41}">
      <dgm:prSet/>
      <dgm:spPr/>
      <dgm:t>
        <a:bodyPr/>
        <a:lstStyle/>
        <a:p>
          <a:r>
            <a:rPr lang="en-GB" dirty="0"/>
            <a:t>July- Point Cloud Reconstruction and Pre-Processing</a:t>
          </a:r>
          <a:endParaRPr lang="en-IN" dirty="0"/>
        </a:p>
      </dgm:t>
    </dgm:pt>
    <dgm:pt modelId="{551AA714-3221-408D-A65E-395EBD8D1E81}" type="parTrans" cxnId="{B2459AC8-7C02-4EBC-AD22-8B403808A600}">
      <dgm:prSet/>
      <dgm:spPr/>
      <dgm:t>
        <a:bodyPr/>
        <a:lstStyle/>
        <a:p>
          <a:endParaRPr lang="en-IN"/>
        </a:p>
      </dgm:t>
    </dgm:pt>
    <dgm:pt modelId="{C737400C-C756-4297-95AB-938B57444BF5}" type="sibTrans" cxnId="{B2459AC8-7C02-4EBC-AD22-8B403808A600}">
      <dgm:prSet/>
      <dgm:spPr/>
      <dgm:t>
        <a:bodyPr/>
        <a:lstStyle/>
        <a:p>
          <a:endParaRPr lang="en-IN"/>
        </a:p>
      </dgm:t>
    </dgm:pt>
    <dgm:pt modelId="{50A24DAC-3420-4318-8CE0-F33848EE145C}">
      <dgm:prSet/>
      <dgm:spPr/>
      <dgm:t>
        <a:bodyPr/>
        <a:lstStyle/>
        <a:p>
          <a:r>
            <a:rPr lang="en-GB" dirty="0"/>
            <a:t>August -  </a:t>
          </a:r>
          <a:r>
            <a:rPr lang="en-GB" dirty="0" err="1"/>
            <a:t>LofTR</a:t>
          </a:r>
          <a:r>
            <a:rPr lang="en-GB" dirty="0"/>
            <a:t> Analysis and V-slam</a:t>
          </a:r>
          <a:endParaRPr lang="en-IN" dirty="0"/>
        </a:p>
      </dgm:t>
    </dgm:pt>
    <dgm:pt modelId="{D8BE162C-C623-44F1-A240-5B9122A98F3A}" type="parTrans" cxnId="{65888284-D3A1-4035-83D1-A714AD26ED79}">
      <dgm:prSet/>
      <dgm:spPr/>
      <dgm:t>
        <a:bodyPr/>
        <a:lstStyle/>
        <a:p>
          <a:endParaRPr lang="en-IN"/>
        </a:p>
      </dgm:t>
    </dgm:pt>
    <dgm:pt modelId="{A74775BF-C001-4F63-AD65-8A2F4586DFED}" type="sibTrans" cxnId="{65888284-D3A1-4035-83D1-A714AD26ED79}">
      <dgm:prSet/>
      <dgm:spPr/>
      <dgm:t>
        <a:bodyPr/>
        <a:lstStyle/>
        <a:p>
          <a:endParaRPr lang="en-IN"/>
        </a:p>
      </dgm:t>
    </dgm:pt>
    <dgm:pt modelId="{6FFDC9F1-A998-4333-883B-5C15DE0913AD}">
      <dgm:prSet/>
      <dgm:spPr/>
      <dgm:t>
        <a:bodyPr/>
        <a:lstStyle/>
        <a:p>
          <a:r>
            <a:rPr lang="en-GB" dirty="0"/>
            <a:t>September -  3D Gaussian Splatting ,Taichi Splatting , Scanning Algorithm.</a:t>
          </a:r>
          <a:endParaRPr lang="en-IN" dirty="0"/>
        </a:p>
      </dgm:t>
    </dgm:pt>
    <dgm:pt modelId="{037D4E52-6B18-41FB-9DE5-F64AAD09329D}" type="parTrans" cxnId="{8FEEE84E-8F7D-4D01-9702-E21FE6F78661}">
      <dgm:prSet/>
      <dgm:spPr/>
      <dgm:t>
        <a:bodyPr/>
        <a:lstStyle/>
        <a:p>
          <a:endParaRPr lang="en-IN"/>
        </a:p>
      </dgm:t>
    </dgm:pt>
    <dgm:pt modelId="{163782AB-E711-4854-ABE2-F3BAC73F2DD9}" type="sibTrans" cxnId="{8FEEE84E-8F7D-4D01-9702-E21FE6F78661}">
      <dgm:prSet/>
      <dgm:spPr/>
      <dgm:t>
        <a:bodyPr/>
        <a:lstStyle/>
        <a:p>
          <a:endParaRPr lang="en-IN"/>
        </a:p>
      </dgm:t>
    </dgm:pt>
    <dgm:pt modelId="{DD95B6ED-E06A-41AC-B1C1-850FA8651021}" type="pres">
      <dgm:prSet presAssocID="{EBB832C2-E055-4E90-8137-7E964E84AA49}" presName="Name0" presStyleCnt="0">
        <dgm:presLayoutVars>
          <dgm:dir/>
          <dgm:resizeHandles val="exact"/>
        </dgm:presLayoutVars>
      </dgm:prSet>
      <dgm:spPr/>
    </dgm:pt>
    <dgm:pt modelId="{3E1F43A3-0FC9-480A-8FFA-4A27549E6293}" type="pres">
      <dgm:prSet presAssocID="{EBB832C2-E055-4E90-8137-7E964E84AA49}" presName="arrow" presStyleLbl="bgShp" presStyleIdx="0" presStyleCnt="1"/>
      <dgm:spPr/>
    </dgm:pt>
    <dgm:pt modelId="{7CA5269A-FF3E-4B3B-8F2C-9D8FC3BD49F8}" type="pres">
      <dgm:prSet presAssocID="{EBB832C2-E055-4E90-8137-7E964E84AA49}" presName="points" presStyleCnt="0"/>
      <dgm:spPr/>
    </dgm:pt>
    <dgm:pt modelId="{7DBD89CC-15AD-4136-96BA-CD9E4ABFA6D3}" type="pres">
      <dgm:prSet presAssocID="{82DEB140-C749-4508-AE5E-E2CED6111C41}" presName="compositeA" presStyleCnt="0"/>
      <dgm:spPr/>
    </dgm:pt>
    <dgm:pt modelId="{2A5CF155-AEE2-4358-85CB-0A0EDE8EFEC5}" type="pres">
      <dgm:prSet presAssocID="{82DEB140-C749-4508-AE5E-E2CED6111C41}" presName="textA" presStyleLbl="revTx" presStyleIdx="0" presStyleCnt="3">
        <dgm:presLayoutVars>
          <dgm:bulletEnabled val="1"/>
        </dgm:presLayoutVars>
      </dgm:prSet>
      <dgm:spPr/>
    </dgm:pt>
    <dgm:pt modelId="{B41B48ED-5CD5-4D8C-A794-A72068D5412E}" type="pres">
      <dgm:prSet presAssocID="{82DEB140-C749-4508-AE5E-E2CED6111C41}" presName="circleA" presStyleLbl="node1" presStyleIdx="0" presStyleCnt="3"/>
      <dgm:spPr/>
    </dgm:pt>
    <dgm:pt modelId="{E4D378CF-089A-407A-B76C-04227BA5A5D3}" type="pres">
      <dgm:prSet presAssocID="{82DEB140-C749-4508-AE5E-E2CED6111C41}" presName="spaceA" presStyleCnt="0"/>
      <dgm:spPr/>
    </dgm:pt>
    <dgm:pt modelId="{0DABC00E-B25A-4D17-A5B1-1A84EFBEA270}" type="pres">
      <dgm:prSet presAssocID="{C737400C-C756-4297-95AB-938B57444BF5}" presName="space" presStyleCnt="0"/>
      <dgm:spPr/>
    </dgm:pt>
    <dgm:pt modelId="{A2C055DD-8443-4F9C-82CF-041B5EF3EB23}" type="pres">
      <dgm:prSet presAssocID="{50A24DAC-3420-4318-8CE0-F33848EE145C}" presName="compositeB" presStyleCnt="0"/>
      <dgm:spPr/>
    </dgm:pt>
    <dgm:pt modelId="{C73C8695-116B-48BF-AC6E-D3D789D5F798}" type="pres">
      <dgm:prSet presAssocID="{50A24DAC-3420-4318-8CE0-F33848EE145C}" presName="textB" presStyleLbl="revTx" presStyleIdx="1" presStyleCnt="3">
        <dgm:presLayoutVars>
          <dgm:bulletEnabled val="1"/>
        </dgm:presLayoutVars>
      </dgm:prSet>
      <dgm:spPr/>
    </dgm:pt>
    <dgm:pt modelId="{66DA522A-34A5-45E3-B36C-15E999822D5B}" type="pres">
      <dgm:prSet presAssocID="{50A24DAC-3420-4318-8CE0-F33848EE145C}" presName="circleB" presStyleLbl="node1" presStyleIdx="1" presStyleCnt="3"/>
      <dgm:spPr/>
    </dgm:pt>
    <dgm:pt modelId="{B4A6F277-DD38-4016-AD52-EAA11BAF2D6E}" type="pres">
      <dgm:prSet presAssocID="{50A24DAC-3420-4318-8CE0-F33848EE145C}" presName="spaceB" presStyleCnt="0"/>
      <dgm:spPr/>
    </dgm:pt>
    <dgm:pt modelId="{F2F69E9D-E24F-4A10-8D2E-AF7E72488D09}" type="pres">
      <dgm:prSet presAssocID="{A74775BF-C001-4F63-AD65-8A2F4586DFED}" presName="space" presStyleCnt="0"/>
      <dgm:spPr/>
    </dgm:pt>
    <dgm:pt modelId="{A77A7D71-36F1-4388-AC72-AEAFDFD2432D}" type="pres">
      <dgm:prSet presAssocID="{6FFDC9F1-A998-4333-883B-5C15DE0913AD}" presName="compositeA" presStyleCnt="0"/>
      <dgm:spPr/>
    </dgm:pt>
    <dgm:pt modelId="{AC743EF3-9C85-4620-86DE-F1F48677FF5A}" type="pres">
      <dgm:prSet presAssocID="{6FFDC9F1-A998-4333-883B-5C15DE0913AD}" presName="textA" presStyleLbl="revTx" presStyleIdx="2" presStyleCnt="3">
        <dgm:presLayoutVars>
          <dgm:bulletEnabled val="1"/>
        </dgm:presLayoutVars>
      </dgm:prSet>
      <dgm:spPr/>
    </dgm:pt>
    <dgm:pt modelId="{977AAE40-D386-441D-8D5B-FDD5F936687F}" type="pres">
      <dgm:prSet presAssocID="{6FFDC9F1-A998-4333-883B-5C15DE0913AD}" presName="circleA" presStyleLbl="node1" presStyleIdx="2" presStyleCnt="3"/>
      <dgm:spPr/>
    </dgm:pt>
    <dgm:pt modelId="{D5F21A97-5983-4E34-ABE5-5E21EB6B4B60}" type="pres">
      <dgm:prSet presAssocID="{6FFDC9F1-A998-4333-883B-5C15DE0913AD}" presName="spaceA" presStyleCnt="0"/>
      <dgm:spPr/>
    </dgm:pt>
  </dgm:ptLst>
  <dgm:cxnLst>
    <dgm:cxn modelId="{7E0F720B-46D3-41B2-8D19-269311DEB974}" type="presOf" srcId="{82DEB140-C749-4508-AE5E-E2CED6111C41}" destId="{2A5CF155-AEE2-4358-85CB-0A0EDE8EFEC5}" srcOrd="0" destOrd="0" presId="urn:microsoft.com/office/officeart/2005/8/layout/hProcess11"/>
    <dgm:cxn modelId="{3EBA6F3C-0B27-4C76-8794-C7E0275AB297}" type="presOf" srcId="{6FFDC9F1-A998-4333-883B-5C15DE0913AD}" destId="{AC743EF3-9C85-4620-86DE-F1F48677FF5A}" srcOrd="0" destOrd="0" presId="urn:microsoft.com/office/officeart/2005/8/layout/hProcess11"/>
    <dgm:cxn modelId="{5FC5BA3E-0B18-4238-AB76-1BCA23D0000D}" type="presOf" srcId="{EBB832C2-E055-4E90-8137-7E964E84AA49}" destId="{DD95B6ED-E06A-41AC-B1C1-850FA8651021}" srcOrd="0" destOrd="0" presId="urn:microsoft.com/office/officeart/2005/8/layout/hProcess11"/>
    <dgm:cxn modelId="{8FEEE84E-8F7D-4D01-9702-E21FE6F78661}" srcId="{EBB832C2-E055-4E90-8137-7E964E84AA49}" destId="{6FFDC9F1-A998-4333-883B-5C15DE0913AD}" srcOrd="2" destOrd="0" parTransId="{037D4E52-6B18-41FB-9DE5-F64AAD09329D}" sibTransId="{163782AB-E711-4854-ABE2-F3BAC73F2DD9}"/>
    <dgm:cxn modelId="{65888284-D3A1-4035-83D1-A714AD26ED79}" srcId="{EBB832C2-E055-4E90-8137-7E964E84AA49}" destId="{50A24DAC-3420-4318-8CE0-F33848EE145C}" srcOrd="1" destOrd="0" parTransId="{D8BE162C-C623-44F1-A240-5B9122A98F3A}" sibTransId="{A74775BF-C001-4F63-AD65-8A2F4586DFED}"/>
    <dgm:cxn modelId="{B2459AC8-7C02-4EBC-AD22-8B403808A600}" srcId="{EBB832C2-E055-4E90-8137-7E964E84AA49}" destId="{82DEB140-C749-4508-AE5E-E2CED6111C41}" srcOrd="0" destOrd="0" parTransId="{551AA714-3221-408D-A65E-395EBD8D1E81}" sibTransId="{C737400C-C756-4297-95AB-938B57444BF5}"/>
    <dgm:cxn modelId="{F6C58EDF-0F40-43F0-9044-0F86887C2F16}" type="presOf" srcId="{50A24DAC-3420-4318-8CE0-F33848EE145C}" destId="{C73C8695-116B-48BF-AC6E-D3D789D5F798}" srcOrd="0" destOrd="0" presId="urn:microsoft.com/office/officeart/2005/8/layout/hProcess11"/>
    <dgm:cxn modelId="{550DC6FD-CFF0-400C-B674-1A421E01CBD3}" type="presParOf" srcId="{DD95B6ED-E06A-41AC-B1C1-850FA8651021}" destId="{3E1F43A3-0FC9-480A-8FFA-4A27549E6293}" srcOrd="0" destOrd="0" presId="urn:microsoft.com/office/officeart/2005/8/layout/hProcess11"/>
    <dgm:cxn modelId="{1A5D5546-F819-46EE-BA87-B0CF0A761E84}" type="presParOf" srcId="{DD95B6ED-E06A-41AC-B1C1-850FA8651021}" destId="{7CA5269A-FF3E-4B3B-8F2C-9D8FC3BD49F8}" srcOrd="1" destOrd="0" presId="urn:microsoft.com/office/officeart/2005/8/layout/hProcess11"/>
    <dgm:cxn modelId="{726C70AD-660E-4A25-A4D4-21CF8A33A32F}" type="presParOf" srcId="{7CA5269A-FF3E-4B3B-8F2C-9D8FC3BD49F8}" destId="{7DBD89CC-15AD-4136-96BA-CD9E4ABFA6D3}" srcOrd="0" destOrd="0" presId="urn:microsoft.com/office/officeart/2005/8/layout/hProcess11"/>
    <dgm:cxn modelId="{06273AAB-74D8-4018-ABD6-451E6BC128B8}" type="presParOf" srcId="{7DBD89CC-15AD-4136-96BA-CD9E4ABFA6D3}" destId="{2A5CF155-AEE2-4358-85CB-0A0EDE8EFEC5}" srcOrd="0" destOrd="0" presId="urn:microsoft.com/office/officeart/2005/8/layout/hProcess11"/>
    <dgm:cxn modelId="{E58A317B-2D01-492F-8768-75BA54424839}" type="presParOf" srcId="{7DBD89CC-15AD-4136-96BA-CD9E4ABFA6D3}" destId="{B41B48ED-5CD5-4D8C-A794-A72068D5412E}" srcOrd="1" destOrd="0" presId="urn:microsoft.com/office/officeart/2005/8/layout/hProcess11"/>
    <dgm:cxn modelId="{8566B9AA-174F-404F-8AC2-5998DDD5EF9C}" type="presParOf" srcId="{7DBD89CC-15AD-4136-96BA-CD9E4ABFA6D3}" destId="{E4D378CF-089A-407A-B76C-04227BA5A5D3}" srcOrd="2" destOrd="0" presId="urn:microsoft.com/office/officeart/2005/8/layout/hProcess11"/>
    <dgm:cxn modelId="{04D6C4F0-E6B3-471D-A539-E78F897775B2}" type="presParOf" srcId="{7CA5269A-FF3E-4B3B-8F2C-9D8FC3BD49F8}" destId="{0DABC00E-B25A-4D17-A5B1-1A84EFBEA270}" srcOrd="1" destOrd="0" presId="urn:microsoft.com/office/officeart/2005/8/layout/hProcess11"/>
    <dgm:cxn modelId="{7E654899-20B6-466F-9004-806EC7FEA26F}" type="presParOf" srcId="{7CA5269A-FF3E-4B3B-8F2C-9D8FC3BD49F8}" destId="{A2C055DD-8443-4F9C-82CF-041B5EF3EB23}" srcOrd="2" destOrd="0" presId="urn:microsoft.com/office/officeart/2005/8/layout/hProcess11"/>
    <dgm:cxn modelId="{5CFCBB84-BC32-4E52-89BF-AD18BCFD549C}" type="presParOf" srcId="{A2C055DD-8443-4F9C-82CF-041B5EF3EB23}" destId="{C73C8695-116B-48BF-AC6E-D3D789D5F798}" srcOrd="0" destOrd="0" presId="urn:microsoft.com/office/officeart/2005/8/layout/hProcess11"/>
    <dgm:cxn modelId="{EA715335-96D9-4056-B00C-D85CAE067ECE}" type="presParOf" srcId="{A2C055DD-8443-4F9C-82CF-041B5EF3EB23}" destId="{66DA522A-34A5-45E3-B36C-15E999822D5B}" srcOrd="1" destOrd="0" presId="urn:microsoft.com/office/officeart/2005/8/layout/hProcess11"/>
    <dgm:cxn modelId="{B7AF0CD9-F05F-4EB1-BD10-83EB3D3ACEF2}" type="presParOf" srcId="{A2C055DD-8443-4F9C-82CF-041B5EF3EB23}" destId="{B4A6F277-DD38-4016-AD52-EAA11BAF2D6E}" srcOrd="2" destOrd="0" presId="urn:microsoft.com/office/officeart/2005/8/layout/hProcess11"/>
    <dgm:cxn modelId="{DA2D6D4E-A9CE-40D3-8790-86F3D03FEBD1}" type="presParOf" srcId="{7CA5269A-FF3E-4B3B-8F2C-9D8FC3BD49F8}" destId="{F2F69E9D-E24F-4A10-8D2E-AF7E72488D09}" srcOrd="3" destOrd="0" presId="urn:microsoft.com/office/officeart/2005/8/layout/hProcess11"/>
    <dgm:cxn modelId="{1D7E397B-E2F2-4358-A316-D2C9BB8A70F8}" type="presParOf" srcId="{7CA5269A-FF3E-4B3B-8F2C-9D8FC3BD49F8}" destId="{A77A7D71-36F1-4388-AC72-AEAFDFD2432D}" srcOrd="4" destOrd="0" presId="urn:microsoft.com/office/officeart/2005/8/layout/hProcess11"/>
    <dgm:cxn modelId="{7AFFD869-4156-4C0C-8786-AFD449BB46B3}" type="presParOf" srcId="{A77A7D71-36F1-4388-AC72-AEAFDFD2432D}" destId="{AC743EF3-9C85-4620-86DE-F1F48677FF5A}" srcOrd="0" destOrd="0" presId="urn:microsoft.com/office/officeart/2005/8/layout/hProcess11"/>
    <dgm:cxn modelId="{9892CED6-9052-45CC-A19B-1CEB508E002C}" type="presParOf" srcId="{A77A7D71-36F1-4388-AC72-AEAFDFD2432D}" destId="{977AAE40-D386-441D-8D5B-FDD5F936687F}" srcOrd="1" destOrd="0" presId="urn:microsoft.com/office/officeart/2005/8/layout/hProcess11"/>
    <dgm:cxn modelId="{DB08993E-5762-4499-BC5B-71A8575620B3}" type="presParOf" srcId="{A77A7D71-36F1-4388-AC72-AEAFDFD2432D}" destId="{D5F21A97-5983-4E34-ABE5-5E21EB6B4B60}"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3577B3-6FE7-4412-80C9-1C1F3871C1FF}">
      <dsp:nvSpPr>
        <dsp:cNvPr id="0" name=""/>
        <dsp:cNvSpPr/>
      </dsp:nvSpPr>
      <dsp:spPr>
        <a:xfrm>
          <a:off x="615" y="376357"/>
          <a:ext cx="2647156" cy="317658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n-IN" sz="1700" kern="1200" dirty="0"/>
            <a:t>Point Cloud (Depth Camera)</a:t>
          </a:r>
        </a:p>
      </dsp:txBody>
      <dsp:txXfrm rot="16200000">
        <a:off x="-1037070" y="1414042"/>
        <a:ext cx="2604801" cy="529431"/>
      </dsp:txXfrm>
    </dsp:sp>
    <dsp:sp modelId="{E207B956-7031-42D2-924F-AA4E55805267}">
      <dsp:nvSpPr>
        <dsp:cNvPr id="0" name=""/>
        <dsp:cNvSpPr/>
      </dsp:nvSpPr>
      <dsp:spPr>
        <a:xfrm>
          <a:off x="530046" y="376357"/>
          <a:ext cx="1972131" cy="317658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IN" sz="2000" kern="1200" dirty="0"/>
            <a:t>Point Cloud  Extraction</a:t>
          </a:r>
        </a:p>
        <a:p>
          <a:pPr marL="0" lvl="0" indent="0" algn="l" defTabSz="889000">
            <a:lnSpc>
              <a:spcPct val="90000"/>
            </a:lnSpc>
            <a:spcBef>
              <a:spcPct val="0"/>
            </a:spcBef>
            <a:spcAft>
              <a:spcPct val="35000"/>
            </a:spcAft>
            <a:buNone/>
          </a:pPr>
          <a:r>
            <a:rPr lang="en-IN" sz="2000" kern="1200" dirty="0"/>
            <a:t>Pre-Processing</a:t>
          </a:r>
        </a:p>
        <a:p>
          <a:pPr marL="0" lvl="0" indent="0" algn="l" defTabSz="889000">
            <a:lnSpc>
              <a:spcPct val="90000"/>
            </a:lnSpc>
            <a:spcBef>
              <a:spcPct val="0"/>
            </a:spcBef>
            <a:spcAft>
              <a:spcPct val="35000"/>
            </a:spcAft>
            <a:buNone/>
          </a:pPr>
          <a:r>
            <a:rPr lang="en-IN" sz="2000" kern="1200" dirty="0"/>
            <a:t>Trash Point Cleaning</a:t>
          </a:r>
        </a:p>
        <a:p>
          <a:pPr marL="0" lvl="0" indent="0" algn="l" defTabSz="889000">
            <a:lnSpc>
              <a:spcPct val="90000"/>
            </a:lnSpc>
            <a:spcBef>
              <a:spcPct val="0"/>
            </a:spcBef>
            <a:spcAft>
              <a:spcPct val="35000"/>
            </a:spcAft>
            <a:buNone/>
          </a:pPr>
          <a:r>
            <a:rPr lang="en-IN" sz="2000" kern="1200" dirty="0"/>
            <a:t>Alignment</a:t>
          </a:r>
        </a:p>
      </dsp:txBody>
      <dsp:txXfrm>
        <a:off x="530046" y="376357"/>
        <a:ext cx="1972131" cy="3176587"/>
      </dsp:txXfrm>
    </dsp:sp>
    <dsp:sp modelId="{EF11EA05-006B-452A-AC68-32E71C6B977F}">
      <dsp:nvSpPr>
        <dsp:cNvPr id="0" name=""/>
        <dsp:cNvSpPr/>
      </dsp:nvSpPr>
      <dsp:spPr>
        <a:xfrm>
          <a:off x="2740421" y="376357"/>
          <a:ext cx="2647156" cy="317658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n-IN" sz="1700" kern="1200" dirty="0"/>
            <a:t>V-Slam</a:t>
          </a:r>
        </a:p>
      </dsp:txBody>
      <dsp:txXfrm rot="16200000">
        <a:off x="1702736" y="1414042"/>
        <a:ext cx="2604801" cy="529431"/>
      </dsp:txXfrm>
    </dsp:sp>
    <dsp:sp modelId="{FD689DB9-7BA8-4D8E-A328-FA9985601AAC}">
      <dsp:nvSpPr>
        <dsp:cNvPr id="0" name=""/>
        <dsp:cNvSpPr/>
      </dsp:nvSpPr>
      <dsp:spPr>
        <a:xfrm rot="5400000">
          <a:off x="2520195" y="2901549"/>
          <a:ext cx="466924" cy="397073"/>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DA7FE3-AFD8-4C8F-AEA7-9FC1A9FCF815}">
      <dsp:nvSpPr>
        <dsp:cNvPr id="0" name=""/>
        <dsp:cNvSpPr/>
      </dsp:nvSpPr>
      <dsp:spPr>
        <a:xfrm>
          <a:off x="3269853" y="376357"/>
          <a:ext cx="1972131" cy="317658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IN" sz="2000" kern="1200" dirty="0"/>
            <a:t>220 Degree Reconstruction</a:t>
          </a:r>
        </a:p>
        <a:p>
          <a:pPr marL="0" lvl="0" indent="0" algn="l" defTabSz="889000">
            <a:lnSpc>
              <a:spcPct val="90000"/>
            </a:lnSpc>
            <a:spcBef>
              <a:spcPct val="0"/>
            </a:spcBef>
            <a:spcAft>
              <a:spcPct val="35000"/>
            </a:spcAft>
            <a:buNone/>
          </a:pPr>
          <a:r>
            <a:rPr lang="en-IN" sz="2000" kern="1200" dirty="0"/>
            <a:t>Multiple Camera Poses (JSON)</a:t>
          </a:r>
        </a:p>
        <a:p>
          <a:pPr marL="0" lvl="0" indent="0" algn="l" defTabSz="889000">
            <a:lnSpc>
              <a:spcPct val="90000"/>
            </a:lnSpc>
            <a:spcBef>
              <a:spcPct val="0"/>
            </a:spcBef>
            <a:spcAft>
              <a:spcPct val="35000"/>
            </a:spcAft>
            <a:buNone/>
          </a:pPr>
          <a:r>
            <a:rPr lang="en-IN" sz="2000" kern="1200" dirty="0"/>
            <a:t>Multiple Camera Transformation Matrix</a:t>
          </a:r>
        </a:p>
      </dsp:txBody>
      <dsp:txXfrm>
        <a:off x="3269853" y="376357"/>
        <a:ext cx="1972131" cy="3176587"/>
      </dsp:txXfrm>
    </dsp:sp>
    <dsp:sp modelId="{1C1509A5-AF86-415C-B5C4-8FA8017BFA0B}">
      <dsp:nvSpPr>
        <dsp:cNvPr id="0" name=""/>
        <dsp:cNvSpPr/>
      </dsp:nvSpPr>
      <dsp:spPr>
        <a:xfrm>
          <a:off x="5480228" y="376357"/>
          <a:ext cx="2647156" cy="317658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n-IN" sz="1700" kern="1200" dirty="0"/>
            <a:t>3D Tomato Reconstruction</a:t>
          </a:r>
        </a:p>
      </dsp:txBody>
      <dsp:txXfrm rot="16200000">
        <a:off x="4442543" y="1414042"/>
        <a:ext cx="2604801" cy="529431"/>
      </dsp:txXfrm>
    </dsp:sp>
    <dsp:sp modelId="{866E5234-D96D-4F35-BE8C-F258E1B5F14F}">
      <dsp:nvSpPr>
        <dsp:cNvPr id="0" name=""/>
        <dsp:cNvSpPr/>
      </dsp:nvSpPr>
      <dsp:spPr>
        <a:xfrm rot="5400000">
          <a:off x="5260001" y="2901549"/>
          <a:ext cx="466924" cy="397073"/>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6F9EAA-05E3-4D90-A437-DE4FF0475A1A}">
      <dsp:nvSpPr>
        <dsp:cNvPr id="0" name=""/>
        <dsp:cNvSpPr/>
      </dsp:nvSpPr>
      <dsp:spPr>
        <a:xfrm>
          <a:off x="6009659" y="376357"/>
          <a:ext cx="1972131" cy="317658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IN" sz="2000" kern="1200" dirty="0"/>
            <a:t>First was Gaussian Splatting Reconstruction.</a:t>
          </a:r>
        </a:p>
        <a:p>
          <a:pPr marL="0" lvl="0" indent="0" algn="l" defTabSz="889000">
            <a:lnSpc>
              <a:spcPct val="90000"/>
            </a:lnSpc>
            <a:spcBef>
              <a:spcPct val="0"/>
            </a:spcBef>
            <a:spcAft>
              <a:spcPct val="35000"/>
            </a:spcAft>
            <a:buNone/>
          </a:pPr>
          <a:r>
            <a:rPr lang="en-IN" sz="2000" kern="1200" dirty="0"/>
            <a:t>Second is Taichi 3d Splatting Reconstruction @ 60.00 FPS</a:t>
          </a:r>
        </a:p>
      </dsp:txBody>
      <dsp:txXfrm>
        <a:off x="6009659" y="376357"/>
        <a:ext cx="1972131" cy="31765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F43A3-0FC9-480A-8FFA-4A27549E6293}">
      <dsp:nvSpPr>
        <dsp:cNvPr id="0" name=""/>
        <dsp:cNvSpPr/>
      </dsp:nvSpPr>
      <dsp:spPr>
        <a:xfrm>
          <a:off x="0" y="1485899"/>
          <a:ext cx="10668000" cy="198119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5CF155-AEE2-4358-85CB-0A0EDE8EFEC5}">
      <dsp:nvSpPr>
        <dsp:cNvPr id="0" name=""/>
        <dsp:cNvSpPr/>
      </dsp:nvSpPr>
      <dsp:spPr>
        <a:xfrm>
          <a:off x="4688" y="0"/>
          <a:ext cx="3094136" cy="1981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b" anchorCtr="0">
          <a:noAutofit/>
        </a:bodyPr>
        <a:lstStyle/>
        <a:p>
          <a:pPr marL="0" lvl="0" indent="0" algn="ctr" defTabSz="1022350">
            <a:lnSpc>
              <a:spcPct val="90000"/>
            </a:lnSpc>
            <a:spcBef>
              <a:spcPct val="0"/>
            </a:spcBef>
            <a:spcAft>
              <a:spcPct val="35000"/>
            </a:spcAft>
            <a:buNone/>
          </a:pPr>
          <a:r>
            <a:rPr lang="en-GB" sz="2300" kern="1200" dirty="0"/>
            <a:t>July- Point Cloud Reconstruction and Pre-Processing</a:t>
          </a:r>
          <a:endParaRPr lang="en-IN" sz="2300" kern="1200" dirty="0"/>
        </a:p>
      </dsp:txBody>
      <dsp:txXfrm>
        <a:off x="4688" y="0"/>
        <a:ext cx="3094136" cy="1981198"/>
      </dsp:txXfrm>
    </dsp:sp>
    <dsp:sp modelId="{B41B48ED-5CD5-4D8C-A794-A72068D5412E}">
      <dsp:nvSpPr>
        <dsp:cNvPr id="0" name=""/>
        <dsp:cNvSpPr/>
      </dsp:nvSpPr>
      <dsp:spPr>
        <a:xfrm>
          <a:off x="1304106" y="2228848"/>
          <a:ext cx="495299" cy="4952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3C8695-116B-48BF-AC6E-D3D789D5F798}">
      <dsp:nvSpPr>
        <dsp:cNvPr id="0" name=""/>
        <dsp:cNvSpPr/>
      </dsp:nvSpPr>
      <dsp:spPr>
        <a:xfrm>
          <a:off x="3253531" y="2971798"/>
          <a:ext cx="3094136" cy="1981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t" anchorCtr="0">
          <a:noAutofit/>
        </a:bodyPr>
        <a:lstStyle/>
        <a:p>
          <a:pPr marL="0" lvl="0" indent="0" algn="ctr" defTabSz="1022350">
            <a:lnSpc>
              <a:spcPct val="90000"/>
            </a:lnSpc>
            <a:spcBef>
              <a:spcPct val="0"/>
            </a:spcBef>
            <a:spcAft>
              <a:spcPct val="35000"/>
            </a:spcAft>
            <a:buNone/>
          </a:pPr>
          <a:r>
            <a:rPr lang="en-GB" sz="2300" kern="1200" dirty="0"/>
            <a:t>August -  </a:t>
          </a:r>
          <a:r>
            <a:rPr lang="en-GB" sz="2300" kern="1200" dirty="0" err="1"/>
            <a:t>LofTR</a:t>
          </a:r>
          <a:r>
            <a:rPr lang="en-GB" sz="2300" kern="1200" dirty="0"/>
            <a:t> Analysis and V-slam</a:t>
          </a:r>
          <a:endParaRPr lang="en-IN" sz="2300" kern="1200" dirty="0"/>
        </a:p>
      </dsp:txBody>
      <dsp:txXfrm>
        <a:off x="3253531" y="2971798"/>
        <a:ext cx="3094136" cy="1981198"/>
      </dsp:txXfrm>
    </dsp:sp>
    <dsp:sp modelId="{66DA522A-34A5-45E3-B36C-15E999822D5B}">
      <dsp:nvSpPr>
        <dsp:cNvPr id="0" name=""/>
        <dsp:cNvSpPr/>
      </dsp:nvSpPr>
      <dsp:spPr>
        <a:xfrm>
          <a:off x="4552950" y="2228848"/>
          <a:ext cx="495299" cy="4952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743EF3-9C85-4620-86DE-F1F48677FF5A}">
      <dsp:nvSpPr>
        <dsp:cNvPr id="0" name=""/>
        <dsp:cNvSpPr/>
      </dsp:nvSpPr>
      <dsp:spPr>
        <a:xfrm>
          <a:off x="6502375" y="0"/>
          <a:ext cx="3094136" cy="1981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b" anchorCtr="0">
          <a:noAutofit/>
        </a:bodyPr>
        <a:lstStyle/>
        <a:p>
          <a:pPr marL="0" lvl="0" indent="0" algn="ctr" defTabSz="1022350">
            <a:lnSpc>
              <a:spcPct val="90000"/>
            </a:lnSpc>
            <a:spcBef>
              <a:spcPct val="0"/>
            </a:spcBef>
            <a:spcAft>
              <a:spcPct val="35000"/>
            </a:spcAft>
            <a:buNone/>
          </a:pPr>
          <a:r>
            <a:rPr lang="en-GB" sz="2300" kern="1200" dirty="0"/>
            <a:t>September -  3D Gaussian Splatting ,Taichi Splatting , Scanning Algorithm.</a:t>
          </a:r>
          <a:endParaRPr lang="en-IN" sz="2300" kern="1200" dirty="0"/>
        </a:p>
      </dsp:txBody>
      <dsp:txXfrm>
        <a:off x="6502375" y="0"/>
        <a:ext cx="3094136" cy="1981198"/>
      </dsp:txXfrm>
    </dsp:sp>
    <dsp:sp modelId="{977AAE40-D386-441D-8D5B-FDD5F936687F}">
      <dsp:nvSpPr>
        <dsp:cNvPr id="0" name=""/>
        <dsp:cNvSpPr/>
      </dsp:nvSpPr>
      <dsp:spPr>
        <a:xfrm>
          <a:off x="7801793" y="2228848"/>
          <a:ext cx="495299" cy="4952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pectacularai.github.io/docs/sdk/tools/nerf.html" TargetMode="External"/><Relationship Id="rId2" Type="http://schemas.openxmlformats.org/officeDocument/2006/relationships/hyperlink" Target="https://doi.org/10.1117/1.jei.32.1.013041" TargetMode="External"/><Relationship Id="rId1" Type="http://schemas.openxmlformats.org/officeDocument/2006/relationships/slideLayout" Target="../slideLayouts/slideLayout2.xml"/><Relationship Id="rId4" Type="http://schemas.openxmlformats.org/officeDocument/2006/relationships/hyperlink" Target="https://github.com/wanmeihuali/taichi_3d_gaussian_splatting"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Smart Autonomous DL-Based Tomato Harvesting Robot</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45719"/>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249772732"/>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20211CIT0143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ARYAN RAJESH</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 : PING LANG-YEN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sym typeface="Verdana"/>
              </a:rPr>
              <a:t>DEPARTMENT OF BIOMECHATRONICS AND AGRICULTURAL ENGINEERING.</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B-TECH CSE-IOT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ANANDARAJ S.P.</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accent1"/>
                </a:solidFill>
                <a:latin typeface="Cambria" panose="02040503050406030204" pitchFamily="18" charset="0"/>
                <a:ea typeface="Cambria" panose="02040503050406030204" pitchFamily="18" charset="0"/>
                <a:cs typeface="Verdana"/>
                <a:sym typeface="Verdana"/>
              </a:rPr>
              <a:t>Dr</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R.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Ruhin</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Kouser</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pic>
        <p:nvPicPr>
          <p:cNvPr id="5" name="Content Placeholder 4">
            <a:extLst>
              <a:ext uri="{FF2B5EF4-FFF2-40B4-BE49-F238E27FC236}">
                <a16:creationId xmlns:a16="http://schemas.microsoft.com/office/drawing/2014/main" id="{7E4AE84C-07C9-4072-8EEF-C935F9DF96D2}"/>
              </a:ext>
            </a:extLst>
          </p:cNvPr>
          <p:cNvPicPr>
            <a:picLocks noGrp="1" noChangeAspect="1"/>
          </p:cNvPicPr>
          <p:nvPr>
            <p:ph idx="1"/>
          </p:nvPr>
        </p:nvPicPr>
        <p:blipFill>
          <a:blip r:embed="rId2"/>
          <a:stretch>
            <a:fillRect/>
          </a:stretch>
        </p:blipFill>
        <p:spPr>
          <a:xfrm>
            <a:off x="1708030" y="5024856"/>
            <a:ext cx="7955704" cy="1009221"/>
          </a:xfrm>
        </p:spPr>
      </p:pic>
      <p:graphicFrame>
        <p:nvGraphicFramePr>
          <p:cNvPr id="9" name="Diagram 8">
            <a:extLst>
              <a:ext uri="{FF2B5EF4-FFF2-40B4-BE49-F238E27FC236}">
                <a16:creationId xmlns:a16="http://schemas.microsoft.com/office/drawing/2014/main" id="{DF816D6F-E48E-0240-4898-238B10B567A8}"/>
              </a:ext>
            </a:extLst>
          </p:cNvPr>
          <p:cNvGraphicFramePr/>
          <p:nvPr>
            <p:extLst>
              <p:ext uri="{D42A27DB-BD31-4B8C-83A1-F6EECF244321}">
                <p14:modId xmlns:p14="http://schemas.microsoft.com/office/powerpoint/2010/main" val="164007910"/>
              </p:ext>
            </p:extLst>
          </p:nvPr>
        </p:nvGraphicFramePr>
        <p:xfrm>
          <a:off x="1708030" y="1168909"/>
          <a:ext cx="8128000" cy="39293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pic>
        <p:nvPicPr>
          <p:cNvPr id="6" name="Content Placeholder 5">
            <a:extLst>
              <a:ext uri="{FF2B5EF4-FFF2-40B4-BE49-F238E27FC236}">
                <a16:creationId xmlns:a16="http://schemas.microsoft.com/office/drawing/2014/main" id="{83FB1174-5060-76DC-6B5A-4CADDEF86C94}"/>
              </a:ext>
            </a:extLst>
          </p:cNvPr>
          <p:cNvPicPr>
            <a:picLocks noGrp="1" noChangeAspect="1"/>
          </p:cNvPicPr>
          <p:nvPr>
            <p:ph idx="1"/>
          </p:nvPr>
        </p:nvPicPr>
        <p:blipFill>
          <a:blip r:embed="rId2"/>
          <a:stretch>
            <a:fillRect/>
          </a:stretch>
        </p:blipFill>
        <p:spPr>
          <a:xfrm>
            <a:off x="370936" y="1536506"/>
            <a:ext cx="5592792" cy="3241562"/>
          </a:xfrm>
          <a:prstGeom prst="rect">
            <a:avLst/>
          </a:prstGeom>
        </p:spPr>
      </p:pic>
      <p:pic>
        <p:nvPicPr>
          <p:cNvPr id="8" name="Picture 7">
            <a:extLst>
              <a:ext uri="{FF2B5EF4-FFF2-40B4-BE49-F238E27FC236}">
                <a16:creationId xmlns:a16="http://schemas.microsoft.com/office/drawing/2014/main" id="{F0D1F311-8C85-9C36-81ED-9923B2F06112}"/>
              </a:ext>
            </a:extLst>
          </p:cNvPr>
          <p:cNvPicPr>
            <a:picLocks noChangeAspect="1"/>
          </p:cNvPicPr>
          <p:nvPr/>
        </p:nvPicPr>
        <p:blipFill>
          <a:blip r:embed="rId3"/>
          <a:stretch>
            <a:fillRect/>
          </a:stretch>
        </p:blipFill>
        <p:spPr>
          <a:xfrm>
            <a:off x="6599209" y="1241964"/>
            <a:ext cx="4441948" cy="3311817"/>
          </a:xfrm>
          <a:prstGeom prst="rect">
            <a:avLst/>
          </a:prstGeom>
        </p:spPr>
      </p:pic>
    </p:spTree>
    <p:extLst>
      <p:ext uri="{BB962C8B-B14F-4D97-AF65-F5344CB8AC3E}">
        <p14:creationId xmlns:p14="http://schemas.microsoft.com/office/powerpoint/2010/main" val="1068828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B737-EE93-ABFC-2A66-E54CE390CE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B1B8A9-76C5-2613-FF0B-612F7E0ED768}"/>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8018087F-DD8F-1218-263E-3D2A4B8C9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687" y="1143001"/>
            <a:ext cx="9584906" cy="5010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155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FC3FB6E4-6ABD-AB69-2A5D-8EF090056FD7}"/>
              </a:ext>
            </a:extLst>
          </p:cNvPr>
          <p:cNvPicPr>
            <a:picLocks noGrp="1" noChangeAspect="1"/>
          </p:cNvPicPr>
          <p:nvPr>
            <p:ph idx="1"/>
          </p:nvPr>
        </p:nvPicPr>
        <p:blipFill>
          <a:blip r:embed="rId2"/>
          <a:stretch>
            <a:fillRect/>
          </a:stretch>
        </p:blipFill>
        <p:spPr>
          <a:xfrm>
            <a:off x="812800" y="1366099"/>
            <a:ext cx="10668000" cy="4094422"/>
          </a:xfrm>
        </p:spPr>
      </p:pic>
    </p:spTree>
    <p:extLst>
      <p:ext uri="{BB962C8B-B14F-4D97-AF65-F5344CB8AC3E}">
        <p14:creationId xmlns:p14="http://schemas.microsoft.com/office/powerpoint/2010/main" val="593898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a:xfrm>
            <a:off x="812800" y="1035171"/>
            <a:ext cx="10668000" cy="5060828"/>
          </a:xfrm>
        </p:spPr>
        <p:txBody>
          <a:bodyPr>
            <a:normAutofit fontScale="70000" lnSpcReduction="20000"/>
          </a:bodyPr>
          <a:lstStyle/>
          <a:p>
            <a:pPr marL="0" indent="0">
              <a:buNone/>
            </a:pPr>
            <a:r>
              <a:rPr lang="en-IN" b="1" dirty="0"/>
              <a:t>Hardware</a:t>
            </a:r>
          </a:p>
          <a:p>
            <a:r>
              <a:rPr lang="en-IN" dirty="0"/>
              <a:t>Intel </a:t>
            </a:r>
            <a:r>
              <a:rPr lang="en-IN" dirty="0" err="1"/>
              <a:t>Realsense</a:t>
            </a:r>
            <a:r>
              <a:rPr lang="en-IN" dirty="0"/>
              <a:t> Depth Camera D435i and D435</a:t>
            </a:r>
          </a:p>
          <a:p>
            <a:r>
              <a:rPr lang="en-IN" dirty="0"/>
              <a:t>Nvidia Jetson Orin</a:t>
            </a:r>
          </a:p>
          <a:p>
            <a:r>
              <a:rPr lang="en-IN" dirty="0"/>
              <a:t>Camera Tripod</a:t>
            </a:r>
          </a:p>
          <a:p>
            <a:r>
              <a:rPr lang="en-IN" dirty="0"/>
              <a:t>Phantom tomato</a:t>
            </a:r>
          </a:p>
          <a:p>
            <a:r>
              <a:rPr lang="en-IN" dirty="0"/>
              <a:t>Robotic Arm (ABB)</a:t>
            </a:r>
          </a:p>
          <a:p>
            <a:r>
              <a:rPr lang="en-IN" dirty="0" err="1"/>
              <a:t>Miscellanous</a:t>
            </a:r>
            <a:r>
              <a:rPr lang="en-IN" dirty="0"/>
              <a:t> Tools</a:t>
            </a:r>
          </a:p>
          <a:p>
            <a:pPr marL="0" indent="0">
              <a:buNone/>
            </a:pPr>
            <a:r>
              <a:rPr lang="en-IN" b="1" dirty="0"/>
              <a:t>Software</a:t>
            </a:r>
          </a:p>
          <a:p>
            <a:r>
              <a:rPr lang="en-IN" dirty="0" err="1"/>
              <a:t>Specatular</a:t>
            </a:r>
            <a:r>
              <a:rPr lang="en-IN" dirty="0"/>
              <a:t> Ai</a:t>
            </a:r>
          </a:p>
          <a:p>
            <a:r>
              <a:rPr lang="en-IN" dirty="0"/>
              <a:t>Ubuntu 22.04</a:t>
            </a:r>
          </a:p>
          <a:p>
            <a:r>
              <a:rPr lang="en-IN" dirty="0"/>
              <a:t>ROS 2 Humble /</a:t>
            </a:r>
            <a:r>
              <a:rPr lang="en-IN" dirty="0" err="1"/>
              <a:t>Rviz</a:t>
            </a:r>
            <a:r>
              <a:rPr lang="en-IN" dirty="0"/>
              <a:t>/</a:t>
            </a:r>
            <a:r>
              <a:rPr lang="en-IN" dirty="0" err="1"/>
              <a:t>Rtmap</a:t>
            </a:r>
            <a:r>
              <a:rPr lang="en-IN" dirty="0"/>
              <a:t>/Noetic</a:t>
            </a:r>
          </a:p>
          <a:p>
            <a:r>
              <a:rPr lang="en-IN" dirty="0"/>
              <a:t>Cloud Compare</a:t>
            </a:r>
          </a:p>
          <a:p>
            <a:r>
              <a:rPr lang="en-IN" dirty="0"/>
              <a:t>Intel Real-Sense Viewer/Depth Quality Viewer</a:t>
            </a:r>
          </a:p>
          <a:p>
            <a:r>
              <a:rPr lang="en-IN" dirty="0"/>
              <a:t>Spectacular AI</a:t>
            </a:r>
          </a:p>
          <a:p>
            <a:r>
              <a:rPr lang="en-IN" dirty="0" err="1"/>
              <a:t>Cuda</a:t>
            </a:r>
            <a:r>
              <a:rPr lang="en-IN" dirty="0"/>
              <a:t> </a:t>
            </a:r>
            <a:r>
              <a:rPr lang="en-IN" dirty="0" err="1"/>
              <a:t>ToolKit</a:t>
            </a:r>
            <a:r>
              <a:rPr lang="en-IN" dirty="0"/>
              <a:t> 11.7/11.8</a:t>
            </a:r>
          </a:p>
          <a:p>
            <a:r>
              <a:rPr lang="en-IN" dirty="0" err="1"/>
              <a:t>Nerfstudio</a:t>
            </a:r>
            <a:r>
              <a:rPr lang="en-IN" dirty="0"/>
              <a:t> (NS-Train)</a:t>
            </a:r>
          </a:p>
          <a:p>
            <a:r>
              <a:rPr lang="en-IN" dirty="0"/>
              <a:t>Open Ai – Point-E</a:t>
            </a:r>
          </a:p>
          <a:p>
            <a:r>
              <a:rPr lang="en-IN" dirty="0"/>
              <a:t>Intel Midas Model</a:t>
            </a:r>
          </a:p>
          <a:p>
            <a:r>
              <a:rPr lang="en-IN" dirty="0"/>
              <a:t>Foundation 6D Pose Nvidia CVPR 2024</a:t>
            </a:r>
          </a:p>
        </p:txBody>
      </p:sp>
    </p:spTree>
    <p:extLst>
      <p:ext uri="{BB962C8B-B14F-4D97-AF65-F5344CB8AC3E}">
        <p14:creationId xmlns:p14="http://schemas.microsoft.com/office/powerpoint/2010/main" val="825552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4" name="Content Placeholder 3">
            <a:extLst>
              <a:ext uri="{FF2B5EF4-FFF2-40B4-BE49-F238E27FC236}">
                <a16:creationId xmlns:a16="http://schemas.microsoft.com/office/drawing/2014/main" id="{0CCA93DF-7610-DCEE-35B7-0D2B66F5751A}"/>
              </a:ext>
            </a:extLst>
          </p:cNvPr>
          <p:cNvGraphicFramePr>
            <a:graphicFrameLocks noGrp="1"/>
          </p:cNvGraphicFramePr>
          <p:nvPr>
            <p:ph idx="1"/>
            <p:extLst>
              <p:ext uri="{D42A27DB-BD31-4B8C-83A1-F6EECF244321}">
                <p14:modId xmlns:p14="http://schemas.microsoft.com/office/powerpoint/2010/main" val="3011875126"/>
              </p:ext>
            </p:extLst>
          </p:nvPr>
        </p:nvGraphicFramePr>
        <p:xfrm>
          <a:off x="812800" y="1143001"/>
          <a:ext cx="10668000" cy="4952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fontScale="77500" lnSpcReduction="20000"/>
          </a:bodyPr>
          <a:lstStyle/>
          <a:p>
            <a:r>
              <a:rPr lang="en-US" b="1" dirty="0"/>
              <a:t>High-Quality Reconstruction:</a:t>
            </a:r>
          </a:p>
          <a:p>
            <a:pPr marL="0" indent="0">
              <a:buNone/>
            </a:pPr>
            <a:r>
              <a:rPr lang="en-US" dirty="0"/>
              <a:t>Smooth and dense 3D models enhance the robot's ability to identify individual tomatoes.</a:t>
            </a:r>
          </a:p>
          <a:p>
            <a:pPr marL="0" indent="0">
              <a:buNone/>
            </a:pPr>
            <a:r>
              <a:rPr lang="en-US" dirty="0"/>
              <a:t>Noise reduction for high-quality reconstructions of the point cloud data.</a:t>
            </a:r>
          </a:p>
          <a:p>
            <a:r>
              <a:rPr lang="en-US" b="1" dirty="0"/>
              <a:t>Real-Time Visualization:</a:t>
            </a:r>
          </a:p>
          <a:p>
            <a:pPr marL="0" indent="0">
              <a:buNone/>
            </a:pPr>
            <a:r>
              <a:rPr lang="en-US" dirty="0"/>
              <a:t>It provides fast rendering of 3D scenes at high frame rates, which is very important for real-time computation.</a:t>
            </a:r>
          </a:p>
          <a:p>
            <a:pPr marL="0" indent="0">
              <a:buNone/>
            </a:pPr>
            <a:r>
              <a:rPr lang="en-US" dirty="0"/>
              <a:t>Rapid visualization of the scene helps tomato identification and harvesting.</a:t>
            </a:r>
          </a:p>
          <a:p>
            <a:r>
              <a:rPr lang="en-US" b="1" dirty="0"/>
              <a:t>Noise in Sensor Data:</a:t>
            </a:r>
          </a:p>
          <a:p>
            <a:pPr marL="0" indent="0">
              <a:buNone/>
            </a:pPr>
            <a:r>
              <a:rPr lang="en-US" dirty="0"/>
              <a:t>Noise caused by depth cameras is reduced for higher reliability of the data.</a:t>
            </a:r>
          </a:p>
          <a:p>
            <a:pPr marL="0" indent="0">
              <a:buNone/>
            </a:pPr>
            <a:r>
              <a:rPr lang="en-US" dirty="0"/>
              <a:t>Point clouds become smooth to remove inconsistencies and errors while finding the tomatoes.</a:t>
            </a:r>
          </a:p>
          <a:p>
            <a:r>
              <a:rPr lang="en-US" b="1" dirty="0"/>
              <a:t>Optimize Robot Arm Movements for Tomato-Gathering Operations:</a:t>
            </a:r>
          </a:p>
          <a:p>
            <a:pPr marL="0" indent="0">
              <a:buNone/>
            </a:pPr>
            <a:endParaRPr lang="en-US" dirty="0"/>
          </a:p>
          <a:p>
            <a:pPr marL="0" indent="0">
              <a:buNone/>
            </a:pPr>
            <a:r>
              <a:rPr lang="en-US" dirty="0"/>
              <a:t>Provides high-resolution 3D mapping for high-precision motion control based on the shapes of tomatoes</a:t>
            </a:r>
          </a:p>
          <a:p>
            <a:pPr marL="0" indent="0">
              <a:buNone/>
            </a:pPr>
            <a:r>
              <a:rPr lang="en-US" dirty="0"/>
              <a:t>Focuses in regions of densest occurrences for efficient harvesting.</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966F-EA5B-7462-187B-96A0812CECD4}"/>
              </a:ext>
            </a:extLst>
          </p:cNvPr>
          <p:cNvSpPr>
            <a:spLocks noGrp="1"/>
          </p:cNvSpPr>
          <p:nvPr>
            <p:ph type="title"/>
          </p:nvPr>
        </p:nvSpPr>
        <p:spPr/>
        <p:txBody>
          <a:bodyPr/>
          <a:lstStyle/>
          <a:p>
            <a:r>
              <a:rPr lang="en-IN" dirty="0"/>
              <a:t>Expected Outcomes</a:t>
            </a:r>
          </a:p>
        </p:txBody>
      </p:sp>
      <p:sp>
        <p:nvSpPr>
          <p:cNvPr id="3" name="Content Placeholder 2">
            <a:extLst>
              <a:ext uri="{FF2B5EF4-FFF2-40B4-BE49-F238E27FC236}">
                <a16:creationId xmlns:a16="http://schemas.microsoft.com/office/drawing/2014/main" id="{6BB3EEBB-A6DF-3A88-591E-7EC39A8DB445}"/>
              </a:ext>
            </a:extLst>
          </p:cNvPr>
          <p:cNvSpPr>
            <a:spLocks noGrp="1"/>
          </p:cNvSpPr>
          <p:nvPr>
            <p:ph idx="1"/>
          </p:nvPr>
        </p:nvSpPr>
        <p:spPr>
          <a:xfrm>
            <a:off x="258792" y="1043797"/>
            <a:ext cx="11933208" cy="5052202"/>
          </a:xfrm>
        </p:spPr>
        <p:txBody>
          <a:bodyPr>
            <a:normAutofit fontScale="62500" lnSpcReduction="20000"/>
          </a:bodyPr>
          <a:lstStyle/>
          <a:p>
            <a:r>
              <a:rPr lang="en-US" dirty="0"/>
              <a:t>Precise and accurate 3D reconstructions of the clusters of tomatoes in detail through Gaussian splatting. This enables a robot to be able to distinguish between individual tomatoes based on their shapes.</a:t>
            </a:r>
            <a:endParaRPr lang="en-US" b="1" dirty="0"/>
          </a:p>
          <a:p>
            <a:endParaRPr lang="en-US" dirty="0"/>
          </a:p>
          <a:p>
            <a:r>
              <a:rPr lang="en-US" dirty="0"/>
              <a:t>Introduce real-time 3D visualization and analysis at higher frame rates such as 60 FPS so that the robot makes decisions, perhaps related to detecting and harvesting tomatoes, faster.</a:t>
            </a:r>
          </a:p>
          <a:p>
            <a:endParaRPr lang="en-US" dirty="0"/>
          </a:p>
          <a:p>
            <a:r>
              <a:rPr lang="en-US" dirty="0"/>
              <a:t>Gaussian splatting noise filtering for depth cameras, in outdoor environments, to ensure the data about tomato detection is accurate and no false detections.</a:t>
            </a:r>
          </a:p>
          <a:p>
            <a:endParaRPr lang="en-US" dirty="0"/>
          </a:p>
          <a:p>
            <a:r>
              <a:rPr lang="en-US" dirty="0"/>
              <a:t>Effective Robotic Arm Motion Planning</a:t>
            </a:r>
          </a:p>
          <a:p>
            <a:endParaRPr lang="en-US" dirty="0"/>
          </a:p>
          <a:p>
            <a:r>
              <a:rPr lang="en-US" dirty="0"/>
              <a:t>It produces accurate 3D workplace maps, which enable planning of exact movements by the robotic arm based on the shape and orientation of the tomatoes.</a:t>
            </a:r>
          </a:p>
          <a:p>
            <a:endParaRPr lang="en-US" dirty="0"/>
          </a:p>
          <a:p>
            <a:r>
              <a:rPr lang="en-US" dirty="0"/>
              <a:t>Utilize V-SLAM to capture multiple camera poses and transformation matrices, hence leading to a reconstruction environment that covers 220 degrees.</a:t>
            </a:r>
          </a:p>
          <a:p>
            <a:endParaRPr lang="en-US" dirty="0"/>
          </a:p>
          <a:p>
            <a:r>
              <a:rPr lang="en-US" dirty="0"/>
              <a:t>Develop point cloud alignment and preprocessing algorithms to clear trash points as much as possible and lead to a smooth reconstruction</a:t>
            </a:r>
          </a:p>
          <a:p>
            <a:endParaRPr lang="en-US" dirty="0"/>
          </a:p>
          <a:p>
            <a:r>
              <a:rPr lang="en-US" dirty="0"/>
              <a:t>Implement Gaussian and Taichi 3D splatting techniques to explore different reconstruction approaches.</a:t>
            </a:r>
            <a:endParaRPr lang="en-IN" dirty="0"/>
          </a:p>
        </p:txBody>
      </p:sp>
    </p:spTree>
    <p:extLst>
      <p:ext uri="{BB962C8B-B14F-4D97-AF65-F5344CB8AC3E}">
        <p14:creationId xmlns:p14="http://schemas.microsoft.com/office/powerpoint/2010/main" val="2851986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138023" y="1164566"/>
            <a:ext cx="11342777" cy="4931432"/>
          </a:xfrm>
        </p:spPr>
        <p:txBody>
          <a:bodyPr>
            <a:normAutofit fontScale="85000" lnSpcReduction="20000"/>
          </a:bodyPr>
          <a:lstStyle/>
          <a:p>
            <a:r>
              <a:rPr lang="en-US" b="0" i="0" dirty="0">
                <a:solidFill>
                  <a:srgbClr val="000000"/>
                </a:solidFill>
                <a:effectLst/>
                <a:latin typeface="Open Sans" panose="020B0606030504020204" pitchFamily="34" charset="0"/>
              </a:rPr>
              <a:t>Autonomous tomato harvesting robot development refers to combining state-of-the-art computer vision and 3D reconstruction techniques with robotic motion planning techniques to address problems in precision agriculture. All applied methods here, including V-SLAM, Gaussian splatting, and point cloud processing, will be used to gain appropriate and high-quality 3D reconstructions of tomato clusters. Real-time identification and harvesting of individual tomatoes by the robot will be possible in the most noisy outdoor environments.</a:t>
            </a:r>
            <a:br>
              <a:rPr lang="en-US" dirty="0"/>
            </a:br>
            <a:br>
              <a:rPr lang="en-US" dirty="0"/>
            </a:br>
            <a:r>
              <a:rPr lang="en-US" b="0" i="0" dirty="0">
                <a:solidFill>
                  <a:srgbClr val="000000"/>
                </a:solidFill>
                <a:effectLst/>
                <a:latin typeface="Open Sans" panose="020B0606030504020204" pitchFamily="34" charset="0"/>
              </a:rPr>
              <a:t>The project further focuses on the optimization of a robot's motion planning through reliable 3D maps to make point-to-point movements of the arm precise and economical. Robust scanning and reconstruction algorithms shall ensure seamless robot operation without interference from noise and other irrelevant data. Expected results will demonstrate the potentiality of developing a functional and efficient autonomous harvesting system that will significantly enhance agricultural productivity, in part minimizing labor input.</a:t>
            </a:r>
            <a:br>
              <a:rPr lang="en-US" dirty="0"/>
            </a:br>
            <a:br>
              <a:rPr lang="en-US" dirty="0"/>
            </a:br>
            <a:r>
              <a:rPr lang="en-US" b="0" i="0" dirty="0">
                <a:solidFill>
                  <a:srgbClr val="000000"/>
                </a:solidFill>
                <a:effectLst/>
                <a:latin typeface="Open Sans" panose="020B0606030504020204" pitchFamily="34" charset="0"/>
              </a:rPr>
              <a:t>The overall progress of real-time processing, noise management, and accuracy in the robot during this project will introduce more sustainable agriculture using a technology-based approach.</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No Permission given Due to Commercial Project Development.</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All Project Data and codes are Uploaded to the NTU-RMML Server</a:t>
            </a:r>
          </a:p>
          <a:p>
            <a:pPr marL="342900" indent="-190500" algn="just">
              <a:spcBef>
                <a:spcPts val="0"/>
              </a:spcBef>
              <a:buSzPct val="100000"/>
              <a:buFont typeface="Arial"/>
              <a:buNone/>
            </a:pPr>
            <a:br>
              <a:rPr lang="en-US" u="sng" dirty="0">
                <a:solidFill>
                  <a:srgbClr val="FF0000"/>
                </a:solidFill>
                <a:latin typeface="Cambria" panose="02040503050406030204" pitchFamily="18" charset="0"/>
                <a:ea typeface="Cambria" panose="02040503050406030204" pitchFamily="18" charset="0"/>
              </a:rPr>
            </a:br>
            <a:r>
              <a:rPr lang="en-US" u="sng" dirty="0">
                <a:solidFill>
                  <a:srgbClr val="FF0000"/>
                </a:solidFill>
                <a:latin typeface="Cambria" panose="02040503050406030204" pitchFamily="18" charset="0"/>
                <a:ea typeface="Cambria" panose="02040503050406030204" pitchFamily="18" charset="0"/>
              </a:rPr>
              <a:t>http://140.112.94.139:5000/ </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lgn="l" rtl="0" fontAlgn="base">
              <a:buNone/>
            </a:pPr>
            <a:r>
              <a:rPr lang="en-US" sz="1800" b="0" i="0" dirty="0">
                <a:solidFill>
                  <a:srgbClr val="000000"/>
                </a:solidFill>
                <a:effectLst/>
                <a:latin typeface="Aptos" panose="020B0004020202020204" pitchFamily="34" charset="0"/>
              </a:rPr>
              <a:t>The Title of my Project is "</a:t>
            </a:r>
            <a:r>
              <a:rPr lang="en-US" sz="1800" b="1" i="0" dirty="0">
                <a:solidFill>
                  <a:srgbClr val="000000"/>
                </a:solidFill>
                <a:effectLst/>
                <a:latin typeface="Aptos" panose="020B0004020202020204" pitchFamily="34" charset="0"/>
              </a:rPr>
              <a:t>Smart Autonomous DL-Based Tomato Harvesting Robot</a:t>
            </a:r>
            <a:r>
              <a:rPr lang="en-US" sz="1800" b="0" i="0" dirty="0">
                <a:solidFill>
                  <a:srgbClr val="000000"/>
                </a:solidFill>
                <a:effectLst/>
                <a:latin typeface="Aptos" panose="020B0004020202020204" pitchFamily="34" charset="0"/>
              </a:rPr>
              <a:t>". This is a very Large-scale project with a Long Way to go(Approximately 5 ~ Years), jointly being Developed by NTU RMML Lab and The Ministry of Agriculture and Industrial Development of Taiwan.</a:t>
            </a:r>
          </a:p>
          <a:p>
            <a:pPr marL="0" indent="0" algn="l" rtl="0" fontAlgn="base">
              <a:buNone/>
            </a:pPr>
            <a:br>
              <a:rPr lang="en-US" sz="1800" b="0" i="0" dirty="0">
                <a:solidFill>
                  <a:srgbClr val="000000"/>
                </a:solidFill>
                <a:effectLst/>
                <a:latin typeface="Aptos" panose="020B0004020202020204" pitchFamily="34" charset="0"/>
              </a:rPr>
            </a:br>
            <a:endParaRPr lang="en-US" sz="1800" b="0" i="0" dirty="0">
              <a:solidFill>
                <a:srgbClr val="000000"/>
              </a:solidFill>
              <a:effectLst/>
              <a:latin typeface="Aptos" panose="020B0004020202020204" pitchFamily="34" charset="0"/>
            </a:endParaRPr>
          </a:p>
          <a:p>
            <a:pPr marL="0" indent="0" algn="l" rtl="0" fontAlgn="base">
              <a:buNone/>
            </a:pPr>
            <a:r>
              <a:rPr lang="en-US" sz="1800" b="0" i="0" u="sng" dirty="0">
                <a:solidFill>
                  <a:srgbClr val="000000"/>
                </a:solidFill>
                <a:effectLst/>
                <a:latin typeface="Aptos" panose="020B0004020202020204" pitchFamily="34" charset="0"/>
              </a:rPr>
              <a:t>A brief description of my work is given below.</a:t>
            </a:r>
          </a:p>
          <a:p>
            <a:pPr marL="0" indent="0" algn="l" rtl="0" fontAlgn="base">
              <a:buNone/>
            </a:pPr>
            <a:endParaRPr lang="en-US" sz="1800" b="0" i="0" u="sng" dirty="0">
              <a:solidFill>
                <a:srgbClr val="000000"/>
              </a:solidFill>
              <a:effectLst/>
              <a:latin typeface="Aptos" panose="020B0004020202020204" pitchFamily="34" charset="0"/>
            </a:endParaRPr>
          </a:p>
          <a:p>
            <a:pPr marL="0" indent="0" algn="l" rtl="0" fontAlgn="base">
              <a:buNone/>
            </a:pPr>
            <a:r>
              <a:rPr lang="en-US" sz="1800" b="0" i="0" dirty="0">
                <a:solidFill>
                  <a:srgbClr val="000000"/>
                </a:solidFill>
                <a:effectLst/>
                <a:latin typeface="Aptos" panose="020B0004020202020204" pitchFamily="34" charset="0"/>
              </a:rPr>
              <a:t>I was a research Intern at the RMML Lab under the Tomato Harvesting Project (Computer Vision) in the Bio-Mechatronics and Agricultural Department. I was selected for this program by Prof. Ping Lang-yen through the TEEP Program. My Goal was to Generate the point Cloud of the whole Tomato Cluster, Process it and Perform Gaussian Splatting and 3d Reconstruction of the Artificial Tomato Cluster to increase the accuracy of the tomato detection(3D vs 2D) and perform Orientation Determination of the robotic arm </a:t>
            </a:r>
            <a:r>
              <a:rPr lang="en-US" sz="1800" b="0" i="0" dirty="0" err="1">
                <a:solidFill>
                  <a:srgbClr val="000000"/>
                </a:solidFill>
                <a:effectLst/>
                <a:latin typeface="Aptos" panose="020B0004020202020204" pitchFamily="34" charset="0"/>
              </a:rPr>
              <a:t>w.r.t.</a:t>
            </a:r>
            <a:r>
              <a:rPr lang="en-US" sz="1800" b="0" i="0" dirty="0">
                <a:solidFill>
                  <a:srgbClr val="000000"/>
                </a:solidFill>
                <a:effectLst/>
                <a:latin typeface="Aptos" panose="020B0004020202020204" pitchFamily="34" charset="0"/>
              </a:rPr>
              <a:t> to the Cherry Tomato. I also conducted the V-Slam and captured the Point Cloud of the Phantom tomato.</a:t>
            </a:r>
          </a:p>
          <a:p>
            <a:pPr marL="0" indent="0">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655608" y="1143001"/>
            <a:ext cx="10825192" cy="5326810"/>
          </a:xfrm>
        </p:spPr>
        <p:txBody>
          <a:bodyPr>
            <a:normAutofit fontScale="47500" lnSpcReduction="20000"/>
          </a:bodyPr>
          <a:lstStyle/>
          <a:p>
            <a:pPr>
              <a:lnSpc>
                <a:spcPct val="115000"/>
              </a:lnSpc>
              <a:spcAft>
                <a:spcPts val="800"/>
              </a:spcAft>
            </a:pP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[1] Nichol, A., &amp; </a:t>
            </a:r>
            <a:r>
              <a:rPr lang="en-IN" sz="2300" kern="100" dirty="0" err="1">
                <a:effectLst/>
                <a:latin typeface="Times New Roman" panose="02020603050405020304" pitchFamily="18" charset="0"/>
                <a:ea typeface="Aptos" panose="020B0004020202020204" pitchFamily="34" charset="0"/>
                <a:cs typeface="Times New Roman" panose="02020603050405020304" pitchFamily="18" charset="0"/>
              </a:rPr>
              <a:t>Dhariwal</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P. (2022). </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Point-E: A System for Generating 3D Point Clouds from Complex Prompts.</a:t>
            </a:r>
            <a:endParaRPr lang="en-IN" sz="23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[2] </a:t>
            </a:r>
            <a:r>
              <a:rPr lang="en-IN" sz="2300" kern="100" dirty="0" err="1">
                <a:effectLst/>
                <a:latin typeface="Times New Roman" panose="02020603050405020304" pitchFamily="18" charset="0"/>
                <a:ea typeface="Aptos" panose="020B0004020202020204" pitchFamily="34" charset="0"/>
                <a:cs typeface="Times New Roman" panose="02020603050405020304" pitchFamily="18" charset="0"/>
              </a:rPr>
              <a:t>Ranftl</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R., </a:t>
            </a:r>
            <a:r>
              <a:rPr lang="en-IN" sz="2300" kern="100" dirty="0" err="1">
                <a:effectLst/>
                <a:latin typeface="Times New Roman" panose="02020603050405020304" pitchFamily="18" charset="0"/>
                <a:ea typeface="Aptos" panose="020B0004020202020204" pitchFamily="34" charset="0"/>
                <a:cs typeface="Times New Roman" panose="02020603050405020304" pitchFamily="18" charset="0"/>
              </a:rPr>
              <a:t>Lasinger</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K., Hafner, D., Schindler, K., &amp; </a:t>
            </a:r>
            <a:r>
              <a:rPr lang="en-IN" sz="2300" kern="100" dirty="0" err="1">
                <a:effectLst/>
                <a:latin typeface="Times New Roman" panose="02020603050405020304" pitchFamily="18" charset="0"/>
                <a:ea typeface="Aptos" panose="020B0004020202020204" pitchFamily="34" charset="0"/>
                <a:cs typeface="Times New Roman" panose="02020603050405020304" pitchFamily="18" charset="0"/>
              </a:rPr>
              <a:t>Koltun</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V. (2022). Towards robust monocular depth estimation: Mixing datasets for zero-shot cross-dataset transfer. </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IEEE Transactions on Pattern Analysis and Machine Intelligence</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44(3), 1623-1637.</a:t>
            </a:r>
            <a:endParaRPr lang="en-IN" sz="23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[3]  </a:t>
            </a:r>
            <a:r>
              <a:rPr lang="en-IN" sz="2300" kern="100" dirty="0" err="1">
                <a:effectLst/>
                <a:latin typeface="Times New Roman" panose="02020603050405020304" pitchFamily="18" charset="0"/>
                <a:ea typeface="Aptos" panose="020B0004020202020204" pitchFamily="34" charset="0"/>
                <a:cs typeface="Times New Roman" panose="02020603050405020304" pitchFamily="18" charset="0"/>
              </a:rPr>
              <a:t>CloudCompare</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(Version 2.x) [Computer software].</a:t>
            </a:r>
            <a:endParaRPr lang="en-IN" sz="23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[4] Ding, C., Dai, Y., Feng, X., Zhou, Y., &amp; Li, Q. (2023). Stereo vision SLAM-based 3D reconstruction on UAV development platforms. </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Journal of Electronic Imaging</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32</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(01). </a:t>
            </a:r>
            <a:r>
              <a:rPr lang="en-IN" sz="23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2"/>
              </a:rPr>
              <a:t>https://doi.org/10.1117/1.jei.32.1.013041</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23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[5] </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PViT-6D: Overclocking Vision Transformers for 6D Pose Estimation with Confidence-Level Prediction and Pose Tokens</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(n.d.). https://arxiv.org/html/2311.17504</a:t>
            </a:r>
            <a:endParaRPr lang="en-IN" sz="23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[6] </a:t>
            </a:r>
            <a:r>
              <a:rPr lang="en-IN" sz="2300" kern="100" dirty="0" err="1">
                <a:effectLst/>
                <a:latin typeface="Times New Roman" panose="02020603050405020304" pitchFamily="18" charset="0"/>
                <a:ea typeface="Aptos" panose="020B0004020202020204" pitchFamily="34" charset="0"/>
                <a:cs typeface="Times New Roman" panose="02020603050405020304" pitchFamily="18" charset="0"/>
              </a:rPr>
              <a:t>Adityamwagh</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(n.d.). </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GitHub - </a:t>
            </a:r>
            <a:r>
              <a:rPr lang="en-IN" sz="2300" i="1" kern="100" dirty="0" err="1">
                <a:effectLst/>
                <a:latin typeface="Times New Roman" panose="02020603050405020304" pitchFamily="18" charset="0"/>
                <a:ea typeface="Aptos" panose="020B0004020202020204" pitchFamily="34" charset="0"/>
                <a:cs typeface="Times New Roman" panose="02020603050405020304" pitchFamily="18" charset="0"/>
              </a:rPr>
              <a:t>adityamwagh</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/3d-reconstruction-loftr: Pose estimation pipeline for 3D Reconstruction using </a:t>
            </a:r>
            <a:r>
              <a:rPr lang="en-IN" sz="2300" i="1" kern="100" dirty="0" err="1">
                <a:effectLst/>
                <a:latin typeface="Times New Roman" panose="02020603050405020304" pitchFamily="18" charset="0"/>
                <a:ea typeface="Aptos" panose="020B0004020202020204" pitchFamily="34" charset="0"/>
                <a:cs typeface="Times New Roman" panose="02020603050405020304" pitchFamily="18" charset="0"/>
              </a:rPr>
              <a:t>LoFTR</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 (Local Feature Transformer) detector free feature matcher.</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GitHub. https://github.com/adityamwagh/3d-reconstruction-loftr</a:t>
            </a:r>
            <a:endParaRPr lang="en-IN" sz="23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[7] </a:t>
            </a:r>
            <a:r>
              <a:rPr lang="en-IN" sz="2300" kern="100" dirty="0" err="1">
                <a:effectLst/>
                <a:latin typeface="Times New Roman" panose="02020603050405020304" pitchFamily="18" charset="0"/>
                <a:ea typeface="Aptos" panose="020B0004020202020204" pitchFamily="34" charset="0"/>
                <a:cs typeface="Times New Roman" panose="02020603050405020304" pitchFamily="18" charset="0"/>
              </a:rPr>
              <a:t>RecFusion</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- 3d Reconstruction Software. (2023, January 16). </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Download </a:t>
            </a:r>
            <a:r>
              <a:rPr lang="en-IN" sz="2300" i="1" kern="100" dirty="0" err="1">
                <a:effectLst/>
                <a:latin typeface="Times New Roman" panose="02020603050405020304" pitchFamily="18" charset="0"/>
                <a:ea typeface="Aptos" panose="020B0004020202020204" pitchFamily="34" charset="0"/>
                <a:cs typeface="Times New Roman" panose="02020603050405020304" pitchFamily="18" charset="0"/>
              </a:rPr>
              <a:t>RecFusion</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 | </a:t>
            </a:r>
            <a:r>
              <a:rPr lang="en-IN" sz="2300" i="1" kern="100" dirty="0" err="1">
                <a:effectLst/>
                <a:latin typeface="Times New Roman" panose="02020603050405020304" pitchFamily="18" charset="0"/>
                <a:ea typeface="Aptos" panose="020B0004020202020204" pitchFamily="34" charset="0"/>
                <a:cs typeface="Times New Roman" panose="02020603050405020304" pitchFamily="18" charset="0"/>
              </a:rPr>
              <a:t>RecFusion</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 - 3d Reconstruction Software</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https://www.recfusion.net/download-recfusion/</a:t>
            </a:r>
            <a:endParaRPr lang="en-IN" sz="23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[8]</a:t>
            </a:r>
            <a:r>
              <a:rPr lang="en-IN" sz="2300" i="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Gaussian Splatting &amp; </a:t>
            </a:r>
            <a:r>
              <a:rPr lang="en-IN" sz="2300" i="1" kern="100" dirty="0" err="1">
                <a:effectLst/>
                <a:latin typeface="Times New Roman" panose="02020603050405020304" pitchFamily="18" charset="0"/>
                <a:ea typeface="Aptos" panose="020B0004020202020204" pitchFamily="34" charset="0"/>
                <a:cs typeface="Times New Roman" panose="02020603050405020304" pitchFamily="18" charset="0"/>
              </a:rPr>
              <a:t>NeRFs</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 — </a:t>
            </a:r>
            <a:r>
              <a:rPr lang="en-IN" sz="2300" i="1" kern="100" dirty="0" err="1">
                <a:effectLst/>
                <a:latin typeface="Times New Roman" panose="02020603050405020304" pitchFamily="18" charset="0"/>
                <a:ea typeface="Aptos" panose="020B0004020202020204" pitchFamily="34" charset="0"/>
                <a:cs typeface="Times New Roman" panose="02020603050405020304" pitchFamily="18" charset="0"/>
              </a:rPr>
              <a:t>spectacularAI</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  documentation</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(n.d.).  </a:t>
            </a:r>
            <a:r>
              <a:rPr lang="en-IN" sz="23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3"/>
              </a:rPr>
              <a:t>https://spectacularai.github.io/docs/sdk/tools/nerf.html</a:t>
            </a:r>
            <a:endParaRPr lang="en-IN" sz="23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[9]</a:t>
            </a:r>
            <a:r>
              <a:rPr lang="en-IN" sz="23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300" kern="100" dirty="0" err="1">
                <a:effectLst/>
                <a:latin typeface="Times New Roman" panose="02020603050405020304" pitchFamily="18" charset="0"/>
                <a:ea typeface="Aptos" panose="020B0004020202020204" pitchFamily="34" charset="0"/>
                <a:cs typeface="Times New Roman" panose="02020603050405020304" pitchFamily="18" charset="0"/>
              </a:rPr>
              <a:t>Graphdeco-Inria</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(n.d.). </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GitHub - </a:t>
            </a:r>
            <a:r>
              <a:rPr lang="en-IN" sz="2300" i="1" kern="100" dirty="0" err="1">
                <a:effectLst/>
                <a:latin typeface="Times New Roman" panose="02020603050405020304" pitchFamily="18" charset="0"/>
                <a:ea typeface="Aptos" panose="020B0004020202020204" pitchFamily="34" charset="0"/>
                <a:cs typeface="Times New Roman" panose="02020603050405020304" pitchFamily="18" charset="0"/>
              </a:rPr>
              <a:t>graphdeco-inria</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/gaussian-splatting: Original reference implementation of “3D Gaussian Splatting for Real-Time Radiance Field Rendering.”</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GitHub. https://github.com/graphdeco-inria/gaussian-splatting</a:t>
            </a:r>
            <a:endParaRPr lang="en-IN" sz="23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[10]</a:t>
            </a:r>
            <a:r>
              <a:rPr lang="en-IN" sz="23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300" kern="100" dirty="0" err="1">
                <a:effectLst/>
                <a:latin typeface="Times New Roman" panose="02020603050405020304" pitchFamily="18" charset="0"/>
                <a:ea typeface="Aptos" panose="020B0004020202020204" pitchFamily="34" charset="0"/>
                <a:cs typeface="Times New Roman" panose="02020603050405020304" pitchFamily="18" charset="0"/>
              </a:rPr>
              <a:t>Tancik</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M., Weber, E., Ng, E., Li, R., Yi, B., Kerr, J., Wang, T., </a:t>
            </a:r>
            <a:r>
              <a:rPr lang="en-IN" sz="2300" kern="100" dirty="0" err="1">
                <a:effectLst/>
                <a:latin typeface="Times New Roman" panose="02020603050405020304" pitchFamily="18" charset="0"/>
                <a:ea typeface="Aptos" panose="020B0004020202020204" pitchFamily="34" charset="0"/>
                <a:cs typeface="Times New Roman" panose="02020603050405020304" pitchFamily="18" charset="0"/>
              </a:rPr>
              <a:t>Kristoffersen</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A., Austin, J., Salahi, K., Ahuja, A., McAllister, D., &amp; Kanazawa, A. (2023). </a:t>
            </a:r>
            <a:r>
              <a:rPr lang="en-IN" sz="2300" kern="100" dirty="0" err="1">
                <a:effectLst/>
                <a:latin typeface="Times New Roman" panose="02020603050405020304" pitchFamily="18" charset="0"/>
                <a:ea typeface="Aptos" panose="020B0004020202020204" pitchFamily="34" charset="0"/>
                <a:cs typeface="Times New Roman" panose="02020603050405020304" pitchFamily="18" charset="0"/>
              </a:rPr>
              <a:t>Nerfstudio</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A Modular Framework for Neural Radiance Field Development. </a:t>
            </a:r>
            <a:r>
              <a:rPr lang="en-IN" sz="2300" i="1" kern="100" dirty="0" err="1">
                <a:effectLst/>
                <a:latin typeface="Times New Roman" panose="02020603050405020304" pitchFamily="18" charset="0"/>
                <a:ea typeface="Aptos" panose="020B0004020202020204" pitchFamily="34" charset="0"/>
                <a:cs typeface="Times New Roman" panose="02020603050405020304" pitchFamily="18" charset="0"/>
              </a:rPr>
              <a:t>arXiv</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 (Cornell University)</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https://doi.org/10.48550/arxiv.2302.04264</a:t>
            </a:r>
            <a:endParaRPr lang="en-IN" sz="23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[11] Mildenhall, B., Srinivasan, P. P., </a:t>
            </a:r>
            <a:r>
              <a:rPr lang="en-IN" sz="2300" kern="100" dirty="0" err="1">
                <a:effectLst/>
                <a:latin typeface="Times New Roman" panose="02020603050405020304" pitchFamily="18" charset="0"/>
                <a:ea typeface="Aptos" panose="020B0004020202020204" pitchFamily="34" charset="0"/>
                <a:cs typeface="Times New Roman" panose="02020603050405020304" pitchFamily="18" charset="0"/>
              </a:rPr>
              <a:t>Tancik</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M., Barron, J. T., </a:t>
            </a:r>
            <a:r>
              <a:rPr lang="en-IN" sz="2300" kern="100" dirty="0" err="1">
                <a:effectLst/>
                <a:latin typeface="Times New Roman" panose="02020603050405020304" pitchFamily="18" charset="0"/>
                <a:ea typeface="Aptos" panose="020B0004020202020204" pitchFamily="34" charset="0"/>
                <a:cs typeface="Times New Roman" panose="02020603050405020304" pitchFamily="18" charset="0"/>
              </a:rPr>
              <a:t>Ramamoorthi</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R., &amp; Ng, R. (2020). </a:t>
            </a:r>
            <a:r>
              <a:rPr lang="en-IN" sz="2300" kern="100" dirty="0" err="1">
                <a:effectLst/>
                <a:latin typeface="Times New Roman" panose="02020603050405020304" pitchFamily="18" charset="0"/>
                <a:ea typeface="Aptos" panose="020B0004020202020204" pitchFamily="34" charset="0"/>
                <a:cs typeface="Times New Roman" panose="02020603050405020304" pitchFamily="18" charset="0"/>
              </a:rPr>
              <a:t>NeRF</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Representing Scenes as Neural Radiance Fields for View Synthesis. </a:t>
            </a:r>
            <a:r>
              <a:rPr lang="en-IN" sz="2300" i="1" kern="100" dirty="0" err="1">
                <a:effectLst/>
                <a:latin typeface="Times New Roman" panose="02020603050405020304" pitchFamily="18" charset="0"/>
                <a:ea typeface="Aptos" panose="020B0004020202020204" pitchFamily="34" charset="0"/>
                <a:cs typeface="Times New Roman" panose="02020603050405020304" pitchFamily="18" charset="0"/>
              </a:rPr>
              <a:t>arXiv</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 (Cornell University)</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https://doi.org/10.48550/arxiv.2003.08934</a:t>
            </a:r>
            <a:endParaRPr lang="en-IN" sz="23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[12] </a:t>
            </a:r>
            <a:r>
              <a:rPr lang="en-IN" sz="2300" kern="100" dirty="0" err="1">
                <a:effectLst/>
                <a:latin typeface="Times New Roman" panose="02020603050405020304" pitchFamily="18" charset="0"/>
                <a:ea typeface="Aptos" panose="020B0004020202020204" pitchFamily="34" charset="0"/>
                <a:cs typeface="Times New Roman" panose="02020603050405020304" pitchFamily="18" charset="0"/>
              </a:rPr>
              <a:t>Wanmeihuali</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(n.d.). </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GitHub - </a:t>
            </a:r>
            <a:r>
              <a:rPr lang="en-IN" sz="2300" i="1" kern="100" dirty="0" err="1">
                <a:effectLst/>
                <a:latin typeface="Times New Roman" panose="02020603050405020304" pitchFamily="18" charset="0"/>
                <a:ea typeface="Aptos" panose="020B0004020202020204" pitchFamily="34" charset="0"/>
                <a:cs typeface="Times New Roman" panose="02020603050405020304" pitchFamily="18" charset="0"/>
              </a:rPr>
              <a:t>wanmeihuali</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/taichi_3d_gaussian_splatting: An unofficial implementation of paper 3D Gaussian Splatting for Real-Time Radiance Field Rendering by </a:t>
            </a:r>
            <a:r>
              <a:rPr lang="en-IN" sz="2300" i="1" kern="100" dirty="0" err="1">
                <a:effectLst/>
                <a:latin typeface="Times New Roman" panose="02020603050405020304" pitchFamily="18" charset="0"/>
                <a:ea typeface="Aptos" panose="020B0004020202020204" pitchFamily="34" charset="0"/>
                <a:cs typeface="Times New Roman" panose="02020603050405020304" pitchFamily="18" charset="0"/>
              </a:rPr>
              <a:t>taichi</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 lang.</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GitHub. </a:t>
            </a:r>
            <a:r>
              <a:rPr lang="en-IN" sz="23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4"/>
              </a:rPr>
              <a:t>https://github.com/wanmeihuali/taichi_3d_gaussian_splatting</a:t>
            </a:r>
            <a:endParaRPr lang="en-IN" sz="23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[13] Wen, B., Yang, W., Kautz, J., &amp; Birchfield, S. (2023). </a:t>
            </a:r>
            <a:r>
              <a:rPr lang="en-IN" sz="2300" kern="100" dirty="0" err="1">
                <a:effectLst/>
                <a:latin typeface="Times New Roman" panose="02020603050405020304" pitchFamily="18" charset="0"/>
                <a:ea typeface="Aptos" panose="020B0004020202020204" pitchFamily="34" charset="0"/>
                <a:cs typeface="Times New Roman" panose="02020603050405020304" pitchFamily="18" charset="0"/>
              </a:rPr>
              <a:t>FoundationPose</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Unified 6D Pose Estimation and Tracking of Novel Objects. </a:t>
            </a:r>
            <a:r>
              <a:rPr lang="en-IN" sz="2300" i="1" kern="100" dirty="0" err="1">
                <a:effectLst/>
                <a:latin typeface="Times New Roman" panose="02020603050405020304" pitchFamily="18" charset="0"/>
                <a:ea typeface="Aptos" panose="020B0004020202020204" pitchFamily="34" charset="0"/>
                <a:cs typeface="Times New Roman" panose="02020603050405020304" pitchFamily="18" charset="0"/>
              </a:rPr>
              <a:t>arXiv</a:t>
            </a:r>
            <a:r>
              <a:rPr lang="en-IN" sz="2300" i="1" kern="100" dirty="0">
                <a:effectLst/>
                <a:latin typeface="Times New Roman" panose="02020603050405020304" pitchFamily="18" charset="0"/>
                <a:ea typeface="Aptos" panose="020B0004020202020204" pitchFamily="34" charset="0"/>
                <a:cs typeface="Times New Roman" panose="02020603050405020304" pitchFamily="18" charset="0"/>
              </a:rPr>
              <a:t> (Cornell University)</a:t>
            </a:r>
            <a:r>
              <a:rPr lang="en-IN" sz="2300" kern="100" dirty="0">
                <a:effectLst/>
                <a:latin typeface="Times New Roman" panose="02020603050405020304" pitchFamily="18" charset="0"/>
                <a:ea typeface="Aptos" panose="020B0004020202020204" pitchFamily="34" charset="0"/>
                <a:cs typeface="Times New Roman" panose="02020603050405020304" pitchFamily="18" charset="0"/>
              </a:rPr>
              <a:t>. https://doi.org/10.48550/arxiv.2312.08344</a:t>
            </a:r>
            <a:endParaRPr lang="en-IN" sz="23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004613" y="116244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77AC-91B3-239B-A05F-12EFFD775F0F}"/>
              </a:ext>
            </a:extLst>
          </p:cNvPr>
          <p:cNvSpPr>
            <a:spLocks noGrp="1"/>
          </p:cNvSpPr>
          <p:nvPr>
            <p:ph type="title"/>
          </p:nvPr>
        </p:nvSpPr>
        <p:spPr/>
        <p:txBody>
          <a:bodyPr/>
          <a:lstStyle/>
          <a:p>
            <a:r>
              <a:rPr lang="en-IN" dirty="0"/>
              <a:t>Dataset Collection</a:t>
            </a:r>
          </a:p>
        </p:txBody>
      </p:sp>
      <p:pic>
        <p:nvPicPr>
          <p:cNvPr id="5" name="Content Placeholder 4">
            <a:extLst>
              <a:ext uri="{FF2B5EF4-FFF2-40B4-BE49-F238E27FC236}">
                <a16:creationId xmlns:a16="http://schemas.microsoft.com/office/drawing/2014/main" id="{41C382A2-E59A-B1F8-8AD7-3AF7870705CD}"/>
              </a:ext>
            </a:extLst>
          </p:cNvPr>
          <p:cNvPicPr>
            <a:picLocks noGrp="1" noChangeAspect="1"/>
          </p:cNvPicPr>
          <p:nvPr>
            <p:ph idx="1"/>
          </p:nvPr>
        </p:nvPicPr>
        <p:blipFill>
          <a:blip r:embed="rId2"/>
          <a:stretch>
            <a:fillRect/>
          </a:stretch>
        </p:blipFill>
        <p:spPr>
          <a:xfrm>
            <a:off x="1881996" y="1005246"/>
            <a:ext cx="8428007" cy="4847508"/>
          </a:xfrm>
        </p:spPr>
      </p:pic>
    </p:spTree>
    <p:extLst>
      <p:ext uri="{BB962C8B-B14F-4D97-AF65-F5344CB8AC3E}">
        <p14:creationId xmlns:p14="http://schemas.microsoft.com/office/powerpoint/2010/main" val="2697419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85000" lnSpcReduction="20000"/>
          </a:bodyPr>
          <a:lstStyle/>
          <a:p>
            <a:pPr marL="0" indent="0" algn="ctr">
              <a:buNone/>
            </a:pPr>
            <a:r>
              <a:rPr lang="en-US" sz="4600" b="1" dirty="0">
                <a:latin typeface="Sitka Small" pitchFamily="2" charset="0"/>
              </a:rPr>
              <a:t>Purpose of this Project? </a:t>
            </a:r>
          </a:p>
          <a:p>
            <a:pPr>
              <a:buFont typeface="Wingdings" panose="05000000000000000000" pitchFamily="2" charset="2"/>
              <a:buChar char="Ø"/>
            </a:pPr>
            <a:endParaRPr lang="en-US" dirty="0"/>
          </a:p>
          <a:p>
            <a:pPr>
              <a:buFont typeface="Wingdings" panose="05000000000000000000" pitchFamily="2" charset="2"/>
              <a:buChar char="Ø"/>
            </a:pPr>
            <a:r>
              <a:rPr lang="en-US" b="1" dirty="0"/>
              <a:t>Shortage of Labor and its High Costs: </a:t>
            </a:r>
            <a:r>
              <a:rPr lang="en-US" dirty="0"/>
              <a:t>Mechanization of harvesting has solved the problem of labor shortage and avoided high costs related to manual work in Taiwan.</a:t>
            </a:r>
          </a:p>
          <a:p>
            <a:pPr>
              <a:buFont typeface="Wingdings" panose="05000000000000000000" pitchFamily="2" charset="2"/>
              <a:buChar char="Ø"/>
            </a:pPr>
            <a:endParaRPr lang="en-US" dirty="0"/>
          </a:p>
          <a:p>
            <a:pPr>
              <a:buFont typeface="Wingdings" panose="05000000000000000000" pitchFamily="2" charset="2"/>
              <a:buChar char="Ø"/>
            </a:pPr>
            <a:r>
              <a:rPr lang="en-US" b="1" dirty="0"/>
              <a:t>Improved Efficiency: </a:t>
            </a:r>
            <a:r>
              <a:rPr lang="en-US" dirty="0"/>
              <a:t>Machines could harvest continuously and rapidly whereby larger areas could be covered with far less labor than in the case of manual working.</a:t>
            </a:r>
          </a:p>
          <a:p>
            <a:pPr>
              <a:buFont typeface="Wingdings" panose="05000000000000000000" pitchFamily="2" charset="2"/>
              <a:buChar char="Ø"/>
            </a:pPr>
            <a:endParaRPr lang="en-US" dirty="0"/>
          </a:p>
          <a:p>
            <a:pPr>
              <a:buFont typeface="Wingdings" panose="05000000000000000000" pitchFamily="2" charset="2"/>
              <a:buChar char="Ø"/>
            </a:pPr>
            <a:r>
              <a:rPr lang="en-US" b="1" dirty="0"/>
              <a:t>Reducing Post-Harvest Losses: </a:t>
            </a:r>
            <a:r>
              <a:rPr lang="en-US" dirty="0"/>
              <a:t>Automated tomatoes handling machines do not damage tomatoes; thus the losses are reduced.</a:t>
            </a:r>
          </a:p>
          <a:p>
            <a:pPr>
              <a:buFont typeface="Wingdings" panose="05000000000000000000" pitchFamily="2" charset="2"/>
              <a:buChar char="Ø"/>
            </a:pPr>
            <a:endParaRPr lang="en-US" dirty="0"/>
          </a:p>
          <a:p>
            <a:pPr>
              <a:buFont typeface="Wingdings" panose="05000000000000000000" pitchFamily="2" charset="2"/>
              <a:buChar char="Ø"/>
            </a:pPr>
            <a:r>
              <a:rPr lang="en-US" b="1" dirty="0"/>
              <a:t>Data-Driven Precision Agriculture:</a:t>
            </a:r>
            <a:r>
              <a:rPr lang="en-US" dirty="0"/>
              <a:t> Equipped with sensors and artificial intelligence, the machine supports data-driven crop management and the optimal practices of farming.</a:t>
            </a:r>
          </a:p>
          <a:p>
            <a:pPr>
              <a:buFont typeface="Wingdings" panose="05000000000000000000" pitchFamily="2" charset="2"/>
              <a:buChar char="Ø"/>
            </a:pPr>
            <a:endParaRPr lang="en-US"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69616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7" name="Content Placeholder 6">
            <a:extLst>
              <a:ext uri="{FF2B5EF4-FFF2-40B4-BE49-F238E27FC236}">
                <a16:creationId xmlns:a16="http://schemas.microsoft.com/office/drawing/2014/main" id="{1A80BBCA-3DE4-9174-0058-B33DE75D6140}"/>
              </a:ext>
            </a:extLst>
          </p:cNvPr>
          <p:cNvSpPr>
            <a:spLocks noGrp="1"/>
          </p:cNvSpPr>
          <p:nvPr>
            <p:ph idx="1"/>
          </p:nvPr>
        </p:nvSpPr>
        <p:spPr/>
        <p:txBody>
          <a:bodyPr>
            <a:normAutofit/>
          </a:bodyPr>
          <a:lstStyle/>
          <a:p>
            <a:pPr>
              <a:lnSpc>
                <a:spcPct val="90000"/>
              </a:lnSpc>
              <a:buFont typeface="Wingdings" panose="05000000000000000000" pitchFamily="2" charset="2"/>
              <a:buChar char="Ø"/>
            </a:pPr>
            <a:r>
              <a:rPr lang="en-US" sz="2000" b="1" dirty="0"/>
              <a:t>Computer Vision in Agriculture Review: </a:t>
            </a:r>
            <a:r>
              <a:rPr lang="en-US" sz="2000" dirty="0"/>
              <a:t>2D vs. 3D vision for crop monitoring based on the advantages of 3D reconstruction and point cloud processing in accurate fruit detection.</a:t>
            </a:r>
          </a:p>
          <a:p>
            <a:pPr>
              <a:lnSpc>
                <a:spcPct val="90000"/>
              </a:lnSpc>
              <a:buFont typeface="Wingdings" panose="05000000000000000000" pitchFamily="2" charset="2"/>
              <a:buChar char="Ø"/>
            </a:pPr>
            <a:endParaRPr lang="en-US" sz="2000" dirty="0"/>
          </a:p>
          <a:p>
            <a:pPr>
              <a:lnSpc>
                <a:spcPct val="90000"/>
              </a:lnSpc>
              <a:buFont typeface="Wingdings" panose="05000000000000000000" pitchFamily="2" charset="2"/>
              <a:buChar char="Ø"/>
            </a:pPr>
            <a:r>
              <a:rPr lang="en-US" sz="2000" b="1" dirty="0"/>
              <a:t>Deep Learning Techniques for Fruit Detection :</a:t>
            </a:r>
            <a:r>
              <a:rPr lang="en-US" sz="2000" dirty="0"/>
              <a:t> A review of deep learning approaches such as Convolutional Neural Networks for fruit recognition in overcoming challenges such as occlusion, lighting, and varying ripeness of fruits.</a:t>
            </a:r>
          </a:p>
          <a:p>
            <a:pPr>
              <a:lnSpc>
                <a:spcPct val="90000"/>
              </a:lnSpc>
              <a:buFont typeface="Wingdings" panose="05000000000000000000" pitchFamily="2" charset="2"/>
              <a:buChar char="Ø"/>
            </a:pPr>
            <a:endParaRPr lang="en-US" sz="2000" dirty="0"/>
          </a:p>
          <a:p>
            <a:pPr>
              <a:lnSpc>
                <a:spcPct val="90000"/>
              </a:lnSpc>
              <a:buFont typeface="Wingdings" panose="05000000000000000000" pitchFamily="2" charset="2"/>
              <a:buChar char="Ø"/>
            </a:pPr>
            <a:r>
              <a:rPr lang="en-US" sz="2000" b="1" dirty="0"/>
              <a:t>3D Point Cloud Processing and Gaussian Splatting: </a:t>
            </a:r>
            <a:r>
              <a:rPr lang="en-US" sz="2000" dirty="0"/>
              <a:t>Explain the techniques of 3D point cloud and how Gaussian Splatting can improve accuracies for reconstruction of fruit clusters and to use it as an aid for robots.</a:t>
            </a:r>
          </a:p>
          <a:p>
            <a:pPr>
              <a:lnSpc>
                <a:spcPct val="90000"/>
              </a:lnSpc>
              <a:buFont typeface="Wingdings" panose="05000000000000000000" pitchFamily="2" charset="2"/>
              <a:buChar char="Ø"/>
            </a:pPr>
            <a:endParaRPr lang="en-US" sz="2000" dirty="0"/>
          </a:p>
          <a:p>
            <a:pPr>
              <a:lnSpc>
                <a:spcPct val="90000"/>
              </a:lnSpc>
              <a:buFont typeface="Wingdings" panose="05000000000000000000" pitchFamily="2" charset="2"/>
              <a:buChar char="Ø"/>
            </a:pPr>
            <a:r>
              <a:rPr lang="en-US" sz="2000" b="1" dirty="0"/>
              <a:t>SLAM for Agricultural Robotics: </a:t>
            </a:r>
            <a:r>
              <a:rPr lang="en-US" sz="2000" dirty="0"/>
              <a:t>Explain the SLAM principles applied to V-SLAM operating in scenarios like autonomous navigation and crop mapping.</a:t>
            </a:r>
          </a:p>
          <a:p>
            <a:endParaRPr lang="en-IN" dirty="0"/>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lstStyle/>
          <a:p>
            <a:r>
              <a:rPr lang="en-IN" dirty="0"/>
              <a:t>No 3D Gaussian Splat Model of the Cherry Tomato on the Web4</a:t>
            </a:r>
          </a:p>
          <a:p>
            <a:r>
              <a:rPr lang="en-IN" dirty="0"/>
              <a:t>Till date no V-Slam is conducted on the Cherry Tomato</a:t>
            </a:r>
          </a:p>
          <a:p>
            <a:r>
              <a:rPr lang="en-IN" dirty="0"/>
              <a:t>Only 2D detection is available (*yolo)</a:t>
            </a:r>
          </a:p>
          <a:p>
            <a:r>
              <a:rPr lang="en-IN" dirty="0"/>
              <a:t>3d Detection is more accurate but was never implemented previously in any of the Commercial Project.</a:t>
            </a:r>
          </a:p>
          <a:p>
            <a:r>
              <a:rPr lang="en-IN" dirty="0"/>
              <a:t>Accuracy of the Robot arm is very low to accurately detect the small Cherry tomato for the hook to grab the Cherry Tomato</a:t>
            </a:r>
          </a:p>
          <a:p>
            <a:endParaRPr lang="en-IN" dirty="0"/>
          </a:p>
        </p:txBody>
      </p:sp>
    </p:spTree>
    <p:extLst>
      <p:ext uri="{BB962C8B-B14F-4D97-AF65-F5344CB8AC3E}">
        <p14:creationId xmlns:p14="http://schemas.microsoft.com/office/powerpoint/2010/main" val="163766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207034" y="1143001"/>
            <a:ext cx="11273766" cy="4952997"/>
          </a:xfrm>
        </p:spPr>
        <p:txBody>
          <a:bodyPr>
            <a:normAutofit fontScale="62500" lnSpcReduction="20000"/>
          </a:bodyPr>
          <a:lstStyle/>
          <a:p>
            <a:r>
              <a:rPr lang="en-US" b="1" dirty="0"/>
              <a:t>Conduct V-SLAM (Visual Simultaneous Localization and Mapping):</a:t>
            </a:r>
          </a:p>
          <a:p>
            <a:pPr marL="0" indent="0">
              <a:buNone/>
            </a:pPr>
            <a:endParaRPr lang="en-US" dirty="0"/>
          </a:p>
          <a:p>
            <a:pPr marL="0" indent="0" algn="just">
              <a:buNone/>
            </a:pPr>
            <a:r>
              <a:rPr lang="en-US" dirty="0"/>
              <a:t>Utilizes visual information to track camera motion and map the environment in real time.</a:t>
            </a:r>
          </a:p>
          <a:p>
            <a:pPr marL="0" indent="0" algn="just">
              <a:buNone/>
            </a:pPr>
            <a:r>
              <a:rPr lang="en-US" dirty="0"/>
              <a:t>Provides spatial structure and information of orientation of the camera for the reconstruction of 3D space.</a:t>
            </a:r>
          </a:p>
          <a:p>
            <a:pPr marL="0" indent="0" algn="just">
              <a:buNone/>
            </a:pPr>
            <a:endParaRPr lang="en-US" dirty="0"/>
          </a:p>
          <a:p>
            <a:r>
              <a:rPr lang="en-US" b="1" dirty="0"/>
              <a:t>3D Point Cloud Generation, Pre-processing, and Alignment</a:t>
            </a:r>
            <a:r>
              <a:rPr lang="en-US" dirty="0"/>
              <a:t>:</a:t>
            </a:r>
          </a:p>
          <a:p>
            <a:endParaRPr lang="en-US" dirty="0"/>
          </a:p>
          <a:p>
            <a:pPr marL="0" indent="0">
              <a:buNone/>
            </a:pPr>
            <a:r>
              <a:rPr lang="en-US" dirty="0"/>
              <a:t>Captures spatial data describing the geometry of objects which gets filtered and smoothed to remove noise.</a:t>
            </a:r>
          </a:p>
          <a:p>
            <a:pPr marL="0" indent="0">
              <a:buNone/>
            </a:pPr>
            <a:r>
              <a:rPr lang="en-US" dirty="0"/>
              <a:t>Align multiple point clouds by using registration techniques to create a richer 3D model.</a:t>
            </a:r>
          </a:p>
          <a:p>
            <a:pPr marL="0" indent="0">
              <a:buNone/>
            </a:pPr>
            <a:endParaRPr lang="en-US" dirty="0"/>
          </a:p>
          <a:p>
            <a:r>
              <a:rPr lang="en-US" b="1" dirty="0"/>
              <a:t>Implement 3D Gaussian Splatting (3DGS).</a:t>
            </a:r>
          </a:p>
          <a:p>
            <a:pPr marL="0" indent="0">
              <a:buNone/>
            </a:pPr>
            <a:endParaRPr lang="en-US" dirty="0"/>
          </a:p>
          <a:p>
            <a:pPr marL="0" indent="0">
              <a:buNone/>
            </a:pPr>
            <a:r>
              <a:rPr lang="en-US" dirty="0"/>
              <a:t>Recursive Rendering of 3D Scenes using Gaussian Splats for Smooth and High-Resolution Surface Approximations by Object Reconstructions</a:t>
            </a:r>
          </a:p>
          <a:p>
            <a:pPr marL="0" indent="0">
              <a:buNone/>
            </a:pPr>
            <a:r>
              <a:rPr lang="en-US" dirty="0"/>
              <a:t>Efficient and High-Resolution Reconstruction by Traditional Methods Fail</a:t>
            </a:r>
          </a:p>
          <a:p>
            <a:pPr marL="0" indent="0">
              <a:buNone/>
            </a:pPr>
            <a:endParaRPr lang="en-US" dirty="0"/>
          </a:p>
          <a:p>
            <a:r>
              <a:rPr lang="en-US" b="1" dirty="0"/>
              <a:t>Create a Scanning and Reconstruction Algorithm:</a:t>
            </a:r>
          </a:p>
          <a:p>
            <a:pPr marL="0" indent="0">
              <a:buNone/>
            </a:pPr>
            <a:endParaRPr lang="en-US" dirty="0"/>
          </a:p>
          <a:p>
            <a:pPr marL="0" indent="0">
              <a:buNone/>
            </a:pPr>
            <a:r>
              <a:rPr lang="en-US" dirty="0"/>
              <a:t>Capture multiple views for complete surface coverage of the target object</a:t>
            </a:r>
          </a:p>
          <a:p>
            <a:pPr marL="0" indent="0">
              <a:buNone/>
            </a:pPr>
            <a:r>
              <a:rPr lang="en-US" dirty="0"/>
              <a:t>Complete 3D modeling with techniques which merge and refine the scanned data.</a:t>
            </a:r>
          </a:p>
          <a:p>
            <a:pPr marL="0" indent="0">
              <a:buNone/>
            </a:pPr>
            <a:endParaRPr lang="en-GB" dirty="0"/>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1D9CF-BA84-CA7E-240E-8D98CF67EA72}"/>
              </a:ext>
            </a:extLst>
          </p:cNvPr>
          <p:cNvSpPr>
            <a:spLocks noGrp="1"/>
          </p:cNvSpPr>
          <p:nvPr>
            <p:ph type="title"/>
          </p:nvPr>
        </p:nvSpPr>
        <p:spPr/>
        <p:txBody>
          <a:bodyPr/>
          <a:lstStyle/>
          <a:p>
            <a:r>
              <a:rPr lang="en-IN" dirty="0" err="1"/>
              <a:t>Loftr</a:t>
            </a:r>
            <a:r>
              <a:rPr lang="en-IN" dirty="0"/>
              <a:t> Analysis</a:t>
            </a:r>
          </a:p>
        </p:txBody>
      </p:sp>
      <p:sp>
        <p:nvSpPr>
          <p:cNvPr id="3" name="Content Placeholder 2">
            <a:extLst>
              <a:ext uri="{FF2B5EF4-FFF2-40B4-BE49-F238E27FC236}">
                <a16:creationId xmlns:a16="http://schemas.microsoft.com/office/drawing/2014/main" id="{F713962B-6DA3-261C-968D-C0185BC9B261}"/>
              </a:ext>
            </a:extLst>
          </p:cNvPr>
          <p:cNvSpPr>
            <a:spLocks noGrp="1"/>
          </p:cNvSpPr>
          <p:nvPr>
            <p:ph idx="1"/>
          </p:nvPr>
        </p:nvSpPr>
        <p:spPr/>
        <p:txBody>
          <a:bodyPr/>
          <a:lstStyle/>
          <a:p>
            <a:pPr marL="0" indent="0" algn="just">
              <a:lnSpc>
                <a:spcPct val="115000"/>
              </a:lnSpc>
              <a:spcAft>
                <a:spcPts val="800"/>
              </a:spcAft>
              <a:buNone/>
            </a:pP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LoFTR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is an attention-based DL Learning method designed to match points in two images across large viewpoint differences which can be used for Pose Estimation and 3D Reconstruction from 2D images.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Reasons of Conducting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Loftr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Analysis are Listed Below:</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Detector-Free Matching:</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This Feature Based Matching eliminates the need for Separate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KeyPoint</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Detection and Algorithm</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Improved Tracking Robustness: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LoFTR's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dense matching reduces tracking failures in VO pipelines.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Enhanced Pose Accuracy and Estimation: </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It Provides more precise feature correspondences leading to better pose estimation and Object Poses.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Wingdings" panose="05000000000000000000" pitchFamily="2" charset="2"/>
              <a:buChar char=""/>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Real-Time Performance:</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Optimizes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LoFTR's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implementation to achieve low-latency processing suitable for real-time applications.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0825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762000" y="1091243"/>
            <a:ext cx="10668000" cy="4952997"/>
          </a:xfrm>
        </p:spPr>
        <p:txBody>
          <a:bodyPr>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500" b="1" i="0" u="none" strike="noStrike" kern="1200" cap="none" spc="0" normalizeH="0" baseline="0" noProof="0" dirty="0">
                <a:ln>
                  <a:noFill/>
                </a:ln>
                <a:solidFill>
                  <a:prstClr val="black"/>
                </a:solidFill>
                <a:effectLst/>
                <a:uLnTx/>
                <a:uFillTx/>
                <a:latin typeface="Verdana" pitchFamily="34" charset="0"/>
                <a:ea typeface="Verdana" pitchFamily="34" charset="0"/>
              </a:rPr>
              <a:t>Conduct V-SLAM (Visual Simultaneous Localization and Mapping):</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500" b="0" i="0" u="none" strike="noStrike" kern="1200" cap="none" spc="0" normalizeH="0" baseline="0" noProof="0" dirty="0">
              <a:ln>
                <a:noFill/>
              </a:ln>
              <a:solidFill>
                <a:prstClr val="black"/>
              </a:solidFill>
              <a:effectLst/>
              <a:uLnTx/>
              <a:uFillTx/>
              <a:latin typeface="Verdana" pitchFamily="34" charset="0"/>
              <a:ea typeface="Verdana" pitchFamily="34"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500" b="0" i="0" u="none" strike="noStrike" kern="1200" cap="none" spc="0" normalizeH="0" baseline="0" noProof="0" dirty="0">
                <a:ln>
                  <a:noFill/>
                </a:ln>
                <a:solidFill>
                  <a:prstClr val="black"/>
                </a:solidFill>
                <a:effectLst/>
                <a:uLnTx/>
                <a:uFillTx/>
                <a:latin typeface="Verdana" pitchFamily="34" charset="0"/>
                <a:ea typeface="Verdana" pitchFamily="34" charset="0"/>
              </a:rPr>
              <a:t>Utilizes visual information to track camera motion and map the environment in real time.</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500" b="0" i="0" u="none" strike="noStrike" kern="1200" cap="none" spc="0" normalizeH="0" baseline="0" noProof="0" dirty="0">
                <a:ln>
                  <a:noFill/>
                </a:ln>
                <a:solidFill>
                  <a:prstClr val="black"/>
                </a:solidFill>
                <a:effectLst/>
                <a:uLnTx/>
                <a:uFillTx/>
                <a:latin typeface="Verdana" pitchFamily="34" charset="0"/>
                <a:ea typeface="Verdana" pitchFamily="34" charset="0"/>
              </a:rPr>
              <a:t>Provides spatial structure and information of orientation of the camera for the reconstruction of 3D space.</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500" b="0" i="0" u="none" strike="noStrike" kern="1200" cap="none" spc="0" normalizeH="0" baseline="0" noProof="0" dirty="0">
              <a:ln>
                <a:noFill/>
              </a:ln>
              <a:solidFill>
                <a:prstClr val="black"/>
              </a:solidFill>
              <a:effectLst/>
              <a:uLnTx/>
              <a:uFillTx/>
              <a:latin typeface="Verdana" pitchFamily="34" charset="0"/>
              <a:ea typeface="Verdana"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500" b="1" i="0" u="none" strike="noStrike" kern="1200" cap="none" spc="0" normalizeH="0" baseline="0" noProof="0" dirty="0">
                <a:ln>
                  <a:noFill/>
                </a:ln>
                <a:solidFill>
                  <a:prstClr val="black"/>
                </a:solidFill>
                <a:effectLst/>
                <a:uLnTx/>
                <a:uFillTx/>
                <a:latin typeface="Verdana" pitchFamily="34" charset="0"/>
                <a:ea typeface="Verdana" pitchFamily="34" charset="0"/>
              </a:rPr>
              <a:t>3D Point Cloud Generation, Pre-processing, and Alignment</a:t>
            </a:r>
            <a:r>
              <a:rPr kumimoji="0" lang="en-US" sz="1500" b="0" i="0" u="none" strike="noStrike" kern="1200" cap="none" spc="0" normalizeH="0" baseline="0" noProof="0" dirty="0">
                <a:ln>
                  <a:noFill/>
                </a:ln>
                <a:solidFill>
                  <a:prstClr val="black"/>
                </a:solidFill>
                <a:effectLst/>
                <a:uLnTx/>
                <a:uFillTx/>
                <a:latin typeface="Verdana" pitchFamily="34" charset="0"/>
                <a:ea typeface="Verdana" pitchFamily="34"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Verdana" pitchFamily="34" charset="0"/>
              <a:ea typeface="Verdana"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500" b="0" i="0" u="none" strike="noStrike" kern="1200" cap="none" spc="0" normalizeH="0" baseline="0" noProof="0" dirty="0">
                <a:ln>
                  <a:noFill/>
                </a:ln>
                <a:solidFill>
                  <a:prstClr val="black"/>
                </a:solidFill>
                <a:effectLst/>
                <a:uLnTx/>
                <a:uFillTx/>
                <a:latin typeface="Verdana" pitchFamily="34" charset="0"/>
                <a:ea typeface="Verdana" pitchFamily="34" charset="0"/>
              </a:rPr>
              <a:t>Captures spatial data describing the geometry of objects which gets filtered and smoothed to remove noise.</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500" b="0" i="0" u="none" strike="noStrike" kern="1200" cap="none" spc="0" normalizeH="0" baseline="0" noProof="0" dirty="0">
                <a:ln>
                  <a:noFill/>
                </a:ln>
                <a:solidFill>
                  <a:prstClr val="black"/>
                </a:solidFill>
                <a:effectLst/>
                <a:uLnTx/>
                <a:uFillTx/>
                <a:latin typeface="Verdana" pitchFamily="34" charset="0"/>
                <a:ea typeface="Verdana" pitchFamily="34" charset="0"/>
              </a:rPr>
              <a:t>Align multiple point clouds by using registration techniques to create a richer 3D model.</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500" b="0" i="0" u="none" strike="noStrike" kern="1200" cap="none" spc="0" normalizeH="0" baseline="0" noProof="0" dirty="0">
              <a:ln>
                <a:noFill/>
              </a:ln>
              <a:solidFill>
                <a:prstClr val="black"/>
              </a:solidFill>
              <a:effectLst/>
              <a:uLnTx/>
              <a:uFillTx/>
              <a:latin typeface="Verdana" pitchFamily="34" charset="0"/>
              <a:ea typeface="Verdana"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500" b="1" i="0" u="none" strike="noStrike" kern="1200" cap="none" spc="0" normalizeH="0" baseline="0" noProof="0" dirty="0">
                <a:ln>
                  <a:noFill/>
                </a:ln>
                <a:solidFill>
                  <a:prstClr val="black"/>
                </a:solidFill>
                <a:effectLst/>
                <a:uLnTx/>
                <a:uFillTx/>
                <a:latin typeface="Verdana" pitchFamily="34" charset="0"/>
                <a:ea typeface="Verdana" pitchFamily="34" charset="0"/>
              </a:rPr>
              <a:t>Implement 3D Gaussian Splatting (3DGS).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500" b="0" i="0" u="none" strike="noStrike" kern="1200" cap="none" spc="0" normalizeH="0" baseline="0" noProof="0" dirty="0">
              <a:ln>
                <a:noFill/>
              </a:ln>
              <a:solidFill>
                <a:prstClr val="black"/>
              </a:solidFill>
              <a:effectLst/>
              <a:uLnTx/>
              <a:uFillTx/>
              <a:latin typeface="Verdana" pitchFamily="34" charset="0"/>
              <a:ea typeface="Verdana"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500" b="0" i="0" u="none" strike="noStrike" kern="1200" cap="none" spc="0" normalizeH="0" baseline="0" noProof="0" dirty="0">
                <a:ln>
                  <a:noFill/>
                </a:ln>
                <a:solidFill>
                  <a:prstClr val="black"/>
                </a:solidFill>
                <a:effectLst/>
                <a:uLnTx/>
                <a:uFillTx/>
                <a:latin typeface="Verdana" pitchFamily="34" charset="0"/>
                <a:ea typeface="Verdana" pitchFamily="34" charset="0"/>
              </a:rPr>
              <a:t>Recursive Rendering of 3D Scenes using Gaussian Splats for Smooth and High-Resolution Surface Approximations by Object Reconstructions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500" b="0" i="0" u="none" strike="noStrike" kern="1200" cap="none" spc="0" normalizeH="0" baseline="0" noProof="0" dirty="0">
                <a:ln>
                  <a:noFill/>
                </a:ln>
                <a:solidFill>
                  <a:prstClr val="black"/>
                </a:solidFill>
                <a:effectLst/>
                <a:uLnTx/>
                <a:uFillTx/>
                <a:latin typeface="Verdana" pitchFamily="34" charset="0"/>
                <a:ea typeface="Verdana" pitchFamily="34" charset="0"/>
              </a:rPr>
              <a:t>Efficient and High-Resolution Reconstruction by Traditional Methods Fail</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500" b="0" i="0" u="none" strike="noStrike" kern="1200" cap="none" spc="0" normalizeH="0" baseline="0" noProof="0" dirty="0">
              <a:ln>
                <a:noFill/>
              </a:ln>
              <a:solidFill>
                <a:prstClr val="black"/>
              </a:solidFill>
              <a:effectLst/>
              <a:uLnTx/>
              <a:uFillTx/>
              <a:latin typeface="Verdana" pitchFamily="34" charset="0"/>
              <a:ea typeface="Verdana"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500" b="1" i="0" u="none" strike="noStrike" kern="1200" cap="none" spc="0" normalizeH="0" baseline="0" noProof="0" dirty="0">
                <a:ln>
                  <a:noFill/>
                </a:ln>
                <a:solidFill>
                  <a:prstClr val="black"/>
                </a:solidFill>
                <a:effectLst/>
                <a:uLnTx/>
                <a:uFillTx/>
                <a:latin typeface="Verdana" pitchFamily="34" charset="0"/>
                <a:ea typeface="Verdana" pitchFamily="34" charset="0"/>
              </a:rPr>
              <a:t>Create a Scanning and Reconstruction Algorithm:</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500" b="0" i="0" u="none" strike="noStrike" kern="1200" cap="none" spc="0" normalizeH="0" baseline="0" noProof="0" dirty="0">
              <a:ln>
                <a:noFill/>
              </a:ln>
              <a:solidFill>
                <a:prstClr val="black"/>
              </a:solidFill>
              <a:effectLst/>
              <a:uLnTx/>
              <a:uFillTx/>
              <a:latin typeface="Verdana" pitchFamily="34" charset="0"/>
              <a:ea typeface="Verdana"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500" b="0" i="0" u="none" strike="noStrike" kern="1200" cap="none" spc="0" normalizeH="0" baseline="0" noProof="0" dirty="0">
                <a:ln>
                  <a:noFill/>
                </a:ln>
                <a:solidFill>
                  <a:prstClr val="black"/>
                </a:solidFill>
                <a:effectLst/>
                <a:uLnTx/>
                <a:uFillTx/>
                <a:latin typeface="Verdana" pitchFamily="34" charset="0"/>
                <a:ea typeface="Verdana" pitchFamily="34" charset="0"/>
              </a:rPr>
              <a:t>Capture multiple views for complete surface coverage of the target object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500" b="0" i="0" u="none" strike="noStrike" kern="1200" cap="none" spc="0" normalizeH="0" baseline="0" noProof="0" dirty="0">
                <a:ln>
                  <a:noFill/>
                </a:ln>
                <a:solidFill>
                  <a:prstClr val="black"/>
                </a:solidFill>
                <a:effectLst/>
                <a:uLnTx/>
                <a:uFillTx/>
                <a:latin typeface="Verdana" pitchFamily="34" charset="0"/>
                <a:ea typeface="Verdana" pitchFamily="34" charset="0"/>
              </a:rPr>
              <a:t>Complete 3D modeling with techniques which merge and refine the scanned data.</a:t>
            </a:r>
            <a:endParaRPr kumimoji="0" lang="en-GB" sz="1500" b="0" i="0" u="none" strike="noStrike" kern="1200" cap="none" spc="0" normalizeH="0" baseline="0" noProof="0" dirty="0">
              <a:ln>
                <a:noFill/>
              </a:ln>
              <a:solidFill>
                <a:prstClr val="black"/>
              </a:solidFill>
              <a:effectLst/>
              <a:uLnTx/>
              <a:uFillTx/>
              <a:latin typeface="Verdana" pitchFamily="34" charset="0"/>
              <a:ea typeface="Verdana" pitchFamily="34" charset="0"/>
            </a:endParaRPr>
          </a:p>
          <a:p>
            <a:pPr marL="0" indent="0">
              <a:buNone/>
            </a:pPr>
            <a:endParaRPr lang="en-GB" dirty="0"/>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5531</TotalTime>
  <Words>2254</Words>
  <Application>Microsoft Office PowerPoint</Application>
  <PresentationFormat>Widescreen</PresentationFormat>
  <Paragraphs>197</Paragraphs>
  <Slides>22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Aptos</vt:lpstr>
      <vt:lpstr>Arial</vt:lpstr>
      <vt:lpstr>Bookman Old Style</vt:lpstr>
      <vt:lpstr>Calibri</vt:lpstr>
      <vt:lpstr>Cambria</vt:lpstr>
      <vt:lpstr>Open Sans</vt:lpstr>
      <vt:lpstr>Sitka Small</vt:lpstr>
      <vt:lpstr>Times New Roman</vt:lpstr>
      <vt:lpstr>Verdana</vt:lpstr>
      <vt:lpstr>Wingdings</vt:lpstr>
      <vt:lpstr>Bioinformatics</vt:lpstr>
      <vt:lpstr>Smart Autonomous DL-Based Tomato Harvesting Robot</vt:lpstr>
      <vt:lpstr>Introduction</vt:lpstr>
      <vt:lpstr>Dataset Collection</vt:lpstr>
      <vt:lpstr>Introduction</vt:lpstr>
      <vt:lpstr>Literature Review</vt:lpstr>
      <vt:lpstr>Existing method Drawback</vt:lpstr>
      <vt:lpstr>Proposed Method</vt:lpstr>
      <vt:lpstr>Loftr Analysis</vt:lpstr>
      <vt:lpstr>Objectives</vt:lpstr>
      <vt:lpstr>Methodology/Modules</vt:lpstr>
      <vt:lpstr>Methodology/Modules</vt:lpstr>
      <vt:lpstr>PowerPoint Presentation</vt:lpstr>
      <vt:lpstr>Architecture</vt:lpstr>
      <vt:lpstr>Hardware/software components</vt:lpstr>
      <vt:lpstr>Timeline of Project</vt:lpstr>
      <vt:lpstr>Expected Outcomes</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ARYAN RAJESH</cp:lastModifiedBy>
  <cp:revision>23</cp:revision>
  <dcterms:created xsi:type="dcterms:W3CDTF">2023-03-16T03:26:27Z</dcterms:created>
  <dcterms:modified xsi:type="dcterms:W3CDTF">2024-10-20T10:54:40Z</dcterms:modified>
</cp:coreProperties>
</file>