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  <p:sldMasterId id="2147483654" r:id="rId2"/>
  </p:sldMasterIdLst>
  <p:notesMasterIdLst>
    <p:notesMasterId r:id="rId24"/>
  </p:notesMasterIdLst>
  <p:sldIdLst>
    <p:sldId id="256" r:id="rId3"/>
    <p:sldId id="257" r:id="rId4"/>
    <p:sldId id="258" r:id="rId5"/>
    <p:sldId id="277" r:id="rId6"/>
    <p:sldId id="259" r:id="rId7"/>
    <p:sldId id="276" r:id="rId8"/>
    <p:sldId id="263" r:id="rId9"/>
    <p:sldId id="261" r:id="rId10"/>
    <p:sldId id="260" r:id="rId11"/>
    <p:sldId id="262" r:id="rId12"/>
    <p:sldId id="264" r:id="rId13"/>
    <p:sldId id="265" r:id="rId14"/>
    <p:sldId id="266" r:id="rId15"/>
    <p:sldId id="278" r:id="rId16"/>
    <p:sldId id="267" r:id="rId17"/>
    <p:sldId id="268" r:id="rId18"/>
    <p:sldId id="269" r:id="rId19"/>
    <p:sldId id="270" r:id="rId20"/>
    <p:sldId id="272" r:id="rId21"/>
    <p:sldId id="273" r:id="rId22"/>
    <p:sldId id="279" r:id="rId23"/>
  </p:sldIdLst>
  <p:sldSz cx="9144000" cy="5143500" type="screen16x9"/>
  <p:notesSz cx="6858000" cy="9144000"/>
  <p:embeddedFontLst>
    <p:embeddedFont>
      <p:font typeface="Lustria" panose="02000603060000020004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57199" y="971550"/>
            <a:ext cx="8228100" cy="933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57199" y="2181225"/>
            <a:ext cx="8228100" cy="5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93B3D7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93B3D7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93B3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93B3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36600" y="962025"/>
            <a:ext cx="6807300" cy="50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39775" y="1638300"/>
            <a:ext cx="7662900" cy="288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7170" algn="l" rtl="0">
              <a:spcBef>
                <a:spcPts val="2000"/>
              </a:spcBef>
              <a:buClr>
                <a:schemeClr val="accent1"/>
              </a:buClr>
              <a:buSzPct val="9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003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51143" algn="l" rtl="0">
              <a:spcBef>
                <a:spcPts val="36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3" marR="0" lvl="6" indent="-251143" algn="l" rtl="0">
              <a:spcBef>
                <a:spcPts val="36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52729" algn="l" rtl="0">
              <a:spcBef>
                <a:spcPts val="36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8" marR="0" lvl="8" indent="-241618" algn="l" rtl="0">
              <a:spcBef>
                <a:spcPts val="36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612900" y="1648945"/>
            <a:ext cx="64008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832099" y="2678696"/>
            <a:ext cx="5181600" cy="112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93B3D7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93B3D7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93B3D7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93B3D7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36600" y="962025"/>
            <a:ext cx="6807300" cy="50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40675" y="1708874"/>
            <a:ext cx="3767400" cy="281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4003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003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6275" marR="0" lvl="5" indent="-140335" algn="l" rtl="0">
              <a:spcBef>
                <a:spcPts val="32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6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8" marR="0" lvl="6" indent="-138748" algn="l" rtl="0">
              <a:spcBef>
                <a:spcPts val="32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6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3" marR="0" lvl="7" indent="-135573" algn="l" rtl="0">
              <a:spcBef>
                <a:spcPts val="32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6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46685" algn="l" rtl="0">
              <a:spcBef>
                <a:spcPts val="32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6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34750" y="1708850"/>
            <a:ext cx="3767400" cy="317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4003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003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6275" marR="0" lvl="5" indent="-140335" algn="l" rtl="0">
              <a:spcBef>
                <a:spcPts val="32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6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8" marR="0" lvl="6" indent="-138748" algn="l" rtl="0">
              <a:spcBef>
                <a:spcPts val="32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6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3" marR="0" lvl="7" indent="-135573" algn="l" rtl="0">
              <a:spcBef>
                <a:spcPts val="32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6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46685" algn="l" rtl="0">
              <a:spcBef>
                <a:spcPts val="32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6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36600" y="962025"/>
            <a:ext cx="6807300" cy="50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39775" y="1638300"/>
            <a:ext cx="7662900" cy="288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7170" algn="l" rtl="0">
              <a:spcBef>
                <a:spcPts val="2000"/>
              </a:spcBef>
              <a:buClr>
                <a:schemeClr val="accent1"/>
              </a:buClr>
              <a:buSzPct val="90000"/>
              <a:buFont typeface="Arial"/>
              <a:buChar char="•"/>
              <a:defRPr sz="2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003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51143" algn="l" rtl="0">
              <a:spcBef>
                <a:spcPts val="36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3" marR="0" lvl="6" indent="-251143" algn="l" rtl="0">
              <a:spcBef>
                <a:spcPts val="36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52729" algn="l" rtl="0">
              <a:spcBef>
                <a:spcPts val="36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8" marR="0" lvl="8" indent="-241618" algn="l" rtl="0">
              <a:spcBef>
                <a:spcPts val="36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8407400" y="4819650"/>
            <a:ext cx="5334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97A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197A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01600" y="4818147"/>
            <a:ext cx="2306700" cy="25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197AAB"/>
                </a:solidFill>
                <a:latin typeface="Arial"/>
                <a:ea typeface="Arial"/>
                <a:cs typeface="Arial"/>
                <a:sym typeface="Arial"/>
              </a:rPr>
              <a:t>© Pittsburgh Supercomputing Center</a:t>
            </a:r>
          </a:p>
        </p:txBody>
      </p:sp>
      <p:pic>
        <p:nvPicPr>
          <p:cNvPr id="10" name="Shape 10" descr="PSClogo_prime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000" y="46200"/>
            <a:ext cx="1167600" cy="43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736600" y="962025"/>
            <a:ext cx="6807300" cy="50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739775" y="1638300"/>
            <a:ext cx="7662900" cy="288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7170" algn="l" rtl="0">
              <a:spcBef>
                <a:spcPts val="2000"/>
              </a:spcBef>
              <a:buClr>
                <a:schemeClr val="accent1"/>
              </a:buClr>
              <a:buSzPct val="9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0030" algn="l" rtl="0">
              <a:spcBef>
                <a:spcPts val="600"/>
              </a:spcBef>
              <a:buClr>
                <a:srgbClr val="93B3D7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51143" algn="l" rtl="0">
              <a:spcBef>
                <a:spcPts val="36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3" marR="0" lvl="6" indent="-251143" algn="l" rtl="0">
              <a:spcBef>
                <a:spcPts val="36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52729" algn="l" rtl="0">
              <a:spcBef>
                <a:spcPts val="360"/>
              </a:spcBef>
              <a:buClr>
                <a:srgbClr val="93B3D7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8" marR="0" lvl="8" indent="-241618" algn="l" rtl="0">
              <a:spcBef>
                <a:spcPts val="360"/>
              </a:spcBef>
              <a:buClr>
                <a:schemeClr val="accent1"/>
              </a:buClr>
              <a:buSzPct val="90000"/>
              <a:buFont typeface="Noto Sans Symbols"/>
              <a:buChar char="•"/>
              <a:defRPr sz="1800" b="0" i="0" u="none" strike="noStrike" cap="non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8407400" y="4819650"/>
            <a:ext cx="5334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97A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197A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01600" y="4818147"/>
            <a:ext cx="2306700" cy="25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197AAB"/>
                </a:solidFill>
                <a:latin typeface="Arial"/>
                <a:ea typeface="Arial"/>
                <a:cs typeface="Arial"/>
                <a:sym typeface="Arial"/>
              </a:rPr>
              <a:t>© Pittsburgh Supercomputing Center</a:t>
            </a:r>
          </a:p>
        </p:txBody>
      </p:sp>
      <p:pic>
        <p:nvPicPr>
          <p:cNvPr id="19" name="Shape 19" descr="PSClogo_primeWHIT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7800" y="0"/>
            <a:ext cx="1267500" cy="42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457199" y="971550"/>
            <a:ext cx="8228100" cy="933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Hadoop: An Overview</a:t>
            </a:r>
            <a:endParaRPr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457199" y="2181225"/>
            <a:ext cx="8228100" cy="5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Bryon Gill </a:t>
            </a:r>
            <a:b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Pittsburgh Supercomputing Center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A3711-78CA-804A-B079-21A95E30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YARN: Daemons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C04E7-70F8-1A47-80EF-68E3746CD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ResourceManager</a:t>
            </a:r>
            <a:endParaRPr lang="en-US" dirty="0"/>
          </a:p>
          <a:p>
            <a:pPr lvl="1"/>
            <a:r>
              <a:rPr lang="en-US" dirty="0"/>
              <a:t>Applications Manager</a:t>
            </a:r>
          </a:p>
          <a:p>
            <a:pPr lvl="1"/>
            <a:r>
              <a:rPr lang="en-US" dirty="0"/>
              <a:t>Scheduler (pluggable)</a:t>
            </a:r>
          </a:p>
          <a:p>
            <a:r>
              <a:rPr lang="en-US" dirty="0" err="1"/>
              <a:t>NodeManager</a:t>
            </a:r>
            <a:endParaRPr lang="en-US" dirty="0"/>
          </a:p>
          <a:p>
            <a:pPr lvl="1"/>
            <a:r>
              <a:rPr lang="en-US" dirty="0"/>
              <a:t>Worker Node</a:t>
            </a:r>
          </a:p>
          <a:p>
            <a:pPr lvl="1"/>
            <a:r>
              <a:rPr lang="en-US" dirty="0"/>
              <a:t>Containers (tasks from </a:t>
            </a:r>
            <a:r>
              <a:rPr lang="en-US" dirty="0" err="1"/>
              <a:t>ApplicationManager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64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4D543-7692-9744-A0C0-117F9393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8F15E-6254-FC45-BB46-2B2EDE232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MapReduce NextGen Architecture">
            <a:extLst>
              <a:ext uri="{FF2B5EF4-FFF2-40B4-BE49-F238E27FC236}">
                <a16:creationId xmlns:a16="http://schemas.microsoft.com/office/drawing/2014/main" id="{F93CADE7-7DE2-2149-A08C-61201130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04" y="1638301"/>
            <a:ext cx="4668393" cy="28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99167-F0FC-9C47-9463-4BE02E03357B}"/>
              </a:ext>
            </a:extLst>
          </p:cNvPr>
          <p:cNvSpPr txBox="1"/>
          <p:nvPr/>
        </p:nvSpPr>
        <p:spPr>
          <a:xfrm>
            <a:off x="2237804" y="4591553"/>
            <a:ext cx="4318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hadoop.apache.org</a:t>
            </a:r>
            <a:r>
              <a:rPr lang="en-US" sz="800" dirty="0"/>
              <a:t>/docs/current/</a:t>
            </a:r>
            <a:r>
              <a:rPr lang="en-US" sz="800" dirty="0" err="1"/>
              <a:t>hadoop</a:t>
            </a:r>
            <a:r>
              <a:rPr lang="en-US" sz="800" dirty="0"/>
              <a:t>-yarn/</a:t>
            </a:r>
            <a:r>
              <a:rPr lang="en-US" sz="800" dirty="0" err="1"/>
              <a:t>hadoop</a:t>
            </a:r>
            <a:r>
              <a:rPr lang="en-US" sz="800" dirty="0"/>
              <a:t>-yarn-site/</a:t>
            </a:r>
            <a:r>
              <a:rPr lang="en-US" sz="800" dirty="0" err="1"/>
              <a:t>YARN.html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5749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Hadoop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data to </a:t>
            </a:r>
            <a:r>
              <a:rPr lang="en-US" dirty="0" err="1"/>
              <a:t>hdfs</a:t>
            </a:r>
            <a:endParaRPr lang="en-US" dirty="0"/>
          </a:p>
          <a:p>
            <a:pPr lvl="1"/>
            <a:r>
              <a:rPr lang="en-US" dirty="0"/>
              <a:t>Fs commands</a:t>
            </a:r>
          </a:p>
          <a:p>
            <a:r>
              <a:rPr lang="en-US" dirty="0"/>
              <a:t>Write a program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Hadoop Streaming</a:t>
            </a:r>
          </a:p>
          <a:p>
            <a:r>
              <a:rPr lang="en-US" dirty="0"/>
              <a:t>Submit a job</a:t>
            </a:r>
          </a:p>
        </p:txBody>
      </p:sp>
    </p:spTree>
    <p:extLst>
      <p:ext uri="{BB962C8B-B14F-4D97-AF65-F5344CB8AC3E}">
        <p14:creationId xmlns:p14="http://schemas.microsoft.com/office/powerpoint/2010/main" val="286725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“FTP-style” commands</a:t>
            </a:r>
          </a:p>
          <a:p>
            <a:pPr lvl="1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–put /local/path/</a:t>
            </a:r>
            <a:r>
              <a:rPr lang="en-US" dirty="0" err="1"/>
              <a:t>myfile</a:t>
            </a:r>
            <a:r>
              <a:rPr lang="en-US" dirty="0"/>
              <a:t> /user/$USER/</a:t>
            </a:r>
          </a:p>
          <a:p>
            <a:pPr lvl="1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–cat /user/$USER/</a:t>
            </a:r>
            <a:r>
              <a:rPr lang="en-US" dirty="0" err="1"/>
              <a:t>myfile</a:t>
            </a:r>
            <a:r>
              <a:rPr lang="en-US" dirty="0"/>
              <a:t> # | more</a:t>
            </a:r>
          </a:p>
          <a:p>
            <a:pPr lvl="1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–ls </a:t>
            </a:r>
          </a:p>
          <a:p>
            <a:pPr lvl="1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–get /user/$USER/</a:t>
            </a:r>
            <a:r>
              <a:rPr lang="en-US" dirty="0" err="1"/>
              <a:t>myfile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" indent="0">
              <a:buNone/>
            </a:pPr>
            <a:r>
              <a:rPr lang="en-US" sz="1600" dirty="0">
                <a:latin typeface="Courier" pitchFamily="2" charset="0"/>
              </a:rPr>
              <a:t>#on bridges: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 err="1">
                <a:latin typeface="Courier" pitchFamily="2" charset="0"/>
              </a:rPr>
              <a:t>hdfs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dfs</a:t>
            </a:r>
            <a:r>
              <a:rPr lang="en-US" sz="1600" dirty="0">
                <a:latin typeface="Courier" pitchFamily="2" charset="0"/>
              </a:rPr>
              <a:t> –put /home/training/</a:t>
            </a: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/datasets /</a:t>
            </a:r>
          </a:p>
          <a:p>
            <a:pPr marL="125730" indent="0">
              <a:buNone/>
            </a:pPr>
            <a:r>
              <a:rPr lang="en-US" sz="1600" dirty="0">
                <a:latin typeface="Courier" pitchFamily="2" charset="0"/>
              </a:rPr>
              <a:t># if you don’t have permissions for / (</a:t>
            </a:r>
            <a:r>
              <a:rPr lang="en-US" sz="1600" dirty="0" err="1">
                <a:latin typeface="Courier" pitchFamily="2" charset="0"/>
              </a:rPr>
              <a:t>eg.</a:t>
            </a:r>
            <a:r>
              <a:rPr lang="en-US" sz="1600" dirty="0">
                <a:latin typeface="Courier" pitchFamily="2" charset="0"/>
              </a:rPr>
              <a:t> shared cluster)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# you can put it in your home directory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# (making sure to adjust paths in examples):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 err="1">
                <a:latin typeface="Courier" pitchFamily="2" charset="0"/>
              </a:rPr>
              <a:t>hdfs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dfs</a:t>
            </a:r>
            <a:r>
              <a:rPr lang="en-US" sz="1600" dirty="0">
                <a:latin typeface="Courier" pitchFamily="2" charset="0"/>
              </a:rPr>
              <a:t> –put /home/training/</a:t>
            </a: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/datasets</a:t>
            </a:r>
          </a:p>
        </p:txBody>
      </p:sp>
    </p:spTree>
    <p:extLst>
      <p:ext uri="{BB962C8B-B14F-4D97-AF65-F5344CB8AC3E}">
        <p14:creationId xmlns:p14="http://schemas.microsoft.com/office/powerpoint/2010/main" val="358467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MapReduce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Hadoop Streaming</a:t>
            </a:r>
          </a:p>
          <a:p>
            <a:pPr lvl="1"/>
            <a:r>
              <a:rPr lang="en-US" dirty="0"/>
              <a:t>Mapper and reducer scripts read/write stdin/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whole line is key, value is null (unless there’s a tab)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builtin</a:t>
            </a:r>
            <a:r>
              <a:rPr lang="en-US" dirty="0"/>
              <a:t> utilities (</a:t>
            </a:r>
            <a:r>
              <a:rPr lang="en-US" dirty="0" err="1"/>
              <a:t>wc</a:t>
            </a:r>
            <a:r>
              <a:rPr lang="en-US" dirty="0"/>
              <a:t>, grep, cat)</a:t>
            </a:r>
          </a:p>
          <a:p>
            <a:pPr lvl="1"/>
            <a:r>
              <a:rPr lang="en-US" dirty="0"/>
              <a:t>Write in any language (python)</a:t>
            </a:r>
          </a:p>
          <a:p>
            <a:r>
              <a:rPr lang="en-US" dirty="0"/>
              <a:t>Java (compile/jar/run)</a:t>
            </a:r>
          </a:p>
        </p:txBody>
      </p:sp>
    </p:spTree>
    <p:extLst>
      <p:ext uri="{BB962C8B-B14F-4D97-AF65-F5344CB8AC3E}">
        <p14:creationId xmlns:p14="http://schemas.microsoft.com/office/powerpoint/2010/main" val="131585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MapReduce Job (</a:t>
            </a:r>
            <a:r>
              <a:rPr lang="en-US" sz="2400" dirty="0" err="1"/>
              <a:t>HadoopStreaming</a:t>
            </a:r>
            <a:r>
              <a:rPr lang="en-US" sz="24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as mapper</a:t>
            </a:r>
          </a:p>
          <a:p>
            <a:r>
              <a:rPr lang="en-US" dirty="0" err="1"/>
              <a:t>wc</a:t>
            </a:r>
            <a:r>
              <a:rPr lang="en-US" dirty="0"/>
              <a:t> as reducer</a:t>
            </a:r>
          </a:p>
          <a:p>
            <a:pPr marL="12573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jar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$HADOOP_HOME/share/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/tools/lib/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-streaming*.jar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-input /datasets/plays/ -output streaming-out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-mapper '/bin/cat' -reducer '/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80228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MapReduce (</a:t>
            </a:r>
            <a:r>
              <a:rPr lang="en-US" dirty="0" err="1"/>
              <a:t>HadoopStreaming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" indent="0">
              <a:buNone/>
            </a:pP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 jar 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$HADOOP_HOME/share/</a:t>
            </a: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/tools/lib/</a:t>
            </a: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-streaming*.jar \ 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-file ~training/</a:t>
            </a: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mapper.py</a:t>
            </a:r>
            <a:r>
              <a:rPr lang="en-US" sz="1600" dirty="0">
                <a:latin typeface="Courier" pitchFamily="2" charset="0"/>
              </a:rPr>
              <a:t> -mapper </a:t>
            </a:r>
            <a:r>
              <a:rPr lang="en-US" sz="1600" dirty="0" err="1">
                <a:latin typeface="Courier" pitchFamily="2" charset="0"/>
              </a:rPr>
              <a:t>mapper.py</a:t>
            </a:r>
            <a:r>
              <a:rPr lang="en-US" sz="1600" dirty="0">
                <a:latin typeface="Courier" pitchFamily="2" charset="0"/>
              </a:rPr>
              <a:t> \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-file ~training/</a:t>
            </a: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reducer.py</a:t>
            </a:r>
            <a:r>
              <a:rPr lang="en-US" sz="1600" dirty="0">
                <a:latin typeface="Courier" pitchFamily="2" charset="0"/>
              </a:rPr>
              <a:t> -reducer </a:t>
            </a:r>
            <a:r>
              <a:rPr lang="en-US" sz="1600" dirty="0" err="1">
                <a:latin typeface="Courier" pitchFamily="2" charset="0"/>
              </a:rPr>
              <a:t>reducer.py</a:t>
            </a:r>
            <a:r>
              <a:rPr lang="en-US" sz="1600" dirty="0">
                <a:latin typeface="Courier" pitchFamily="2" charset="0"/>
              </a:rPr>
              <a:t> \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-input /datasets/plays/ -output </a:t>
            </a:r>
            <a:r>
              <a:rPr lang="en-US" sz="1600" dirty="0" err="1">
                <a:latin typeface="Courier" pitchFamily="2" charset="0"/>
              </a:rPr>
              <a:t>pyout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7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Java: Compile, Jar, Run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" indent="0">
              <a:buNone/>
            </a:pPr>
            <a:r>
              <a:rPr lang="en-US" sz="1600" dirty="0" err="1">
                <a:latin typeface="Courier" pitchFamily="2" charset="0"/>
              </a:rPr>
              <a:t>cp</a:t>
            </a:r>
            <a:r>
              <a:rPr lang="en-US" sz="1600" dirty="0">
                <a:latin typeface="Courier" pitchFamily="2" charset="0"/>
              </a:rPr>
              <a:t> /home/training/</a:t>
            </a: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/*.java ./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com.sun.tools.javac.Main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WordCount.java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jar </a:t>
            </a:r>
            <a:r>
              <a:rPr lang="en-US" sz="1600" dirty="0" err="1">
                <a:latin typeface="Courier" pitchFamily="2" charset="0"/>
              </a:rPr>
              <a:t>cf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wc.jar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WordCount</a:t>
            </a:r>
            <a:r>
              <a:rPr lang="en-US" sz="1600" dirty="0">
                <a:latin typeface="Courier" pitchFamily="2" charset="0"/>
              </a:rPr>
              <a:t>*.class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 err="1">
                <a:latin typeface="Courier" pitchFamily="2" charset="0"/>
              </a:rPr>
              <a:t>hadoop</a:t>
            </a:r>
            <a:r>
              <a:rPr lang="en-US" sz="1600" dirty="0">
                <a:latin typeface="Courier" pitchFamily="2" charset="0"/>
              </a:rPr>
              <a:t> jar </a:t>
            </a:r>
            <a:r>
              <a:rPr lang="en-US" sz="1600" dirty="0" err="1">
                <a:latin typeface="Courier" pitchFamily="2" charset="0"/>
              </a:rPr>
              <a:t>wc.jar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WordCount</a:t>
            </a:r>
            <a:r>
              <a:rPr lang="en-US" sz="1600" dirty="0">
                <a:latin typeface="Courier" pitchFamily="2" charset="0"/>
              </a:rPr>
              <a:t> /datasets/</a:t>
            </a:r>
            <a:r>
              <a:rPr lang="en-US" sz="1600" dirty="0" err="1">
                <a:latin typeface="Courier" pitchFamily="2" charset="0"/>
              </a:rPr>
              <a:t>compleat.txt</a:t>
            </a:r>
            <a:r>
              <a:rPr lang="en-US" sz="1600" dirty="0">
                <a:latin typeface="Courier" pitchFamily="2" charset="0"/>
              </a:rPr>
              <a:t> output </a:t>
            </a:r>
          </a:p>
          <a:p>
            <a:pPr marL="12573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12573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" indent="0">
              <a:buNone/>
            </a:pPr>
            <a:r>
              <a:rPr lang="en-US" sz="1600" dirty="0" err="1">
                <a:latin typeface="Courier" pitchFamily="2" charset="0"/>
              </a:rPr>
              <a:t>hdfs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dfs</a:t>
            </a:r>
            <a:r>
              <a:rPr lang="en-US" sz="1600" dirty="0">
                <a:latin typeface="Courier" pitchFamily="2" charset="0"/>
              </a:rPr>
              <a:t> –cat /user/$USER/streaming-out/part-00000 | more</a:t>
            </a:r>
          </a:p>
          <a:p>
            <a:pPr marL="125730" indent="0">
              <a:buNone/>
            </a:pPr>
            <a:r>
              <a:rPr lang="en-US" sz="1600" dirty="0" err="1">
                <a:latin typeface="Courier" pitchFamily="2" charset="0"/>
              </a:rPr>
              <a:t>hdfs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dfs</a:t>
            </a:r>
            <a:r>
              <a:rPr lang="en-US" sz="1600" dirty="0">
                <a:latin typeface="Courier" pitchFamily="2" charset="0"/>
              </a:rPr>
              <a:t> –get /user/$USER/streaming-out/part-00000</a:t>
            </a:r>
          </a:p>
          <a:p>
            <a:pPr marL="125730" indent="0">
              <a:buNone/>
            </a:pPr>
            <a:endParaRPr lang="en-US" dirty="0"/>
          </a:p>
          <a:p>
            <a:pPr marL="125730" indent="0">
              <a:buNone/>
            </a:pPr>
            <a:r>
              <a:rPr lang="en-US" sz="1600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9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Hadoop?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Programming </a:t>
            </a:r>
            <a:r>
              <a:rPr lang="en-US" dirty="0"/>
              <a:t>platform</a:t>
            </a:r>
            <a:endParaRPr lang="en-US" sz="2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>
              <a:spcBef>
                <a:spcPts val="0"/>
              </a:spcBef>
            </a:pPr>
            <a:r>
              <a:rPr lang="en-US" dirty="0"/>
              <a:t>Filesystem</a:t>
            </a:r>
          </a:p>
          <a:p>
            <a:pPr indent="-342900">
              <a:spcBef>
                <a:spcPts val="0"/>
              </a:spcBef>
            </a:pPr>
            <a:r>
              <a:rPr lang="en-US" dirty="0"/>
              <a:t>Software ecosystem</a:t>
            </a:r>
          </a:p>
          <a:p>
            <a:pPr indent="-342900">
              <a:spcBef>
                <a:spcPts val="0"/>
              </a:spcBef>
            </a:pPr>
            <a:r>
              <a:rPr lang="en-US" dirty="0"/>
              <a:t>Stuffed elephant</a:t>
            </a:r>
            <a:endParaRPr lang="en-US" sz="2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Hadoop Streaming wordcount program in the language of your choice</a:t>
            </a:r>
          </a:p>
          <a:p>
            <a:r>
              <a:rPr lang="en-US" dirty="0"/>
              <a:t>Advanced: Extend the word count example to use a custom input format splitting the text by sentence rather than by line.</a:t>
            </a:r>
          </a:p>
        </p:txBody>
      </p:sp>
    </p:spTree>
    <p:extLst>
      <p:ext uri="{BB962C8B-B14F-4D97-AF65-F5344CB8AC3E}">
        <p14:creationId xmlns:p14="http://schemas.microsoft.com/office/powerpoint/2010/main" val="312418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BB5C1-2A2D-D645-AB89-05D184E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4D35-05F8-C042-8815-674A8D23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75974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F13B-2DF6-DA40-B193-D8EFBBF3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Hadoop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47E2-43E1-5048-B60F-4ACE49CE4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Distributes files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Closer to the CPU</a:t>
            </a:r>
          </a:p>
          <a:p>
            <a:r>
              <a:rPr lang="en-US" dirty="0"/>
              <a:t>Computes</a:t>
            </a:r>
          </a:p>
          <a:p>
            <a:pPr lvl="1"/>
            <a:r>
              <a:rPr lang="en-US" dirty="0"/>
              <a:t>Map/Reduce</a:t>
            </a:r>
          </a:p>
          <a:p>
            <a:pPr lvl="1"/>
            <a:r>
              <a:rPr lang="en-US" dirty="0"/>
              <a:t>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0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F13B-2DF6-DA40-B193-D8EFBBF3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47E2-43E1-5048-B60F-4ACE49CE4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function</a:t>
            </a:r>
          </a:p>
          <a:p>
            <a:pPr lvl="1"/>
            <a:r>
              <a:rPr lang="en-US" dirty="0"/>
              <a:t>Maps k/v to intermediate k/v</a:t>
            </a:r>
          </a:p>
          <a:p>
            <a:r>
              <a:rPr lang="en-US" dirty="0"/>
              <a:t>Reduce function</a:t>
            </a:r>
          </a:p>
          <a:p>
            <a:pPr lvl="1"/>
            <a:r>
              <a:rPr lang="en-US" dirty="0"/>
              <a:t>Shuffle/Sort/Reduce</a:t>
            </a:r>
          </a:p>
          <a:p>
            <a:pPr lvl="1"/>
            <a:r>
              <a:rPr lang="en-US" dirty="0"/>
              <a:t>Aggregates results of map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479C-2818-C74E-972E-9AAAA6F74F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68F7A4DF-5C16-0D43-84AA-76F49B537CCB}"/>
              </a:ext>
            </a:extLst>
          </p:cNvPr>
          <p:cNvSpPr/>
          <p:nvPr/>
        </p:nvSpPr>
        <p:spPr>
          <a:xfrm>
            <a:off x="4700016" y="1708850"/>
            <a:ext cx="950976" cy="63322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1BA3B7A-E94F-A049-9FD6-617C008F39BC}"/>
              </a:ext>
            </a:extLst>
          </p:cNvPr>
          <p:cNvSpPr/>
          <p:nvPr/>
        </p:nvSpPr>
        <p:spPr>
          <a:xfrm rot="10800000">
            <a:off x="5175504" y="2505456"/>
            <a:ext cx="2670048" cy="1207008"/>
          </a:xfrm>
          <a:prstGeom prst="trapezoid">
            <a:avLst>
              <a:gd name="adj" fmla="val 6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FF641-31EE-2047-8F25-55BD1164A771}"/>
              </a:ext>
            </a:extLst>
          </p:cNvPr>
          <p:cNvSpPr/>
          <p:nvPr/>
        </p:nvSpPr>
        <p:spPr>
          <a:xfrm>
            <a:off x="6035039" y="3742563"/>
            <a:ext cx="950976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E0A2B46-D52D-1944-8C79-E9AD8C9C09E8}"/>
              </a:ext>
            </a:extLst>
          </p:cNvPr>
          <p:cNvSpPr/>
          <p:nvPr/>
        </p:nvSpPr>
        <p:spPr>
          <a:xfrm>
            <a:off x="6035039" y="1708850"/>
            <a:ext cx="950976" cy="63322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70C940F-260C-714F-B709-011D10B5F677}"/>
              </a:ext>
            </a:extLst>
          </p:cNvPr>
          <p:cNvSpPr/>
          <p:nvPr/>
        </p:nvSpPr>
        <p:spPr>
          <a:xfrm>
            <a:off x="7451174" y="1726125"/>
            <a:ext cx="950976" cy="63322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C5EEF-6193-BD49-8E39-54468286D27C}"/>
              </a:ext>
            </a:extLst>
          </p:cNvPr>
          <p:cNvSpPr txBox="1"/>
          <p:nvPr/>
        </p:nvSpPr>
        <p:spPr>
          <a:xfrm>
            <a:off x="5950117" y="2837640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Shuffle/Sort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EC8F8-E5E6-914B-9A37-58694CFFB78E}"/>
              </a:ext>
            </a:extLst>
          </p:cNvPr>
          <p:cNvSpPr txBox="1"/>
          <p:nvPr/>
        </p:nvSpPr>
        <p:spPr>
          <a:xfrm>
            <a:off x="6035039" y="4308257"/>
            <a:ext cx="950976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8D91C-72B8-BA42-8A73-89C150A76E19}"/>
              </a:ext>
            </a:extLst>
          </p:cNvPr>
          <p:cNvSpPr txBox="1"/>
          <p:nvPr/>
        </p:nvSpPr>
        <p:spPr>
          <a:xfrm>
            <a:off x="6035039" y="3742563"/>
            <a:ext cx="9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378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92F55-A2EA-9841-9BFB-488FDABC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Hadoop Distributed File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F47CB-3E2A-5E42-9B69-FFB116B3B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  <a:p>
            <a:pPr lvl="1"/>
            <a:r>
              <a:rPr lang="en-US" dirty="0"/>
              <a:t>Failsafe</a:t>
            </a:r>
          </a:p>
          <a:p>
            <a:pPr lvl="1"/>
            <a:r>
              <a:rPr lang="en-US" dirty="0" err="1"/>
              <a:t>Predistribution</a:t>
            </a:r>
            <a:endParaRPr lang="en-US" dirty="0"/>
          </a:p>
          <a:p>
            <a:r>
              <a:rPr lang="en-US" dirty="0"/>
              <a:t>Write Once Read Many (WORM)</a:t>
            </a:r>
          </a:p>
          <a:p>
            <a:pPr lvl="1"/>
            <a:r>
              <a:rPr lang="en-US" dirty="0"/>
              <a:t>Streaming throughput</a:t>
            </a:r>
          </a:p>
          <a:p>
            <a:pPr lvl="2"/>
            <a:r>
              <a:rPr lang="en-US" dirty="0"/>
              <a:t>Simplified Data Coherency</a:t>
            </a:r>
          </a:p>
          <a:p>
            <a:pPr lvl="1"/>
            <a:r>
              <a:rPr lang="en-US" dirty="0"/>
              <a:t>No Random Access (contrast with RDBMS)</a:t>
            </a:r>
          </a:p>
        </p:txBody>
      </p:sp>
    </p:spTree>
    <p:extLst>
      <p:ext uri="{BB962C8B-B14F-4D97-AF65-F5344CB8AC3E}">
        <p14:creationId xmlns:p14="http://schemas.microsoft.com/office/powerpoint/2010/main" val="319707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92F55-A2EA-9841-9BFB-488FDABC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Hadoop Distributed File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F47CB-3E2A-5E42-9B69-FFB116B3B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 filesystem</a:t>
            </a:r>
          </a:p>
          <a:p>
            <a:pPr lvl="1"/>
            <a:r>
              <a:rPr lang="en-US" dirty="0"/>
              <a:t>Requires underlying FS</a:t>
            </a:r>
          </a:p>
          <a:p>
            <a:pPr lvl="1"/>
            <a:r>
              <a:rPr lang="en-US" dirty="0"/>
              <a:t>Special access commands</a:t>
            </a:r>
          </a:p>
          <a:p>
            <a:pPr lvl="1"/>
            <a:r>
              <a:rPr lang="en-US" dirty="0"/>
              <a:t>Exports </a:t>
            </a:r>
          </a:p>
          <a:p>
            <a:pPr lvl="2"/>
            <a:r>
              <a:rPr lang="en-US" dirty="0"/>
              <a:t>NFS</a:t>
            </a:r>
          </a:p>
          <a:p>
            <a:pPr lvl="2"/>
            <a:r>
              <a:rPr lang="en-US" dirty="0"/>
              <a:t>Fuse</a:t>
            </a:r>
          </a:p>
          <a:p>
            <a:pPr lvl="2"/>
            <a:r>
              <a:rPr lang="en-US" dirty="0"/>
              <a:t>Vendor filesystems</a:t>
            </a:r>
          </a:p>
        </p:txBody>
      </p:sp>
    </p:spTree>
    <p:extLst>
      <p:ext uri="{BB962C8B-B14F-4D97-AF65-F5344CB8AC3E}">
        <p14:creationId xmlns:p14="http://schemas.microsoft.com/office/powerpoint/2010/main" val="407980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8DED2-B7CF-D94B-B695-653EE6C3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B79E4-BCB5-4B4D-998F-C877EB5E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1720" y="2320866"/>
            <a:ext cx="4191683" cy="9076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DFS Architecture">
            <a:extLst>
              <a:ext uri="{FF2B5EF4-FFF2-40B4-BE49-F238E27FC236}">
                <a16:creationId xmlns:a16="http://schemas.microsoft.com/office/drawing/2014/main" id="{D7B793B9-CFB4-3C46-9FBC-CE3264E42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82" y="1367929"/>
            <a:ext cx="4070958" cy="28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DDF4E-17BF-1648-8ADF-B059DE827D41}"/>
              </a:ext>
            </a:extLst>
          </p:cNvPr>
          <p:cNvSpPr txBox="1"/>
          <p:nvPr/>
        </p:nvSpPr>
        <p:spPr>
          <a:xfrm>
            <a:off x="2331720" y="4334777"/>
            <a:ext cx="46698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hadoop.apache.org</a:t>
            </a:r>
            <a:r>
              <a:rPr lang="en-US" sz="800" dirty="0"/>
              <a:t>/docs/current/</a:t>
            </a:r>
            <a:r>
              <a:rPr lang="en-US" sz="800" dirty="0" err="1"/>
              <a:t>hadoop</a:t>
            </a:r>
            <a:r>
              <a:rPr lang="en-US" sz="800" dirty="0"/>
              <a:t>-project-</a:t>
            </a:r>
            <a:r>
              <a:rPr lang="en-US" sz="800" dirty="0" err="1"/>
              <a:t>dist</a:t>
            </a:r>
            <a:r>
              <a:rPr lang="en-US" sz="800" dirty="0"/>
              <a:t>/</a:t>
            </a:r>
            <a:r>
              <a:rPr lang="en-US" sz="800" dirty="0" err="1"/>
              <a:t>hadoop-hdfs</a:t>
            </a:r>
            <a:r>
              <a:rPr lang="en-US" sz="800" dirty="0"/>
              <a:t>/</a:t>
            </a:r>
            <a:r>
              <a:rPr lang="en-US" sz="800" dirty="0" err="1"/>
              <a:t>HdfsDesign.html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95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18D98D-CF52-D745-BC7F-D66908B0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Daemons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B15DF-B7B7-A649-B9CE-AB3D1469C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Metadata server</a:t>
            </a:r>
          </a:p>
          <a:p>
            <a:r>
              <a:rPr lang="en-US" dirty="0" err="1"/>
              <a:t>Datanode</a:t>
            </a:r>
            <a:endParaRPr lang="en-US" dirty="0"/>
          </a:p>
          <a:p>
            <a:pPr lvl="1"/>
            <a:r>
              <a:rPr lang="en-US" dirty="0"/>
              <a:t>Holds blocks</a:t>
            </a:r>
          </a:p>
          <a:p>
            <a:pPr lvl="1"/>
            <a:r>
              <a:rPr lang="en-US" dirty="0"/>
              <a:t>Compute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4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A3711-78CA-804A-B079-21A95E30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YARN: Yet Another Resource Negotiator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C04E7-70F8-1A47-80EF-68E3746CD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interface (replaces MapReduce)</a:t>
            </a:r>
          </a:p>
          <a:p>
            <a:r>
              <a:rPr lang="en-US" dirty="0"/>
              <a:t>Include MapReduce API (compatible with 1.x)</a:t>
            </a:r>
          </a:p>
          <a:p>
            <a:r>
              <a:rPr lang="en-US" dirty="0"/>
              <a:t>Assigns resources for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1906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2015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Template2015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450</Words>
  <Application>Microsoft Macintosh PowerPoint</Application>
  <PresentationFormat>On-screen Show (16:9)</PresentationFormat>
  <Paragraphs>105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Courier</vt:lpstr>
      <vt:lpstr>Lustria</vt:lpstr>
      <vt:lpstr>Noto Sans Symbols</vt:lpstr>
      <vt:lpstr>Arial</vt:lpstr>
      <vt:lpstr>Courier New</vt:lpstr>
      <vt:lpstr>NEwTemplate2015a</vt:lpstr>
      <vt:lpstr>NEwTemplate2015a</vt:lpstr>
      <vt:lpstr>Hadoop: An Overview</vt:lpstr>
      <vt:lpstr>What Is Hadoop?</vt:lpstr>
      <vt:lpstr>What does Hadoop do?</vt:lpstr>
      <vt:lpstr>MapReduce</vt:lpstr>
      <vt:lpstr>HDFS: Hadoop Distributed File System</vt:lpstr>
      <vt:lpstr>HDFS: Hadoop Distributed File System</vt:lpstr>
      <vt:lpstr>HDFS</vt:lpstr>
      <vt:lpstr>HDFS: Daemons</vt:lpstr>
      <vt:lpstr>YARN: Yet Another Resource Negotiator</vt:lpstr>
      <vt:lpstr>YARN: Daemons</vt:lpstr>
      <vt:lpstr>YARN</vt:lpstr>
      <vt:lpstr>Using Hadoop</vt:lpstr>
      <vt:lpstr>Fs Commands</vt:lpstr>
      <vt:lpstr>Moving Files </vt:lpstr>
      <vt:lpstr>Writing a MapReduce Program</vt:lpstr>
      <vt:lpstr>Simple MapReduce Job (HadoopStreaming)</vt:lpstr>
      <vt:lpstr>Python MapReduce (HadoopStreaming)</vt:lpstr>
      <vt:lpstr>MapReduce Java: Compile, Jar, Run</vt:lpstr>
      <vt:lpstr>Getting Output</vt:lpstr>
      <vt:lpstr>Further Exploration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cp:lastModifiedBy>bdgill</cp:lastModifiedBy>
  <cp:revision>17</cp:revision>
  <dcterms:modified xsi:type="dcterms:W3CDTF">2019-04-02T14:46:12Z</dcterms:modified>
</cp:coreProperties>
</file>