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944" r:id="rId2"/>
  </p:sldMasterIdLst>
  <p:notesMasterIdLst>
    <p:notesMasterId r:id="rId23"/>
  </p:notesMasterIdLst>
  <p:sldIdLst>
    <p:sldId id="795" r:id="rId3"/>
    <p:sldId id="796" r:id="rId4"/>
    <p:sldId id="797" r:id="rId5"/>
    <p:sldId id="798" r:id="rId6"/>
    <p:sldId id="799" r:id="rId7"/>
    <p:sldId id="800" r:id="rId8"/>
    <p:sldId id="801" r:id="rId9"/>
    <p:sldId id="802" r:id="rId10"/>
    <p:sldId id="803" r:id="rId11"/>
    <p:sldId id="804" r:id="rId12"/>
    <p:sldId id="805" r:id="rId13"/>
    <p:sldId id="806" r:id="rId14"/>
    <p:sldId id="807" r:id="rId15"/>
    <p:sldId id="808" r:id="rId16"/>
    <p:sldId id="809" r:id="rId17"/>
    <p:sldId id="810" r:id="rId18"/>
    <p:sldId id="811" r:id="rId19"/>
    <p:sldId id="812" r:id="rId20"/>
    <p:sldId id="813" r:id="rId21"/>
    <p:sldId id="814" r:id="rId22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777777"/>
    <a:srgbClr val="FF0000"/>
    <a:srgbClr val="CCFFCC"/>
    <a:srgbClr val="FFCCFF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47" autoAdjust="0"/>
    <p:restoredTop sz="94718" autoAdjust="0"/>
  </p:normalViewPr>
  <p:slideViewPr>
    <p:cSldViewPr>
      <p:cViewPr varScale="1">
        <p:scale>
          <a:sx n="67" d="100"/>
          <a:sy n="67" d="100"/>
        </p:scale>
        <p:origin x="145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28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11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F2AA1BD-359D-4818-883E-5B419FD08E09}" type="datetimeFigureOut">
              <a:rPr lang="id-ID"/>
              <a:pPr>
                <a:defRPr/>
              </a:pPr>
              <a:t>28/02/2017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d-ID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id-ID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E6A74E02-35F2-4A65-987F-7B6C57C046ED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5717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415833-1BFA-486C-9E4E-B46F59097F08}" type="datetimeFigureOut">
              <a:rPr lang="en-US"/>
              <a:pPr>
                <a:defRPr/>
              </a:pPr>
              <a:t>28-Feb-17</a:t>
            </a:fld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E884A8-64EF-4BEB-BB91-61F320AE38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523F34-2F45-43A8-B27F-0A66A60386D0}" type="datetimeFigureOut">
              <a:rPr lang="en-US"/>
              <a:pPr>
                <a:defRPr/>
              </a:pPr>
              <a:t>28-Feb-17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646523-CD9B-419A-B72C-04A78B11C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997179-A1DB-4487-A816-187708C1A8B8}" type="datetimeFigureOut">
              <a:rPr lang="en-US"/>
              <a:pPr>
                <a:defRPr/>
              </a:pPr>
              <a:t>28-Feb-17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2F7EFF-64D6-4685-BD70-19F70E49E7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86862" y="304800"/>
            <a:ext cx="7785589" cy="5562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C06C1-6E0E-48F2-8AC3-D6A6616A18D4}" type="datetimeFigureOut">
              <a:rPr lang="en-US"/>
              <a:pPr>
                <a:defRPr/>
              </a:pPr>
              <a:t>28-Feb-17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82F59D-C3D5-4184-BDFA-B1B487DD21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1F4CA-1624-4D94-9F74-6FA7E94077B6}" type="datetimeFigureOut">
              <a:rPr lang="en-US"/>
              <a:pPr>
                <a:defRPr/>
              </a:pPr>
              <a:t>28-Feb-17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9FF77B-A9F3-4587-A4E3-8FCC192123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6A28F7-C22A-485D-AEC3-7BA12A98A97A}" type="datetimeFigureOut">
              <a:rPr lang="en-US"/>
              <a:pPr>
                <a:defRPr/>
              </a:pPr>
              <a:t>28-Feb-17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45DA64-8B50-48A0-9B64-DED0472F88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BDFF18-0CF6-49FD-94E4-31DF385FBF78}" type="datetimeFigureOut">
              <a:rPr lang="en-US"/>
              <a:pPr>
                <a:defRPr/>
              </a:pPr>
              <a:t>28-Feb-17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5200E5-40E6-4474-AEC2-ACDBB382A0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664F7E-B4F0-4615-8C04-8F8316349A84}" type="datetimeFigureOut">
              <a:rPr lang="en-US"/>
              <a:pPr>
                <a:defRPr/>
              </a:pPr>
              <a:t>28-Feb-17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076A5C-731B-4BB6-891E-73468F1901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B2C4A-9A7A-48E6-9472-633A520B9DEB}" type="datetimeFigureOut">
              <a:rPr lang="en-US"/>
              <a:pPr>
                <a:defRPr/>
              </a:pPr>
              <a:t>28-Feb-17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C0D4C9-53FC-4571-9B97-D54F428E9D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3B645D-0439-46CA-BB5A-4B96644B68DE}" type="datetimeFigureOut">
              <a:rPr lang="en-US"/>
              <a:pPr>
                <a:defRPr/>
              </a:pPr>
              <a:t>28-Feb-17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4EC3A3-3D44-4217-8C2E-88F7AAA882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38B036-D85F-440A-8CE6-931DE7A51053}" type="datetimeFigureOut">
              <a:rPr lang="en-US"/>
              <a:pPr>
                <a:defRPr/>
              </a:pPr>
              <a:t>28-Feb-17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D075EB-E64C-47AE-833A-D50B98759A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999735-76CB-425E-9D24-965614D3E969}" type="datetimeFigureOut">
              <a:rPr lang="en-US"/>
              <a:pPr>
                <a:defRPr/>
              </a:pPr>
              <a:t>28-Feb-17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D6FC94-74CD-423D-93FA-3C8529F9AA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d-ID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89B50-ED92-4DF8-BD66-E713F8B7597F}" type="datetimeFigureOut">
              <a:rPr lang="en-US"/>
              <a:pPr>
                <a:defRPr/>
              </a:pPr>
              <a:t>28-Feb-17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7FBEDE-58FC-4C26-BEA1-ADB85FE82C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C5077-5FB0-497E-80B9-8723BFE0C2F1}" type="datetimeFigureOut">
              <a:rPr lang="en-US"/>
              <a:pPr>
                <a:defRPr/>
              </a:pPr>
              <a:t>28-Feb-17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420F5-49E3-4EAD-B2E1-80BEC84D7C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99F2CF-3A6A-4139-8AAE-EA6E814CFA64}" type="datetimeFigureOut">
              <a:rPr lang="en-US"/>
              <a:pPr>
                <a:defRPr/>
              </a:pPr>
              <a:t>28-Feb-17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A93321-2C67-4675-A58A-866801992C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E94B04-4B0B-439D-BDF6-FB0D359EF358}" type="datetimeFigureOut">
              <a:rPr lang="en-US"/>
              <a:pPr>
                <a:defRPr/>
              </a:pPr>
              <a:t>28-Feb-17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EA756-D2EB-49CA-9D6A-E13A4F7E9C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4DA02C-9864-49E2-830D-DF3B1807AFB0}" type="datetimeFigureOut">
              <a:rPr lang="en-US"/>
              <a:pPr>
                <a:defRPr/>
              </a:pPr>
              <a:t>28-Feb-17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59F60-1230-4B6D-B348-8E50FC1037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AC403-E41A-40C5-982D-6EF166539F7A}" type="datetimeFigureOut">
              <a:rPr lang="en-US"/>
              <a:pPr>
                <a:defRPr/>
              </a:pPr>
              <a:t>28-Feb-17</a:t>
            </a:fld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BC3C93-9868-4D0D-8C34-0B29EE2BAF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18E0-4FB1-4311-913D-47EA29CA583B}" type="datetimeFigureOut">
              <a:rPr lang="en-US"/>
              <a:pPr>
                <a:defRPr/>
              </a:pPr>
              <a:t>28-Feb-17</a:t>
            </a:fld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397B2-71B8-475C-B0AE-F51283D42B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141801-998A-43D1-AEDD-55716D2D32D8}" type="datetimeFigureOut">
              <a:rPr lang="en-US"/>
              <a:pPr>
                <a:defRPr/>
              </a:pPr>
              <a:t>28-Feb-17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BEAE35-4B0D-489B-AB86-E3490108B0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44E729-45EB-4ED2-A49C-04B6B8F5324B}" type="datetimeFigureOut">
              <a:rPr lang="en-US"/>
              <a:pPr>
                <a:defRPr/>
              </a:pPr>
              <a:t>28-Feb-17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7C054-1276-4379-A53C-64224C9B28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74A85D-04A5-4DBD-B501-123E2DD7C3BE}" type="datetimeFigureOut">
              <a:rPr lang="en-US"/>
              <a:pPr>
                <a:defRPr/>
              </a:pPr>
              <a:t>28-Feb-17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166BD6-A69C-43B4-BF75-8A3308EAEF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4198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98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43892DD-4D4B-415A-AD2E-64D34AD4A3E1}" type="datetimeFigureOut">
              <a:rPr lang="en-US"/>
              <a:pPr>
                <a:defRPr/>
              </a:pPr>
              <a:t>28-Feb-17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C582638-3F7A-46FA-A199-6266AD849B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4199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0" r:id="rId1"/>
    <p:sldLayoutId id="2147484311" r:id="rId2"/>
    <p:sldLayoutId id="2147484331" r:id="rId3"/>
    <p:sldLayoutId id="2147484312" r:id="rId4"/>
    <p:sldLayoutId id="2147484313" r:id="rId5"/>
    <p:sldLayoutId id="2147484314" r:id="rId6"/>
    <p:sldLayoutId id="2147484315" r:id="rId7"/>
    <p:sldLayoutId id="2147484316" r:id="rId8"/>
    <p:sldLayoutId id="2147484332" r:id="rId9"/>
    <p:sldLayoutId id="2147484317" r:id="rId10"/>
    <p:sldLayoutId id="2147484318" r:id="rId11"/>
    <p:sldLayoutId id="214748433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id-ID" smtClean="0"/>
          </a:p>
        </p:txBody>
      </p:sp>
      <p:sp>
        <p:nvSpPr>
          <p:cNvPr id="4301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92C7D0E-983C-4F76-9F4F-7B301140C461}" type="datetimeFigureOut">
              <a:rPr lang="en-US"/>
              <a:pPr>
                <a:defRPr/>
              </a:pPr>
              <a:t>28-Feb-17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4B8B104-C16D-4192-9FB3-DA526B3922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19" r:id="rId1"/>
    <p:sldLayoutId id="2147484320" r:id="rId2"/>
    <p:sldLayoutId id="2147484321" r:id="rId3"/>
    <p:sldLayoutId id="2147484322" r:id="rId4"/>
    <p:sldLayoutId id="2147484323" r:id="rId5"/>
    <p:sldLayoutId id="2147484324" r:id="rId6"/>
    <p:sldLayoutId id="2147484325" r:id="rId7"/>
    <p:sldLayoutId id="2147484326" r:id="rId8"/>
    <p:sldLayoutId id="2147484327" r:id="rId9"/>
    <p:sldLayoutId id="2147484328" r:id="rId10"/>
    <p:sldLayoutId id="214748432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3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4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16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9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17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17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8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PCA</a:t>
            </a:r>
            <a:endParaRPr lang="id-ID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Principle Component Analysis </a:t>
            </a:r>
          </a:p>
          <a:p>
            <a:r>
              <a:rPr lang="en-US" smtClean="0"/>
              <a:t>Reduksi </a:t>
            </a:r>
            <a:r>
              <a:rPr lang="id-ID" smtClean="0"/>
              <a:t>dimensi data</a:t>
            </a:r>
            <a:endParaRPr lang="en-US" smtClean="0"/>
          </a:p>
          <a:p>
            <a:r>
              <a:rPr lang="en-US" smtClean="0"/>
              <a:t>A</a:t>
            </a:r>
            <a:r>
              <a:rPr lang="id-ID" smtClean="0"/>
              <a:t>nalisa data</a:t>
            </a:r>
            <a:endParaRPr lang="en-US" smtClean="0"/>
          </a:p>
          <a:p>
            <a:r>
              <a:rPr lang="en-US" smtClean="0"/>
              <a:t>E</a:t>
            </a:r>
            <a:r>
              <a:rPr lang="id-ID" smtClean="0"/>
              <a:t>kstraksi ciri</a:t>
            </a:r>
            <a:endParaRPr lang="en-US" smtClean="0"/>
          </a:p>
          <a:p>
            <a:r>
              <a:rPr lang="en-US" smtClean="0"/>
              <a:t>V</a:t>
            </a:r>
            <a:r>
              <a:rPr lang="id-ID" smtClean="0"/>
              <a:t>isualisasi</a:t>
            </a:r>
          </a:p>
          <a:p>
            <a:r>
              <a:rPr lang="id-ID" smtClean="0"/>
              <a:t>Mengurangi noise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450" name="Object 4"/>
          <p:cNvGraphicFramePr>
            <a:graphicFrameLocks noChangeAspect="1"/>
          </p:cNvGraphicFramePr>
          <p:nvPr/>
        </p:nvGraphicFramePr>
        <p:xfrm>
          <a:off x="733425" y="4648200"/>
          <a:ext cx="7724775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6" name="Equation" r:id="rId3" imgW="3606480" imgH="711000" progId="">
                  <p:embed/>
                </p:oleObj>
              </mc:Choice>
              <mc:Fallback>
                <p:oleObj name="Equation" r:id="rId3" imgW="3606480" imgH="7110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425" y="4648200"/>
                        <a:ext cx="7724775" cy="152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381000" y="762000"/>
          <a:ext cx="4421188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7" name="Equation" r:id="rId5" imgW="2171520" imgH="711000" progId="">
                  <p:embed/>
                </p:oleObj>
              </mc:Choice>
              <mc:Fallback>
                <p:oleObj name="Equation" r:id="rId5" imgW="2171520" imgH="7110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762000"/>
                        <a:ext cx="4421188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wn Arrow 4"/>
          <p:cNvSpPr/>
          <p:nvPr/>
        </p:nvSpPr>
        <p:spPr>
          <a:xfrm>
            <a:off x="3962400" y="2514600"/>
            <a:ext cx="1752600" cy="1295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953000" y="1101725"/>
            <a:ext cx="4540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5400"/>
              <a:t>*</a:t>
            </a:r>
            <a:endParaRPr lang="id-ID" sz="140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200" y="3124200"/>
            <a:ext cx="1143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>
                <a:solidFill>
                  <a:srgbClr val="00B050"/>
                </a:solidFill>
              </a:rPr>
              <a:t>PCA</a:t>
            </a:r>
            <a:endParaRPr lang="id-ID" sz="1100">
              <a:solidFill>
                <a:srgbClr val="00B050"/>
              </a:solidFill>
            </a:endParaRP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5486400" y="709613"/>
          <a:ext cx="3429000" cy="150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8" name="Equation" r:id="rId7" imgW="1625400" imgH="711000" progId="">
                  <p:embed/>
                </p:oleObj>
              </mc:Choice>
              <mc:Fallback>
                <p:oleObj name="Equation" r:id="rId7" imgW="1625400" imgH="7110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709613"/>
                        <a:ext cx="3429000" cy="1500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Straight Arrow Connector 8"/>
          <p:cNvCxnSpPr/>
          <p:nvPr/>
        </p:nvCxnSpPr>
        <p:spPr>
          <a:xfrm rot="16200000" flipV="1">
            <a:off x="419100" y="4076700"/>
            <a:ext cx="838200" cy="3048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33400" y="4038600"/>
            <a:ext cx="8610600" cy="27432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4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0"/>
          <p:cNvGrpSpPr>
            <a:grpSpLocks/>
          </p:cNvGrpSpPr>
          <p:nvPr/>
        </p:nvGrpSpPr>
        <p:grpSpPr bwMode="auto">
          <a:xfrm rot="-261780">
            <a:off x="2712636" y="2398021"/>
            <a:ext cx="6689725" cy="3375025"/>
            <a:chOff x="1143000" y="3178809"/>
            <a:chExt cx="6689590" cy="3374391"/>
          </a:xfrm>
        </p:grpSpPr>
        <p:cxnSp>
          <p:nvCxnSpPr>
            <p:cNvPr id="17" name="Straight Connector 16"/>
            <p:cNvCxnSpPr/>
            <p:nvPr/>
          </p:nvCxnSpPr>
          <p:spPr>
            <a:xfrm rot="10800000" flipV="1">
              <a:off x="1142257" y="3429258"/>
              <a:ext cx="6172075" cy="3123613"/>
            </a:xfrm>
            <a:prstGeom prst="line">
              <a:avLst/>
            </a:prstGeom>
            <a:ln w="3810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866" name="Rectangle 30"/>
            <p:cNvSpPr>
              <a:spLocks noChangeArrowheads="1"/>
            </p:cNvSpPr>
            <p:nvPr/>
          </p:nvSpPr>
          <p:spPr bwMode="auto">
            <a:xfrm rot="261780">
              <a:off x="7299190" y="3178809"/>
              <a:ext cx="5334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B050"/>
                  </a:solidFill>
                </a:rPr>
                <a:t>X</a:t>
              </a:r>
              <a:r>
                <a:rPr lang="en-US" baseline="-25000">
                  <a:solidFill>
                    <a:srgbClr val="00B050"/>
                  </a:solidFill>
                </a:rPr>
                <a:t>1</a:t>
              </a:r>
              <a:r>
                <a:rPr lang="en-US">
                  <a:solidFill>
                    <a:srgbClr val="00B050"/>
                  </a:solidFill>
                </a:rPr>
                <a:t>’</a:t>
              </a:r>
              <a:endParaRPr lang="id-ID">
                <a:solidFill>
                  <a:srgbClr val="00B050"/>
                </a:solidFill>
              </a:endParaRPr>
            </a:p>
          </p:txBody>
        </p:sp>
      </p:grpSp>
      <p:grpSp>
        <p:nvGrpSpPr>
          <p:cNvPr id="35845" name="Group 26"/>
          <p:cNvGrpSpPr>
            <a:grpSpLocks/>
          </p:cNvGrpSpPr>
          <p:nvPr/>
        </p:nvGrpSpPr>
        <p:grpSpPr bwMode="auto">
          <a:xfrm>
            <a:off x="3581400" y="4191000"/>
            <a:ext cx="2743200" cy="1752600"/>
            <a:chOff x="3581400" y="4267200"/>
            <a:chExt cx="2743200" cy="1752600"/>
          </a:xfrm>
        </p:grpSpPr>
        <p:sp>
          <p:nvSpPr>
            <p:cNvPr id="12" name="Oval 11"/>
            <p:cNvSpPr/>
            <p:nvPr/>
          </p:nvSpPr>
          <p:spPr>
            <a:xfrm>
              <a:off x="5638800" y="4724400"/>
              <a:ext cx="2286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3" name="Oval 12"/>
            <p:cNvSpPr/>
            <p:nvPr/>
          </p:nvSpPr>
          <p:spPr>
            <a:xfrm>
              <a:off x="3581400" y="5715000"/>
              <a:ext cx="2286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4" name="Oval 13"/>
            <p:cNvSpPr/>
            <p:nvPr/>
          </p:nvSpPr>
          <p:spPr>
            <a:xfrm>
              <a:off x="5486400" y="4495800"/>
              <a:ext cx="2286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24" name="Oval 23"/>
            <p:cNvSpPr/>
            <p:nvPr/>
          </p:nvSpPr>
          <p:spPr>
            <a:xfrm>
              <a:off x="6096000" y="4267200"/>
              <a:ext cx="2286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26" name="Oval 25"/>
            <p:cNvSpPr/>
            <p:nvPr/>
          </p:nvSpPr>
          <p:spPr>
            <a:xfrm>
              <a:off x="4800600" y="4724400"/>
              <a:ext cx="2286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</p:grpSp>
      <p:grpSp>
        <p:nvGrpSpPr>
          <p:cNvPr id="5" name="Group 52"/>
          <p:cNvGrpSpPr>
            <a:grpSpLocks/>
          </p:cNvGrpSpPr>
          <p:nvPr/>
        </p:nvGrpSpPr>
        <p:grpSpPr bwMode="auto">
          <a:xfrm rot="-244834">
            <a:off x="1098148" y="1147071"/>
            <a:ext cx="2443163" cy="5251450"/>
            <a:chOff x="-650365" y="1414555"/>
            <a:chExt cx="2444633" cy="5250641"/>
          </a:xfrm>
        </p:grpSpPr>
        <p:cxnSp>
          <p:nvCxnSpPr>
            <p:cNvPr id="25" name="Straight Connector 24"/>
            <p:cNvCxnSpPr/>
            <p:nvPr/>
          </p:nvCxnSpPr>
          <p:spPr>
            <a:xfrm rot="16444834" flipH="1">
              <a:off x="-1738925" y="3142191"/>
              <a:ext cx="4714149" cy="2330263"/>
            </a:xfrm>
            <a:prstGeom prst="line">
              <a:avLst/>
            </a:prstGeom>
            <a:ln w="3810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859" name="Rectangle 28"/>
            <p:cNvSpPr>
              <a:spLocks noChangeArrowheads="1"/>
            </p:cNvSpPr>
            <p:nvPr/>
          </p:nvSpPr>
          <p:spPr bwMode="auto">
            <a:xfrm rot="244834">
              <a:off x="-650365" y="1414555"/>
              <a:ext cx="5334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B050"/>
                  </a:solidFill>
                </a:rPr>
                <a:t>X</a:t>
              </a:r>
              <a:r>
                <a:rPr lang="en-US" baseline="-25000">
                  <a:solidFill>
                    <a:srgbClr val="00B050"/>
                  </a:solidFill>
                </a:rPr>
                <a:t>3</a:t>
              </a:r>
              <a:r>
                <a:rPr lang="en-US">
                  <a:solidFill>
                    <a:srgbClr val="00B050"/>
                  </a:solidFill>
                </a:rPr>
                <a:t>’</a:t>
              </a:r>
              <a:endParaRPr lang="id-ID">
                <a:solidFill>
                  <a:srgbClr val="00B050"/>
                </a:solidFill>
              </a:endParaRPr>
            </a:p>
          </p:txBody>
        </p:sp>
      </p:grpSp>
      <p:grpSp>
        <p:nvGrpSpPr>
          <p:cNvPr id="6" name="Group 51"/>
          <p:cNvGrpSpPr>
            <a:grpSpLocks/>
          </p:cNvGrpSpPr>
          <p:nvPr/>
        </p:nvGrpSpPr>
        <p:grpSpPr bwMode="auto">
          <a:xfrm>
            <a:off x="2953936" y="1250258"/>
            <a:ext cx="2622550" cy="5153025"/>
            <a:chOff x="1295401" y="1600200"/>
            <a:chExt cx="2623457" cy="5152572"/>
          </a:xfrm>
        </p:grpSpPr>
        <p:sp>
          <p:nvSpPr>
            <p:cNvPr id="35856" name="Rectangle 27"/>
            <p:cNvSpPr>
              <a:spLocks noChangeArrowheads="1"/>
            </p:cNvSpPr>
            <p:nvPr/>
          </p:nvSpPr>
          <p:spPr bwMode="auto">
            <a:xfrm>
              <a:off x="3385458" y="1600200"/>
              <a:ext cx="5334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B050"/>
                  </a:solidFill>
                </a:rPr>
                <a:t>X</a:t>
              </a:r>
              <a:r>
                <a:rPr lang="en-US" baseline="-25000">
                  <a:solidFill>
                    <a:srgbClr val="00B050"/>
                  </a:solidFill>
                </a:rPr>
                <a:t>2</a:t>
              </a:r>
              <a:r>
                <a:rPr lang="en-US">
                  <a:solidFill>
                    <a:srgbClr val="00B050"/>
                  </a:solidFill>
                </a:rPr>
                <a:t>’</a:t>
              </a:r>
              <a:endParaRPr lang="id-ID">
                <a:solidFill>
                  <a:srgbClr val="00B050"/>
                </a:solidFill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 rot="5400000">
              <a:off x="52993" y="3223574"/>
              <a:ext cx="4771605" cy="2286791"/>
            </a:xfrm>
            <a:prstGeom prst="line">
              <a:avLst/>
            </a:prstGeom>
            <a:ln w="3810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1600200" y="1301750"/>
            <a:ext cx="6851650" cy="5403850"/>
            <a:chOff x="1066800" y="1411288"/>
            <a:chExt cx="6851650" cy="5403850"/>
          </a:xfrm>
        </p:grpSpPr>
        <p:cxnSp>
          <p:nvCxnSpPr>
            <p:cNvPr id="3" name="Straight Connector 2"/>
            <p:cNvCxnSpPr/>
            <p:nvPr/>
          </p:nvCxnSpPr>
          <p:spPr>
            <a:xfrm rot="5400000">
              <a:off x="-985043" y="4337844"/>
              <a:ext cx="4953000" cy="1587"/>
            </a:xfrm>
            <a:prstGeom prst="line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1066800" y="6324601"/>
              <a:ext cx="6248400" cy="762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852" name="Rectangle 9"/>
            <p:cNvSpPr>
              <a:spLocks noChangeArrowheads="1"/>
            </p:cNvSpPr>
            <p:nvPr/>
          </p:nvSpPr>
          <p:spPr bwMode="auto">
            <a:xfrm>
              <a:off x="7467600" y="6153150"/>
              <a:ext cx="45085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0C0"/>
                  </a:solidFill>
                </a:rPr>
                <a:t>X</a:t>
              </a:r>
              <a:r>
                <a:rPr lang="en-US" sz="2000" baseline="-25000">
                  <a:solidFill>
                    <a:srgbClr val="0070C0"/>
                  </a:solidFill>
                </a:rPr>
                <a:t>1</a:t>
              </a:r>
              <a:endParaRPr lang="id-ID" sz="2000" baseline="-25000">
                <a:solidFill>
                  <a:srgbClr val="0070C0"/>
                </a:solidFill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 rot="10800000" flipV="1">
              <a:off x="1143000" y="3505201"/>
              <a:ext cx="4800600" cy="3124200"/>
            </a:xfrm>
            <a:prstGeom prst="line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854" name="Rectangle 22"/>
            <p:cNvSpPr>
              <a:spLocks noChangeArrowheads="1"/>
            </p:cNvSpPr>
            <p:nvPr/>
          </p:nvSpPr>
          <p:spPr bwMode="auto">
            <a:xfrm>
              <a:off x="6026150" y="3257550"/>
              <a:ext cx="45085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0C0"/>
                  </a:solidFill>
                </a:rPr>
                <a:t>X</a:t>
              </a:r>
              <a:r>
                <a:rPr lang="en-US" sz="2000" baseline="-25000">
                  <a:solidFill>
                    <a:srgbClr val="0070C0"/>
                  </a:solidFill>
                </a:rPr>
                <a:t>2</a:t>
              </a:r>
              <a:endParaRPr lang="id-ID" sz="2000" baseline="-25000">
                <a:solidFill>
                  <a:srgbClr val="0070C0"/>
                </a:solidFill>
              </a:endParaRPr>
            </a:p>
          </p:txBody>
        </p:sp>
        <p:sp>
          <p:nvSpPr>
            <p:cNvPr id="35855" name="Rectangle 42"/>
            <p:cNvSpPr>
              <a:spLocks noChangeArrowheads="1"/>
            </p:cNvSpPr>
            <p:nvPr/>
          </p:nvSpPr>
          <p:spPr bwMode="auto">
            <a:xfrm>
              <a:off x="1287463" y="1411288"/>
              <a:ext cx="45085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0C0"/>
                  </a:solidFill>
                </a:rPr>
                <a:t>X</a:t>
              </a:r>
              <a:r>
                <a:rPr lang="en-US" sz="2000" baseline="-25000">
                  <a:solidFill>
                    <a:srgbClr val="0070C0"/>
                  </a:solidFill>
                </a:rPr>
                <a:t>3</a:t>
              </a:r>
              <a:endParaRPr lang="id-ID" sz="2000" baseline="-25000">
                <a:solidFill>
                  <a:srgbClr val="0070C0"/>
                </a:solidFill>
              </a:endParaRPr>
            </a:p>
          </p:txBody>
        </p:sp>
      </p:grpSp>
      <p:graphicFrame>
        <p:nvGraphicFramePr>
          <p:cNvPr id="104450" name="Object 4"/>
          <p:cNvGraphicFramePr>
            <a:graphicFrameLocks noChangeAspect="1"/>
          </p:cNvGraphicFramePr>
          <p:nvPr/>
        </p:nvGraphicFramePr>
        <p:xfrm>
          <a:off x="152400" y="152400"/>
          <a:ext cx="2514600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4" name="Equation" r:id="rId3" imgW="1625400" imgH="711000" progId="">
                  <p:embed/>
                </p:oleObj>
              </mc:Choice>
              <mc:Fallback>
                <p:oleObj name="Equation" r:id="rId3" imgW="1625400" imgH="7110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52400"/>
                        <a:ext cx="2514600" cy="1100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3"/>
          <p:cNvGraphicFramePr>
            <a:graphicFrameLocks noChangeAspect="1"/>
          </p:cNvGraphicFramePr>
          <p:nvPr/>
        </p:nvGraphicFramePr>
        <p:xfrm>
          <a:off x="3429000" y="122238"/>
          <a:ext cx="5562600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5" name="Equation" r:id="rId5" imgW="3606480" imgH="711000" progId="">
                  <p:embed/>
                </p:oleObj>
              </mc:Choice>
              <mc:Fallback>
                <p:oleObj name="Equation" r:id="rId5" imgW="3606480" imgH="7110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22238"/>
                        <a:ext cx="5562600" cy="1096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7"/>
          <p:cNvSpPr>
            <a:spLocks noChangeArrowheads="1"/>
          </p:cNvSpPr>
          <p:nvPr/>
        </p:nvSpPr>
        <p:spPr bwMode="auto">
          <a:xfrm rot="-1491198">
            <a:off x="1919288" y="1962150"/>
            <a:ext cx="22621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0B050"/>
                </a:solidFill>
              </a:rPr>
              <a:t>Domain PCA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1044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1" name="Rectangle 1"/>
          <p:cNvSpPr>
            <a:spLocks noChangeArrowheads="1"/>
          </p:cNvSpPr>
          <p:nvPr/>
        </p:nvSpPr>
        <p:spPr bwMode="auto">
          <a:xfrm>
            <a:off x="304800" y="304800"/>
            <a:ext cx="8610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dirty="0"/>
              <a:t>Jika </a:t>
            </a:r>
            <a:r>
              <a:rPr lang="en-US" b="1" i="1" dirty="0"/>
              <a:t>v</a:t>
            </a:r>
            <a:r>
              <a:rPr lang="id-ID" b="1" baseline="-25000" dirty="0"/>
              <a:t>row</a:t>
            </a:r>
            <a:r>
              <a:rPr lang="id-ID" dirty="0"/>
              <a:t> dibangun dari ketiga </a:t>
            </a:r>
            <a:r>
              <a:rPr lang="id-ID" i="1" dirty="0"/>
              <a:t>eigenvector </a:t>
            </a:r>
            <a:r>
              <a:rPr lang="id-ID" dirty="0"/>
              <a:t>yang ada, maka matriks B dapat dibangun kembali dengan tepat</a:t>
            </a:r>
            <a:r>
              <a:rPr lang="en-US" dirty="0"/>
              <a:t> (</a:t>
            </a:r>
            <a:r>
              <a:rPr lang="id-ID" b="1" dirty="0">
                <a:solidFill>
                  <a:srgbClr val="FF0000"/>
                </a:solidFill>
              </a:rPr>
              <a:t>tanpa kesalahan</a:t>
            </a:r>
            <a:r>
              <a:rPr lang="id-ID" dirty="0"/>
              <a:t>) menggunakan Y dan </a:t>
            </a:r>
            <a:r>
              <a:rPr lang="en-US" i="1" dirty="0"/>
              <a:t>v</a:t>
            </a:r>
            <a:r>
              <a:rPr lang="id-ID" baseline="-25000" dirty="0"/>
              <a:t>row</a:t>
            </a:r>
            <a:r>
              <a:rPr lang="id-ID" dirty="0"/>
              <a:t> </a:t>
            </a: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2743200" y="1295400"/>
          <a:ext cx="3228975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6" name="Equation" r:id="rId3" imgW="850680" imgH="241200" progId="">
                  <p:embed/>
                </p:oleObj>
              </mc:Choice>
              <mc:Fallback>
                <p:oleObj name="Equation" r:id="rId3" imgW="850680" imgH="2412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295400"/>
                        <a:ext cx="3228975" cy="915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457200" y="2895600"/>
          <a:ext cx="27924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7" name="Equation" r:id="rId5" imgW="2171520" imgH="711000" progId="">
                  <p:embed/>
                </p:oleObj>
              </mc:Choice>
              <mc:Fallback>
                <p:oleObj name="Equation" r:id="rId5" imgW="2171520" imgH="7110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895600"/>
                        <a:ext cx="2792413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405188" y="3054350"/>
            <a:ext cx="404812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4400"/>
              <a:t>*</a:t>
            </a:r>
            <a:endParaRPr lang="id-ID" sz="1100"/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3962400" y="2895600"/>
          <a:ext cx="4752975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8" name="Equation" r:id="rId7" imgW="3606480" imgH="711000" progId="">
                  <p:embed/>
                </p:oleObj>
              </mc:Choice>
              <mc:Fallback>
                <p:oleObj name="Equation" r:id="rId7" imgW="3606480" imgH="7110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895600"/>
                        <a:ext cx="4752975" cy="938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/>
        </p:nvGraphicFramePr>
        <p:xfrm>
          <a:off x="2286000" y="5080000"/>
          <a:ext cx="26670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9" name="Equation" r:id="rId9" imgW="1523880" imgH="711000" progId="">
                  <p:embed/>
                </p:oleObj>
              </mc:Choice>
              <mc:Fallback>
                <p:oleObj name="Equation" r:id="rId9" imgW="1523880" imgH="7110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080000"/>
                        <a:ext cx="2667000" cy="1244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Down Arrow 23"/>
          <p:cNvSpPr/>
          <p:nvPr/>
        </p:nvSpPr>
        <p:spPr>
          <a:xfrm>
            <a:off x="3124200" y="4038600"/>
            <a:ext cx="9906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6248400" y="4600575"/>
            <a:ext cx="2819400" cy="2057400"/>
            <a:chOff x="6248400" y="4601028"/>
            <a:chExt cx="2819400" cy="2057400"/>
          </a:xfrm>
        </p:grpSpPr>
        <p:graphicFrame>
          <p:nvGraphicFramePr>
            <p:cNvPr id="104450" name="Object 6"/>
            <p:cNvGraphicFramePr>
              <a:graphicFrameLocks noChangeAspect="1"/>
            </p:cNvGraphicFramePr>
            <p:nvPr/>
          </p:nvGraphicFramePr>
          <p:xfrm>
            <a:off x="6324600" y="5029200"/>
            <a:ext cx="2447201" cy="12569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00" name="Equation" r:id="rId11" imgW="1384200" imgH="711000" progId="">
                    <p:embed/>
                  </p:oleObj>
                </mc:Choice>
                <mc:Fallback>
                  <p:oleObj name="Equation" r:id="rId11" imgW="1384200" imgH="711000" progId="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24600" y="5029200"/>
                          <a:ext cx="2447201" cy="12569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Oval 28"/>
            <p:cNvSpPr/>
            <p:nvPr/>
          </p:nvSpPr>
          <p:spPr>
            <a:xfrm>
              <a:off x="6248400" y="4601028"/>
              <a:ext cx="2819400" cy="20574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4" name="Rectangle 4"/>
          <p:cNvSpPr>
            <a:spLocks noChangeArrowheads="1"/>
          </p:cNvSpPr>
          <p:nvPr/>
        </p:nvSpPr>
        <p:spPr bwMode="auto">
          <a:xfrm>
            <a:off x="381000" y="457200"/>
            <a:ext cx="83058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J</a:t>
            </a:r>
            <a:r>
              <a:rPr lang="id-ID"/>
              <a:t>ika </a:t>
            </a:r>
            <a:r>
              <a:rPr lang="en-US" b="1" i="1"/>
              <a:t>v</a:t>
            </a:r>
            <a:r>
              <a:rPr lang="id-ID" b="1" baseline="-25000"/>
              <a:t>row</a:t>
            </a:r>
            <a:r>
              <a:rPr lang="id-ID"/>
              <a:t> dibangun dari satu </a:t>
            </a:r>
            <a:r>
              <a:rPr lang="id-ID" i="1"/>
              <a:t>eigenvector</a:t>
            </a:r>
            <a:r>
              <a:rPr lang="id-ID"/>
              <a:t> yang </a:t>
            </a:r>
            <a:r>
              <a:rPr lang="id-ID" i="1"/>
              <a:t>eigenvalue-</a:t>
            </a:r>
            <a:r>
              <a:rPr lang="id-ID"/>
              <a:t>nya terbesar (</a:t>
            </a:r>
            <a:r>
              <a:rPr lang="en-US" i="1"/>
              <a:t>v</a:t>
            </a:r>
            <a:r>
              <a:rPr lang="id-ID" baseline="-25000"/>
              <a:t>1</a:t>
            </a:r>
            <a:r>
              <a:rPr lang="id-ID"/>
              <a:t>), maka matriks </a:t>
            </a:r>
            <a:r>
              <a:rPr lang="id-ID" i="1"/>
              <a:t>B</a:t>
            </a:r>
            <a:r>
              <a:rPr lang="id-ID"/>
              <a:t> dapat dibangun kembali dengan kesalahan </a:t>
            </a:r>
            <a:r>
              <a:rPr lang="en-US"/>
              <a:t>(galat) </a:t>
            </a:r>
            <a:r>
              <a:rPr lang="id-ID"/>
              <a:t>sebesar norm(</a:t>
            </a:r>
            <a:r>
              <a:rPr lang="id-ID" i="1"/>
              <a:t>B</a:t>
            </a:r>
            <a:r>
              <a:rPr lang="id-ID"/>
              <a:t> – </a:t>
            </a:r>
            <a:r>
              <a:rPr lang="id-ID" i="1"/>
              <a:t>B</a:t>
            </a:r>
            <a:r>
              <a:rPr lang="id-ID" baseline="-25000"/>
              <a:t>r</a:t>
            </a:r>
            <a:r>
              <a:rPr lang="en-US" baseline="-25000"/>
              <a:t>ev</a:t>
            </a:r>
            <a:r>
              <a:rPr lang="id-ID"/>
              <a:t>)</a:t>
            </a:r>
            <a:r>
              <a:rPr lang="en-US"/>
              <a:t>.</a:t>
            </a:r>
            <a:endParaRPr lang="id-ID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2895600" y="2286000"/>
          <a:ext cx="586740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4" name="Equation" r:id="rId3" imgW="3009600" imgH="215640" progId="">
                  <p:embed/>
                </p:oleObj>
              </mc:Choice>
              <mc:Fallback>
                <p:oleObj name="Equation" r:id="rId3" imgW="3009600" imgH="21564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286000"/>
                        <a:ext cx="5867400" cy="42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457200" y="5029200"/>
          <a:ext cx="5526088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5" name="Equation" r:id="rId5" imgW="3225600" imgH="711000" progId="">
                  <p:embed/>
                </p:oleObj>
              </mc:Choice>
              <mc:Fallback>
                <p:oleObj name="Equation" r:id="rId5" imgW="3225600" imgH="7110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029200"/>
                        <a:ext cx="5526088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457200" y="1905000"/>
          <a:ext cx="1676400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6" name="Equation" r:id="rId7" imgW="965160" imgH="711000" progId="">
                  <p:embed/>
                </p:oleObj>
              </mc:Choice>
              <mc:Fallback>
                <p:oleObj name="Equation" r:id="rId7" imgW="965160" imgH="7110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905000"/>
                        <a:ext cx="1676400" cy="1235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289175" y="2200275"/>
            <a:ext cx="4540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5400"/>
              <a:t>*</a:t>
            </a:r>
            <a:endParaRPr lang="id-ID" sz="1400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6248400" y="4600575"/>
            <a:ext cx="2819400" cy="2057400"/>
            <a:chOff x="6248400" y="4601028"/>
            <a:chExt cx="2819400" cy="2057400"/>
          </a:xfrm>
        </p:grpSpPr>
        <p:graphicFrame>
          <p:nvGraphicFramePr>
            <p:cNvPr id="104450" name="Object 5"/>
            <p:cNvGraphicFramePr>
              <a:graphicFrameLocks noChangeAspect="1"/>
            </p:cNvGraphicFramePr>
            <p:nvPr/>
          </p:nvGraphicFramePr>
          <p:xfrm>
            <a:off x="6324600" y="5029200"/>
            <a:ext cx="2447201" cy="12569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17" name="Equation" r:id="rId9" imgW="1384200" imgH="711000" progId="">
                    <p:embed/>
                  </p:oleObj>
                </mc:Choice>
                <mc:Fallback>
                  <p:oleObj name="Equation" r:id="rId9" imgW="1384200" imgH="711000" progId="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24600" y="5029200"/>
                          <a:ext cx="2447201" cy="12569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Oval 11"/>
            <p:cNvSpPr/>
            <p:nvPr/>
          </p:nvSpPr>
          <p:spPr>
            <a:xfrm>
              <a:off x="6248400" y="4601028"/>
              <a:ext cx="2819400" cy="20574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</p:grpSp>
      <p:sp>
        <p:nvSpPr>
          <p:cNvPr id="13" name="Down Arrow 12"/>
          <p:cNvSpPr/>
          <p:nvPr/>
        </p:nvSpPr>
        <p:spPr>
          <a:xfrm>
            <a:off x="2133600" y="3657600"/>
            <a:ext cx="9906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11" name="Rounded Rectangle 10"/>
          <p:cNvSpPr/>
          <p:nvPr/>
        </p:nvSpPr>
        <p:spPr>
          <a:xfrm>
            <a:off x="2895600" y="1981200"/>
            <a:ext cx="5867400" cy="91440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8" name="Rectangle 4"/>
          <p:cNvSpPr>
            <a:spLocks noChangeArrowheads="1"/>
          </p:cNvSpPr>
          <p:nvPr/>
        </p:nvSpPr>
        <p:spPr bwMode="auto">
          <a:xfrm>
            <a:off x="381000" y="457200"/>
            <a:ext cx="85344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J</a:t>
            </a:r>
            <a:r>
              <a:rPr lang="id-ID"/>
              <a:t>ika </a:t>
            </a:r>
            <a:r>
              <a:rPr lang="en-US" b="1" i="1"/>
              <a:t>v</a:t>
            </a:r>
            <a:r>
              <a:rPr lang="id-ID" b="1" baseline="-25000"/>
              <a:t>row</a:t>
            </a:r>
            <a:r>
              <a:rPr lang="id-ID"/>
              <a:t> dibangun dari </a:t>
            </a:r>
            <a:r>
              <a:rPr lang="en-US"/>
              <a:t>dua </a:t>
            </a:r>
            <a:r>
              <a:rPr lang="id-ID" i="1"/>
              <a:t>eigenvector</a:t>
            </a:r>
            <a:r>
              <a:rPr lang="id-ID"/>
              <a:t> yang </a:t>
            </a:r>
            <a:r>
              <a:rPr lang="id-ID" i="1"/>
              <a:t>eigenvalue-</a:t>
            </a:r>
            <a:r>
              <a:rPr lang="id-ID"/>
              <a:t>nya terbesar</a:t>
            </a:r>
            <a:r>
              <a:rPr lang="en-US"/>
              <a:t>,</a:t>
            </a:r>
            <a:r>
              <a:rPr lang="id-ID"/>
              <a:t> (</a:t>
            </a:r>
            <a:r>
              <a:rPr lang="en-US" i="1"/>
              <a:t>v</a:t>
            </a:r>
            <a:r>
              <a:rPr lang="id-ID" baseline="-25000"/>
              <a:t>1</a:t>
            </a:r>
            <a:r>
              <a:rPr lang="en-US"/>
              <a:t> dan </a:t>
            </a:r>
            <a:r>
              <a:rPr lang="en-US" i="1"/>
              <a:t>v</a:t>
            </a:r>
            <a:r>
              <a:rPr lang="en-US" baseline="-25000"/>
              <a:t>2</a:t>
            </a:r>
            <a:r>
              <a:rPr lang="en-US"/>
              <a:t>)</a:t>
            </a:r>
            <a:r>
              <a:rPr lang="id-ID"/>
              <a:t>, maka matriks </a:t>
            </a:r>
            <a:r>
              <a:rPr lang="id-ID" i="1"/>
              <a:t>B</a:t>
            </a:r>
            <a:r>
              <a:rPr lang="id-ID"/>
              <a:t> dapat dibangun kembali dengan kesalahan </a:t>
            </a:r>
            <a:r>
              <a:rPr lang="en-US"/>
              <a:t>(galat) yang lebih kecil dibandingkan dengan j</a:t>
            </a:r>
            <a:r>
              <a:rPr lang="id-ID"/>
              <a:t>ika </a:t>
            </a:r>
            <a:r>
              <a:rPr lang="en-US" b="1" i="1"/>
              <a:t>v</a:t>
            </a:r>
            <a:r>
              <a:rPr lang="id-ID" b="1" baseline="-25000"/>
              <a:t>row</a:t>
            </a:r>
            <a:r>
              <a:rPr lang="id-ID"/>
              <a:t> dibangun dari </a:t>
            </a:r>
            <a:r>
              <a:rPr lang="en-US"/>
              <a:t>satu </a:t>
            </a:r>
            <a:r>
              <a:rPr lang="id-ID" i="1"/>
              <a:t>eigenvector</a:t>
            </a:r>
            <a:r>
              <a:rPr lang="en-US"/>
              <a:t>.</a:t>
            </a:r>
            <a:endParaRPr lang="id-ID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22575" y="2124075"/>
            <a:ext cx="4540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5400"/>
              <a:t>*</a:t>
            </a:r>
            <a:endParaRPr lang="id-ID" sz="1400"/>
          </a:p>
        </p:txBody>
      </p:sp>
      <p:graphicFrame>
        <p:nvGraphicFramePr>
          <p:cNvPr id="104450" name="Object 4"/>
          <p:cNvGraphicFramePr>
            <a:graphicFrameLocks noChangeAspect="1"/>
          </p:cNvGraphicFramePr>
          <p:nvPr/>
        </p:nvGraphicFramePr>
        <p:xfrm>
          <a:off x="228600" y="5029200"/>
          <a:ext cx="5791200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8" name="Equation" r:id="rId3" imgW="3225600" imgH="711000" progId="">
                  <p:embed/>
                </p:oleObj>
              </mc:Choice>
              <mc:Fallback>
                <p:oleObj name="Equation" r:id="rId3" imgW="3225600" imgH="7110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5029200"/>
                        <a:ext cx="5791200" cy="1276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419100" y="1905000"/>
          <a:ext cx="23241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9" name="Equation" r:id="rId5" imgW="1549080" imgH="711000" progId="">
                  <p:embed/>
                </p:oleObj>
              </mc:Choice>
              <mc:Fallback>
                <p:oleObj name="Equation" r:id="rId5" imgW="1549080" imgH="7110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" y="1905000"/>
                        <a:ext cx="23241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3276600" y="2057400"/>
          <a:ext cx="57150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0" name="Equation" r:id="rId7" imgW="3276360" imgH="457200" progId="">
                  <p:embed/>
                </p:oleObj>
              </mc:Choice>
              <mc:Fallback>
                <p:oleObj name="Equation" r:id="rId7" imgW="3276360" imgH="4572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057400"/>
                        <a:ext cx="5715000" cy="79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Down Arrow 12"/>
          <p:cNvSpPr/>
          <p:nvPr/>
        </p:nvSpPr>
        <p:spPr>
          <a:xfrm>
            <a:off x="2590800" y="3581400"/>
            <a:ext cx="9906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6248400" y="4600575"/>
            <a:ext cx="2819400" cy="2057400"/>
            <a:chOff x="6248400" y="4601028"/>
            <a:chExt cx="2819400" cy="2057400"/>
          </a:xfrm>
        </p:grpSpPr>
        <p:graphicFrame>
          <p:nvGraphicFramePr>
            <p:cNvPr id="5" name="Object 5"/>
            <p:cNvGraphicFramePr>
              <a:graphicFrameLocks noChangeAspect="1"/>
            </p:cNvGraphicFramePr>
            <p:nvPr/>
          </p:nvGraphicFramePr>
          <p:xfrm>
            <a:off x="6324600" y="5029200"/>
            <a:ext cx="2447201" cy="12569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41" name="Equation" r:id="rId9" imgW="1384200" imgH="711000" progId="">
                    <p:embed/>
                  </p:oleObj>
                </mc:Choice>
                <mc:Fallback>
                  <p:oleObj name="Equation" r:id="rId9" imgW="1384200" imgH="711000" progId="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24600" y="5029200"/>
                          <a:ext cx="2447201" cy="12569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Oval 15"/>
            <p:cNvSpPr/>
            <p:nvPr/>
          </p:nvSpPr>
          <p:spPr>
            <a:xfrm>
              <a:off x="6248400" y="4601028"/>
              <a:ext cx="2819400" cy="20574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</p:grpSp>
      <p:sp>
        <p:nvSpPr>
          <p:cNvPr id="11" name="Rounded Rectangle 10"/>
          <p:cNvSpPr/>
          <p:nvPr/>
        </p:nvSpPr>
        <p:spPr>
          <a:xfrm>
            <a:off x="3200400" y="1828800"/>
            <a:ext cx="5867400" cy="12192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4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81000"/>
            <a:ext cx="5181600" cy="601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943600" y="457200"/>
            <a:ext cx="304800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4625" indent="-174625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err="1"/>
              <a:t>Visualisasi</a:t>
            </a:r>
            <a:r>
              <a:rPr lang="en-US" dirty="0"/>
              <a:t> 100 </a:t>
            </a:r>
            <a:r>
              <a:rPr lang="en-US" dirty="0" err="1"/>
              <a:t>dimensi</a:t>
            </a:r>
            <a:r>
              <a:rPr lang="en-US" dirty="0" smtClean="0"/>
              <a:t>?</a:t>
            </a:r>
          </a:p>
          <a:p>
            <a:pPr marL="174625" indent="-174625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endParaRPr lang="en-US" dirty="0"/>
          </a:p>
          <a:p>
            <a:pPr marL="174625" indent="-174625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err="1" smtClean="0"/>
              <a:t>Reduksi</a:t>
            </a:r>
            <a:r>
              <a:rPr lang="en-US" dirty="0" smtClean="0"/>
              <a:t> 100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2 </a:t>
            </a:r>
            <a:r>
              <a:rPr lang="en-US" dirty="0" err="1" smtClean="0"/>
              <a:t>dimensi</a:t>
            </a:r>
            <a:endParaRPr lang="en-US" dirty="0" smtClean="0"/>
          </a:p>
          <a:p>
            <a:pPr marL="174625" indent="-174625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err="1" smtClean="0"/>
              <a:t>Gunakan</a:t>
            </a:r>
            <a:r>
              <a:rPr lang="en-US" dirty="0" smtClean="0"/>
              <a:t> </a:t>
            </a:r>
            <a:r>
              <a:rPr lang="en-US" dirty="0"/>
              <a:t>PCA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i="1" dirty="0"/>
              <a:t>eigenvector</a:t>
            </a:r>
            <a:r>
              <a:rPr lang="en-US" dirty="0"/>
              <a:t>  yang </a:t>
            </a:r>
            <a:r>
              <a:rPr lang="en-US" i="1" dirty="0" err="1"/>
              <a:t>eigenvalue</a:t>
            </a:r>
            <a:r>
              <a:rPr lang="en-US" dirty="0" err="1"/>
              <a:t>-nya</a:t>
            </a:r>
            <a:r>
              <a:rPr lang="en-US" dirty="0"/>
              <a:t> </a:t>
            </a:r>
            <a:r>
              <a:rPr lang="en-US" dirty="0" err="1" smtClean="0"/>
              <a:t>terbesar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04800" y="762000"/>
          <a:ext cx="8382000" cy="5638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750"/>
                <a:gridCol w="1047750"/>
                <a:gridCol w="1047750"/>
                <a:gridCol w="1047750"/>
                <a:gridCol w="1047750"/>
                <a:gridCol w="1047750"/>
                <a:gridCol w="1047750"/>
                <a:gridCol w="1047750"/>
              </a:tblGrid>
              <a:tr h="126303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 smtClean="0"/>
                        <a:t>Pola</a:t>
                      </a:r>
                      <a:endParaRPr lang="id-ID" sz="3200" dirty="0"/>
                    </a:p>
                  </a:txBody>
                  <a:tcPr marL="0" marR="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Pix</a:t>
                      </a:r>
                    </a:p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id-ID" sz="3200" dirty="0"/>
                    </a:p>
                  </a:txBody>
                  <a:tcPr marL="0" marR="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Pix</a:t>
                      </a:r>
                    </a:p>
                    <a:p>
                      <a:pPr algn="ctr"/>
                      <a:r>
                        <a:rPr lang="en-US" sz="3200" dirty="0" smtClean="0"/>
                        <a:t>2</a:t>
                      </a:r>
                      <a:endParaRPr lang="id-ID" sz="3200" dirty="0"/>
                    </a:p>
                  </a:txBody>
                  <a:tcPr marL="0" marR="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Pix</a:t>
                      </a:r>
                    </a:p>
                    <a:p>
                      <a:pPr algn="ctr"/>
                      <a:r>
                        <a:rPr lang="en-US" sz="3200" dirty="0" smtClean="0"/>
                        <a:t>3</a:t>
                      </a:r>
                      <a:endParaRPr lang="id-ID" sz="3200" dirty="0"/>
                    </a:p>
                  </a:txBody>
                  <a:tcPr marL="0" marR="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Pix</a:t>
                      </a:r>
                    </a:p>
                    <a:p>
                      <a:pPr algn="ctr"/>
                      <a:r>
                        <a:rPr lang="en-US" sz="3200" dirty="0" smtClean="0"/>
                        <a:t>4</a:t>
                      </a:r>
                      <a:endParaRPr lang="id-ID" sz="3200" dirty="0"/>
                    </a:p>
                  </a:txBody>
                  <a:tcPr marL="0" marR="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Pix</a:t>
                      </a:r>
                    </a:p>
                    <a:p>
                      <a:pPr algn="ctr"/>
                      <a:r>
                        <a:rPr lang="en-US" sz="3200" dirty="0" smtClean="0"/>
                        <a:t>5</a:t>
                      </a:r>
                      <a:endParaRPr lang="id-ID" sz="3200" dirty="0"/>
                    </a:p>
                  </a:txBody>
                  <a:tcPr marL="0" marR="0" marT="46800" marB="468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…</a:t>
                      </a:r>
                      <a:endParaRPr lang="id-ID" sz="3200" dirty="0" smtClean="0"/>
                    </a:p>
                  </a:txBody>
                  <a:tcPr marL="0" marR="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Pix</a:t>
                      </a:r>
                    </a:p>
                    <a:p>
                      <a:pPr algn="ctr"/>
                      <a:r>
                        <a:rPr lang="en-US" sz="3200" dirty="0" smtClean="0"/>
                        <a:t>100</a:t>
                      </a:r>
                      <a:endParaRPr lang="id-ID" sz="3200" dirty="0"/>
                    </a:p>
                  </a:txBody>
                  <a:tcPr marL="0" marR="0" marT="46800" marB="46800" anchor="ctr"/>
                </a:tc>
              </a:tr>
              <a:tr h="72929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E1</a:t>
                      </a:r>
                      <a:endParaRPr lang="id-ID" sz="3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id-ID" sz="3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id-ID" sz="3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id-ID" sz="3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id-ID" sz="3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id-ID" sz="3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…</a:t>
                      </a:r>
                      <a:endParaRPr lang="id-ID" sz="3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id-ID" sz="3200" dirty="0"/>
                    </a:p>
                  </a:txBody>
                  <a:tcPr marL="0" marR="0" marT="46800" marB="46800"/>
                </a:tc>
              </a:tr>
              <a:tr h="72929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F1</a:t>
                      </a:r>
                      <a:endParaRPr lang="id-ID" sz="3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id-ID" sz="3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id-ID" sz="3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id-ID" sz="3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id-ID" sz="3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id-ID" sz="3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…</a:t>
                      </a:r>
                      <a:endParaRPr lang="id-ID" sz="3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id-ID" sz="3200" dirty="0"/>
                    </a:p>
                  </a:txBody>
                  <a:tcPr marL="0" marR="0" marT="46800" marB="46800"/>
                </a:tc>
              </a:tr>
              <a:tr h="72929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G1</a:t>
                      </a:r>
                      <a:endParaRPr lang="id-ID" sz="3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id-ID" sz="3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id-ID" sz="3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id-ID" sz="3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id-ID" sz="3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id-ID" sz="3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…</a:t>
                      </a:r>
                      <a:endParaRPr lang="id-ID" sz="3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id-ID" sz="3200" dirty="0"/>
                    </a:p>
                  </a:txBody>
                  <a:tcPr marL="0" marR="0" marT="46800" marB="46800"/>
                </a:tc>
              </a:tr>
              <a:tr h="72929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O1</a:t>
                      </a:r>
                      <a:endParaRPr lang="id-ID" sz="3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id-ID" sz="3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id-ID" sz="3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id-ID" sz="3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id-ID" sz="3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id-ID" sz="3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…</a:t>
                      </a:r>
                      <a:endParaRPr lang="id-ID" sz="3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id-ID" sz="3200" dirty="0"/>
                    </a:p>
                  </a:txBody>
                  <a:tcPr marL="0" marR="0" marT="46800" marB="46800"/>
                </a:tc>
              </a:tr>
              <a:tr h="72929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..</a:t>
                      </a:r>
                      <a:endParaRPr lang="id-ID" sz="3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id-ID" sz="3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id-ID" sz="320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id-ID" sz="320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id-ID" sz="3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id-ID" sz="3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id-ID" sz="3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endParaRPr lang="id-ID" sz="3200"/>
                    </a:p>
                  </a:txBody>
                  <a:tcPr marL="0" marR="0" marT="46800" marB="46800"/>
                </a:tc>
              </a:tr>
              <a:tr h="72929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O5</a:t>
                      </a:r>
                      <a:endParaRPr lang="id-ID" sz="3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id-ID" sz="3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id-ID" sz="3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id-ID" sz="3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id-ID" sz="3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id-ID" sz="3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…</a:t>
                      </a:r>
                      <a:endParaRPr lang="id-ID" sz="3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id-ID" sz="3200" dirty="0"/>
                    </a:p>
                  </a:txBody>
                  <a:tcPr marL="0" marR="0" marT="46800" marB="4680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714" name="Picture 2" descr="Plot 100 dimensi ke 2 dimensi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5715" name="Rectangle 2"/>
          <p:cNvSpPr>
            <a:spLocks noChangeArrowheads="1"/>
          </p:cNvSpPr>
          <p:nvPr/>
        </p:nvSpPr>
        <p:spPr bwMode="auto">
          <a:xfrm>
            <a:off x="457200" y="304800"/>
            <a:ext cx="5791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Domain </a:t>
            </a:r>
            <a:r>
              <a:rPr lang="en-US" sz="2800" dirty="0" smtClean="0">
                <a:solidFill>
                  <a:srgbClr val="00B050"/>
                </a:solidFill>
              </a:rPr>
              <a:t>PCA (2 </a:t>
            </a:r>
            <a:r>
              <a:rPr lang="en-US" sz="2800" dirty="0" err="1" smtClean="0">
                <a:solidFill>
                  <a:srgbClr val="00B050"/>
                </a:solidFill>
              </a:rPr>
              <a:t>vektor</a:t>
            </a:r>
            <a:r>
              <a:rPr lang="en-US" sz="2800" dirty="0" smtClean="0">
                <a:solidFill>
                  <a:srgbClr val="00B050"/>
                </a:solidFill>
              </a:rPr>
              <a:t> </a:t>
            </a:r>
            <a:r>
              <a:rPr lang="en-US" sz="2800" dirty="0" err="1" smtClean="0">
                <a:solidFill>
                  <a:srgbClr val="00B050"/>
                </a:solidFill>
              </a:rPr>
              <a:t>eigen</a:t>
            </a:r>
            <a:r>
              <a:rPr lang="en-US" sz="2800" dirty="0" smtClean="0">
                <a:solidFill>
                  <a:srgbClr val="00B050"/>
                </a:solidFill>
              </a:rPr>
              <a:t>)</a:t>
            </a:r>
            <a:endParaRPr lang="en-US" sz="28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3" descr="images_for_eigenspace"/>
          <p:cNvPicPr>
            <a:picLocks noChangeAspect="1" noChangeArrowheads="1"/>
          </p:cNvPicPr>
          <p:nvPr/>
        </p:nvPicPr>
        <p:blipFill>
          <a:blip r:embed="rId2">
            <a:lum bright="14000"/>
          </a:blip>
          <a:srcRect/>
          <a:stretch>
            <a:fillRect/>
          </a:stretch>
        </p:blipFill>
        <p:spPr bwMode="auto">
          <a:xfrm>
            <a:off x="533400" y="304800"/>
            <a:ext cx="4324350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33400" y="3962400"/>
            <a:ext cx="6172200" cy="2667000"/>
            <a:chOff x="1161" y="10984"/>
            <a:chExt cx="9720" cy="4200"/>
          </a:xfrm>
        </p:grpSpPr>
        <p:pic>
          <p:nvPicPr>
            <p:cNvPr id="116741" name="Picture 6" descr="eigenvectors_first20"/>
            <p:cNvPicPr>
              <a:picLocks noChangeAspect="1" noChangeArrowheads="1"/>
            </p:cNvPicPr>
            <p:nvPr/>
          </p:nvPicPr>
          <p:blipFill>
            <a:blip r:embed="rId3">
              <a:lum bright="14000"/>
            </a:blip>
            <a:srcRect/>
            <a:stretch>
              <a:fillRect/>
            </a:stretch>
          </p:blipFill>
          <p:spPr bwMode="auto">
            <a:xfrm>
              <a:off x="1161" y="10984"/>
              <a:ext cx="4320" cy="34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6742" name="Picture 7" descr="eigenvectors_141_160"/>
            <p:cNvPicPr>
              <a:picLocks noChangeAspect="1" noChangeArrowheads="1"/>
            </p:cNvPicPr>
            <p:nvPr/>
          </p:nvPicPr>
          <p:blipFill>
            <a:blip r:embed="rId4">
              <a:lum bright="14000"/>
            </a:blip>
            <a:srcRect/>
            <a:stretch>
              <a:fillRect/>
            </a:stretch>
          </p:blipFill>
          <p:spPr bwMode="auto">
            <a:xfrm>
              <a:off x="6561" y="10984"/>
              <a:ext cx="4320" cy="34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6743" name="Text Box 8"/>
            <p:cNvSpPr txBox="1">
              <a:spLocks noChangeArrowheads="1"/>
            </p:cNvSpPr>
            <p:nvPr/>
          </p:nvSpPr>
          <p:spPr bwMode="auto">
            <a:xfrm>
              <a:off x="1161" y="14464"/>
              <a:ext cx="4320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id-ID" sz="1400" b="1"/>
                <a:t>The first 20 eigen faces with the highest eigen values</a:t>
              </a:r>
              <a:endParaRPr lang="id-ID" sz="3200"/>
            </a:p>
          </p:txBody>
        </p:sp>
        <p:sp>
          <p:nvSpPr>
            <p:cNvPr id="116744" name="Text Box 9"/>
            <p:cNvSpPr txBox="1">
              <a:spLocks noChangeArrowheads="1"/>
            </p:cNvSpPr>
            <p:nvPr/>
          </p:nvSpPr>
          <p:spPr bwMode="auto">
            <a:xfrm>
              <a:off x="6561" y="14449"/>
              <a:ext cx="4320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id-ID" sz="1400" b="1"/>
                <a:t>Eigenfaces with eigenvalues ranked from 141 to 160</a:t>
              </a:r>
              <a:endParaRPr lang="id-ID" sz="3200"/>
            </a:p>
          </p:txBody>
        </p:sp>
      </p:grp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181600" y="180975"/>
            <a:ext cx="39624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1938" indent="-261938">
              <a:buFont typeface="Arial" pitchFamily="34" charset="0"/>
              <a:buChar char="•"/>
            </a:pPr>
            <a:r>
              <a:rPr lang="en-US" sz="2400">
                <a:solidFill>
                  <a:srgbClr val="FF0000"/>
                </a:solidFill>
              </a:rPr>
              <a:t>Pengenalan Wajah</a:t>
            </a:r>
          </a:p>
          <a:p>
            <a:pPr marL="261938" indent="-261938">
              <a:buFont typeface="Arial" pitchFamily="34" charset="0"/>
              <a:buChar char="•"/>
            </a:pPr>
            <a:r>
              <a:rPr lang="en-US" sz="2400">
                <a:solidFill>
                  <a:srgbClr val="FF0000"/>
                </a:solidFill>
              </a:rPr>
              <a:t>Banyak pixel yang sama</a:t>
            </a:r>
          </a:p>
          <a:p>
            <a:pPr marL="261938" indent="-261938">
              <a:buFont typeface="Arial" pitchFamily="34" charset="0"/>
              <a:buChar char="•"/>
            </a:pPr>
            <a:r>
              <a:rPr lang="en-US" sz="2400">
                <a:solidFill>
                  <a:srgbClr val="FF0000"/>
                </a:solidFill>
              </a:rPr>
              <a:t>Solusinya?</a:t>
            </a:r>
          </a:p>
          <a:p>
            <a:pPr marL="261938" indent="-261938">
              <a:buFont typeface="Arial" pitchFamily="34" charset="0"/>
              <a:buChar char="•"/>
            </a:pPr>
            <a:r>
              <a:rPr lang="en-US" sz="2400">
                <a:solidFill>
                  <a:srgbClr val="FF0000"/>
                </a:solidFill>
              </a:rPr>
              <a:t>Ekstraksi Fitur</a:t>
            </a:r>
          </a:p>
          <a:p>
            <a:pPr marL="261938" indent="-261938">
              <a:buFont typeface="Arial" pitchFamily="34" charset="0"/>
              <a:buChar char="•"/>
            </a:pPr>
            <a:r>
              <a:rPr lang="en-US" sz="2400">
                <a:solidFill>
                  <a:srgbClr val="FF0000"/>
                </a:solidFill>
              </a:rPr>
              <a:t>Misal: PCA</a:t>
            </a:r>
            <a:endParaRPr lang="id-ID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762" name="Group 2"/>
          <p:cNvGrpSpPr>
            <a:grpSpLocks/>
          </p:cNvGrpSpPr>
          <p:nvPr/>
        </p:nvGrpSpPr>
        <p:grpSpPr bwMode="auto">
          <a:xfrm>
            <a:off x="609600" y="457200"/>
            <a:ext cx="7924800" cy="6172200"/>
            <a:chOff x="2241" y="1362"/>
            <a:chExt cx="7380" cy="6601"/>
          </a:xfrm>
        </p:grpSpPr>
        <p:pic>
          <p:nvPicPr>
            <p:cNvPr id="117763" name="Picture 3" descr="recover_face_from_eigenspace"/>
            <p:cNvPicPr>
              <a:picLocks noChangeAspect="1" noChangeArrowheads="1"/>
            </p:cNvPicPr>
            <p:nvPr/>
          </p:nvPicPr>
          <p:blipFill>
            <a:blip r:embed="rId2">
              <a:lum bright="32000"/>
            </a:blip>
            <a:srcRect/>
            <a:stretch>
              <a:fillRect/>
            </a:stretch>
          </p:blipFill>
          <p:spPr bwMode="auto">
            <a:xfrm>
              <a:off x="2421" y="1362"/>
              <a:ext cx="7050" cy="58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7764" name="Text Box 4"/>
            <p:cNvSpPr txBox="1">
              <a:spLocks noChangeArrowheads="1"/>
            </p:cNvSpPr>
            <p:nvPr/>
          </p:nvSpPr>
          <p:spPr bwMode="auto">
            <a:xfrm>
              <a:off x="2241" y="7243"/>
              <a:ext cx="7380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id-ID" sz="1600" b="1"/>
                <a:t>Faces reconstructed using eigenfaces with high eigenvalues. The label above each face is the range of eigenfaces used.</a:t>
              </a:r>
              <a:endParaRPr lang="id-ID" sz="3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81000" y="990600"/>
          <a:ext cx="8382000" cy="48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676400"/>
                <a:gridCol w="1676400"/>
                <a:gridCol w="1676400"/>
                <a:gridCol w="1676400"/>
              </a:tblGrid>
              <a:tr h="83820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err="1" smtClean="0"/>
                        <a:t>Objek</a:t>
                      </a:r>
                      <a:endParaRPr lang="id-ID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err="1" smtClean="0"/>
                        <a:t>Panjang</a:t>
                      </a:r>
                      <a:endParaRPr lang="id-ID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err="1" smtClean="0"/>
                        <a:t>Lebar</a:t>
                      </a:r>
                      <a:endParaRPr lang="en-US" sz="3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err="1" smtClean="0"/>
                        <a:t>Tinggi</a:t>
                      </a:r>
                      <a:endParaRPr lang="id-ID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err="1" smtClean="0"/>
                        <a:t>Kelas</a:t>
                      </a:r>
                      <a:endParaRPr lang="id-ID" sz="3200" b="1" dirty="0"/>
                    </a:p>
                  </a:txBody>
                  <a:tcPr/>
                </a:tc>
              </a:tr>
              <a:tr h="804368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Objek</a:t>
                      </a:r>
                      <a:r>
                        <a:rPr lang="en-US" sz="3200" dirty="0" smtClean="0"/>
                        <a:t> 1</a:t>
                      </a:r>
                      <a:endParaRPr lang="id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2,1</a:t>
                      </a:r>
                      <a:endParaRPr lang="id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1,5</a:t>
                      </a:r>
                      <a:endParaRPr lang="id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0,8</a:t>
                      </a:r>
                      <a:endParaRPr lang="id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 smtClean="0"/>
                        <a:t>Meja</a:t>
                      </a:r>
                      <a:endParaRPr lang="id-ID" sz="3200" dirty="0"/>
                    </a:p>
                  </a:txBody>
                  <a:tcPr/>
                </a:tc>
              </a:tr>
              <a:tr h="8043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err="1" smtClean="0"/>
                        <a:t>Objek</a:t>
                      </a:r>
                      <a:r>
                        <a:rPr lang="en-US" sz="3200" dirty="0" smtClean="0"/>
                        <a:t> 2</a:t>
                      </a:r>
                      <a:endParaRPr lang="id-ID" sz="3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2,3</a:t>
                      </a:r>
                      <a:endParaRPr lang="id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1,7</a:t>
                      </a:r>
                      <a:endParaRPr lang="id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0,8</a:t>
                      </a:r>
                      <a:endParaRPr lang="id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 smtClean="0"/>
                        <a:t>Meja</a:t>
                      </a:r>
                      <a:endParaRPr lang="id-ID" sz="3200" dirty="0"/>
                    </a:p>
                  </a:txBody>
                  <a:tcPr/>
                </a:tc>
              </a:tr>
              <a:tr h="804368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Objek</a:t>
                      </a:r>
                      <a:r>
                        <a:rPr lang="en-US" sz="3200" dirty="0" smtClean="0"/>
                        <a:t> 3</a:t>
                      </a:r>
                      <a:endParaRPr lang="id-ID" sz="3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2,1</a:t>
                      </a:r>
                      <a:endParaRPr lang="id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1,3</a:t>
                      </a:r>
                      <a:endParaRPr lang="id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0,8</a:t>
                      </a:r>
                      <a:endParaRPr lang="id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 smtClean="0"/>
                        <a:t>Kursi</a:t>
                      </a:r>
                      <a:endParaRPr lang="id-ID" sz="3200" dirty="0"/>
                    </a:p>
                  </a:txBody>
                  <a:tcPr/>
                </a:tc>
              </a:tr>
              <a:tr h="804368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Objek</a:t>
                      </a:r>
                      <a:r>
                        <a:rPr lang="en-US" sz="3200" dirty="0" smtClean="0"/>
                        <a:t> 4</a:t>
                      </a:r>
                      <a:endParaRPr lang="id-ID" sz="3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1,6</a:t>
                      </a:r>
                      <a:endParaRPr lang="id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1,5</a:t>
                      </a:r>
                      <a:endParaRPr lang="id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smtClean="0"/>
                        <a:t>0,8</a:t>
                      </a:r>
                      <a:endParaRPr lang="id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 smtClean="0"/>
                        <a:t>Kursi</a:t>
                      </a:r>
                      <a:endParaRPr lang="id-ID" sz="3200" dirty="0"/>
                    </a:p>
                  </a:txBody>
                  <a:tcPr/>
                </a:tc>
              </a:tr>
              <a:tr h="8043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err="1" smtClean="0"/>
                        <a:t>Objek</a:t>
                      </a:r>
                      <a:r>
                        <a:rPr lang="en-US" sz="3200" dirty="0" smtClean="0"/>
                        <a:t> 5</a:t>
                      </a:r>
                      <a:endParaRPr lang="id-ID" sz="3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2,5</a:t>
                      </a:r>
                      <a:endParaRPr lang="id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1,9</a:t>
                      </a:r>
                      <a:endParaRPr lang="id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0,8</a:t>
                      </a:r>
                      <a:endParaRPr lang="id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 smtClean="0"/>
                        <a:t>Meja</a:t>
                      </a:r>
                      <a:endParaRPr lang="id-ID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410200" y="228600"/>
            <a:ext cx="18478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Tidak penting</a:t>
            </a:r>
            <a:endParaRPr lang="id-ID" sz="2000" b="1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rot="5400000" flipH="1" flipV="1">
            <a:off x="6020594" y="837406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410200" y="914400"/>
            <a:ext cx="1676400" cy="838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4800" y="6029325"/>
            <a:ext cx="5638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C00000"/>
                </a:solidFill>
              </a:rPr>
              <a:t>Bisa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err="1">
                <a:solidFill>
                  <a:srgbClr val="C00000"/>
                </a:solidFill>
              </a:rPr>
              <a:t>direduksi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err="1">
                <a:solidFill>
                  <a:srgbClr val="C00000"/>
                </a:solidFill>
              </a:rPr>
              <a:t>menjadi</a:t>
            </a:r>
            <a:r>
              <a:rPr lang="en-US" sz="2800" dirty="0">
                <a:solidFill>
                  <a:srgbClr val="C00000"/>
                </a:solidFill>
              </a:rPr>
              <a:t> 2 </a:t>
            </a:r>
            <a:r>
              <a:rPr lang="en-US" sz="2800" dirty="0" err="1" smtClean="0">
                <a:solidFill>
                  <a:srgbClr val="C00000"/>
                </a:solidFill>
              </a:rPr>
              <a:t>dimensi</a:t>
            </a:r>
            <a:r>
              <a:rPr lang="id-ID" sz="2800" dirty="0" smtClean="0">
                <a:solidFill>
                  <a:srgbClr val="C00000"/>
                </a:solidFill>
              </a:rPr>
              <a:t>?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19800" y="6029325"/>
            <a:ext cx="1447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 err="1" smtClean="0">
                <a:solidFill>
                  <a:srgbClr val="C00000"/>
                </a:solidFill>
              </a:rPr>
              <a:t>Bisa</a:t>
            </a:r>
            <a:r>
              <a:rPr lang="id-ID" sz="2800" dirty="0" smtClean="0">
                <a:solidFill>
                  <a:srgbClr val="C00000"/>
                </a:solidFill>
              </a:rPr>
              <a:t>.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786" name="Group 2"/>
          <p:cNvGrpSpPr>
            <a:grpSpLocks/>
          </p:cNvGrpSpPr>
          <p:nvPr/>
        </p:nvGrpSpPr>
        <p:grpSpPr bwMode="auto">
          <a:xfrm>
            <a:off x="609600" y="381000"/>
            <a:ext cx="7924800" cy="6172200"/>
            <a:chOff x="2421" y="9620"/>
            <a:chExt cx="7380" cy="5580"/>
          </a:xfrm>
        </p:grpSpPr>
        <p:pic>
          <p:nvPicPr>
            <p:cNvPr id="118787" name="Picture 3" descr="fig9"/>
            <p:cNvPicPr>
              <a:picLocks noChangeAspect="1" noChangeArrowheads="1"/>
            </p:cNvPicPr>
            <p:nvPr/>
          </p:nvPicPr>
          <p:blipFill>
            <a:blip r:embed="rId2">
              <a:lum bright="32000"/>
            </a:blip>
            <a:srcRect/>
            <a:stretch>
              <a:fillRect/>
            </a:stretch>
          </p:blipFill>
          <p:spPr bwMode="auto">
            <a:xfrm>
              <a:off x="2601" y="9620"/>
              <a:ext cx="6855" cy="4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8788" name="Text Box 4"/>
            <p:cNvSpPr txBox="1">
              <a:spLocks noChangeArrowheads="1"/>
            </p:cNvSpPr>
            <p:nvPr/>
          </p:nvSpPr>
          <p:spPr bwMode="auto">
            <a:xfrm>
              <a:off x="2421" y="14480"/>
              <a:ext cx="7380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id-ID" sz="1600" b="1"/>
                <a:t>Faces reconstructed using eigenfaces with low eigenvalues. The label above each face is the range of eigenfaces used.</a:t>
              </a:r>
              <a:endParaRPr lang="id-ID" sz="3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81000" y="990600"/>
          <a:ext cx="6705600" cy="48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676400"/>
                <a:gridCol w="1676400"/>
                <a:gridCol w="1676400"/>
              </a:tblGrid>
              <a:tr h="83820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err="1" smtClean="0"/>
                        <a:t>Objek</a:t>
                      </a:r>
                      <a:endParaRPr lang="id-ID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err="1" smtClean="0"/>
                        <a:t>Panjang</a:t>
                      </a:r>
                      <a:endParaRPr lang="id-ID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err="1" smtClean="0"/>
                        <a:t>Lebar</a:t>
                      </a:r>
                      <a:endParaRPr lang="en-US" sz="3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err="1" smtClean="0"/>
                        <a:t>Kelas</a:t>
                      </a:r>
                      <a:endParaRPr lang="id-ID" sz="3200" b="1" dirty="0"/>
                    </a:p>
                  </a:txBody>
                  <a:tcPr/>
                </a:tc>
              </a:tr>
              <a:tr h="804368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Objek</a:t>
                      </a:r>
                      <a:r>
                        <a:rPr lang="en-US" sz="3200" dirty="0" smtClean="0"/>
                        <a:t> 1</a:t>
                      </a:r>
                      <a:endParaRPr lang="id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2,1</a:t>
                      </a:r>
                      <a:endParaRPr lang="id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1,5</a:t>
                      </a:r>
                      <a:endParaRPr lang="id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 smtClean="0"/>
                        <a:t>Meja</a:t>
                      </a:r>
                      <a:endParaRPr lang="id-ID" sz="3200" dirty="0"/>
                    </a:p>
                  </a:txBody>
                  <a:tcPr/>
                </a:tc>
              </a:tr>
              <a:tr h="8043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err="1" smtClean="0"/>
                        <a:t>Objek</a:t>
                      </a:r>
                      <a:r>
                        <a:rPr lang="en-US" sz="3200" dirty="0" smtClean="0"/>
                        <a:t> 2</a:t>
                      </a:r>
                      <a:endParaRPr lang="id-ID" sz="3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2,3</a:t>
                      </a:r>
                      <a:endParaRPr lang="id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1,7</a:t>
                      </a:r>
                      <a:endParaRPr lang="id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 smtClean="0"/>
                        <a:t>Meja</a:t>
                      </a:r>
                      <a:endParaRPr lang="id-ID" sz="3200" dirty="0"/>
                    </a:p>
                  </a:txBody>
                  <a:tcPr/>
                </a:tc>
              </a:tr>
              <a:tr h="804368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Objek</a:t>
                      </a:r>
                      <a:r>
                        <a:rPr lang="en-US" sz="3200" dirty="0" smtClean="0"/>
                        <a:t> 3</a:t>
                      </a:r>
                      <a:endParaRPr lang="id-ID" sz="3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2,1</a:t>
                      </a:r>
                      <a:endParaRPr lang="id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1,3</a:t>
                      </a:r>
                      <a:endParaRPr lang="id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 smtClean="0"/>
                        <a:t>Kursi</a:t>
                      </a:r>
                      <a:endParaRPr lang="id-ID" sz="3200" dirty="0"/>
                    </a:p>
                  </a:txBody>
                  <a:tcPr/>
                </a:tc>
              </a:tr>
              <a:tr h="804368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Objek</a:t>
                      </a:r>
                      <a:r>
                        <a:rPr lang="en-US" sz="3200" dirty="0" smtClean="0"/>
                        <a:t> 4</a:t>
                      </a:r>
                      <a:endParaRPr lang="id-ID" sz="3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1,6</a:t>
                      </a:r>
                      <a:endParaRPr lang="id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1,5</a:t>
                      </a:r>
                      <a:endParaRPr lang="id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 smtClean="0"/>
                        <a:t>Kursi</a:t>
                      </a:r>
                      <a:endParaRPr lang="id-ID" sz="3200" dirty="0"/>
                    </a:p>
                  </a:txBody>
                  <a:tcPr/>
                </a:tc>
              </a:tr>
              <a:tr h="8043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err="1" smtClean="0"/>
                        <a:t>Objek</a:t>
                      </a:r>
                      <a:r>
                        <a:rPr lang="en-US" sz="3200" dirty="0" smtClean="0"/>
                        <a:t> 5</a:t>
                      </a:r>
                      <a:endParaRPr lang="id-ID" sz="3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2,5</a:t>
                      </a:r>
                      <a:endParaRPr lang="id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1,9</a:t>
                      </a:r>
                      <a:endParaRPr lang="id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 smtClean="0"/>
                        <a:t>Meja</a:t>
                      </a:r>
                      <a:endParaRPr lang="id-ID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28600" y="6029325"/>
            <a:ext cx="4800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 err="1">
                <a:solidFill>
                  <a:srgbClr val="C00000"/>
                </a:solidFill>
              </a:rPr>
              <a:t>Bisa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direduksi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menjadi</a:t>
            </a:r>
            <a:r>
              <a:rPr lang="en-US" sz="2400" dirty="0">
                <a:solidFill>
                  <a:srgbClr val="C00000"/>
                </a:solidFill>
              </a:rPr>
              <a:t> 1 </a:t>
            </a:r>
            <a:r>
              <a:rPr lang="en-US" sz="2400" dirty="0" err="1">
                <a:solidFill>
                  <a:srgbClr val="C00000"/>
                </a:solidFill>
              </a:rPr>
              <a:t>dimensi</a:t>
            </a:r>
            <a:r>
              <a:rPr lang="en-US" sz="2400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4" name="Oval 3"/>
          <p:cNvSpPr/>
          <p:nvPr/>
        </p:nvSpPr>
        <p:spPr>
          <a:xfrm>
            <a:off x="4114800" y="1676400"/>
            <a:ext cx="914400" cy="838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5" name="Oval 4"/>
          <p:cNvSpPr/>
          <p:nvPr/>
        </p:nvSpPr>
        <p:spPr>
          <a:xfrm>
            <a:off x="4114800" y="4114800"/>
            <a:ext cx="914400" cy="838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6" name="Oval 5"/>
          <p:cNvSpPr/>
          <p:nvPr/>
        </p:nvSpPr>
        <p:spPr>
          <a:xfrm>
            <a:off x="2438400" y="1676400"/>
            <a:ext cx="914400" cy="8382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7" name="Oval 6"/>
          <p:cNvSpPr/>
          <p:nvPr/>
        </p:nvSpPr>
        <p:spPr>
          <a:xfrm>
            <a:off x="2438400" y="3352800"/>
            <a:ext cx="914400" cy="8382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8" name="Oval 7"/>
          <p:cNvSpPr/>
          <p:nvPr/>
        </p:nvSpPr>
        <p:spPr>
          <a:xfrm>
            <a:off x="7315200" y="2057400"/>
            <a:ext cx="228600" cy="3048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9" name="Isosceles Triangle 8"/>
          <p:cNvSpPr/>
          <p:nvPr/>
        </p:nvSpPr>
        <p:spPr>
          <a:xfrm>
            <a:off x="7272338" y="3657600"/>
            <a:ext cx="304800" cy="3048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10" name="Isosceles Triangle 9"/>
          <p:cNvSpPr/>
          <p:nvPr/>
        </p:nvSpPr>
        <p:spPr>
          <a:xfrm>
            <a:off x="7272338" y="4419600"/>
            <a:ext cx="304800" cy="3048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11" name="Oval 10"/>
          <p:cNvSpPr/>
          <p:nvPr/>
        </p:nvSpPr>
        <p:spPr>
          <a:xfrm>
            <a:off x="7315200" y="2895600"/>
            <a:ext cx="228600" cy="3048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13" name="Oval 12"/>
          <p:cNvSpPr/>
          <p:nvPr/>
        </p:nvSpPr>
        <p:spPr>
          <a:xfrm>
            <a:off x="7315200" y="5257800"/>
            <a:ext cx="228600" cy="3048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953000" y="6019800"/>
            <a:ext cx="411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 err="1" smtClean="0">
                <a:solidFill>
                  <a:srgbClr val="7030A0"/>
                </a:solidFill>
              </a:rPr>
              <a:t>Tidak</a:t>
            </a:r>
            <a:r>
              <a:rPr lang="id-ID" sz="2400" dirty="0" smtClean="0">
                <a:solidFill>
                  <a:srgbClr val="7030A0"/>
                </a:solidFill>
              </a:rPr>
              <a:t> bisa</a:t>
            </a:r>
            <a:r>
              <a:rPr lang="en-US" sz="2400" dirty="0" smtClean="0">
                <a:solidFill>
                  <a:srgbClr val="7030A0"/>
                </a:solidFill>
              </a:rPr>
              <a:t>. </a:t>
            </a:r>
            <a:r>
              <a:rPr lang="en-US" sz="2400" dirty="0" err="1">
                <a:solidFill>
                  <a:srgbClr val="7030A0"/>
                </a:solidFill>
              </a:rPr>
              <a:t>Ada</a:t>
            </a:r>
            <a:r>
              <a:rPr lang="en-US" sz="2400" dirty="0">
                <a:solidFill>
                  <a:srgbClr val="7030A0"/>
                </a:solidFill>
              </a:rPr>
              <a:t> data </a:t>
            </a:r>
            <a:r>
              <a:rPr lang="en-US" sz="2400" dirty="0" smtClean="0">
                <a:solidFill>
                  <a:srgbClr val="7030A0"/>
                </a:solidFill>
              </a:rPr>
              <a:t>overlap</a:t>
            </a:r>
            <a:r>
              <a:rPr lang="en-US" sz="2400" dirty="0">
                <a:solidFill>
                  <a:srgbClr val="7030A0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4648200" y="3962400"/>
            <a:ext cx="228600" cy="3048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13" name="Oval 12"/>
          <p:cNvSpPr/>
          <p:nvPr/>
        </p:nvSpPr>
        <p:spPr>
          <a:xfrm>
            <a:off x="3705225" y="4129088"/>
            <a:ext cx="228600" cy="3048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14" name="Oval 13"/>
          <p:cNvSpPr/>
          <p:nvPr/>
        </p:nvSpPr>
        <p:spPr>
          <a:xfrm>
            <a:off x="5486400" y="3581400"/>
            <a:ext cx="228600" cy="3048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15" name="Isosceles Triangle 14"/>
          <p:cNvSpPr/>
          <p:nvPr/>
        </p:nvSpPr>
        <p:spPr>
          <a:xfrm>
            <a:off x="3657600" y="4495800"/>
            <a:ext cx="304800" cy="3048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16" name="Isosceles Triangle 15"/>
          <p:cNvSpPr/>
          <p:nvPr/>
        </p:nvSpPr>
        <p:spPr>
          <a:xfrm>
            <a:off x="2743200" y="4129088"/>
            <a:ext cx="304800" cy="3048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447800" y="2481263"/>
            <a:ext cx="6858000" cy="3124200"/>
            <a:chOff x="990600" y="2743200"/>
            <a:chExt cx="6858000" cy="3124200"/>
          </a:xfrm>
        </p:grpSpPr>
        <p:cxnSp>
          <p:nvCxnSpPr>
            <p:cNvPr id="17" name="Straight Connector 16"/>
            <p:cNvCxnSpPr/>
            <p:nvPr/>
          </p:nvCxnSpPr>
          <p:spPr>
            <a:xfrm rot="10800000" flipV="1">
              <a:off x="990600" y="2971800"/>
              <a:ext cx="6324600" cy="2895600"/>
            </a:xfrm>
            <a:prstGeom prst="line">
              <a:avLst/>
            </a:prstGeom>
            <a:ln w="3810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642" name="Rectangle 30"/>
            <p:cNvSpPr>
              <a:spLocks noChangeArrowheads="1"/>
            </p:cNvSpPr>
            <p:nvPr/>
          </p:nvSpPr>
          <p:spPr bwMode="auto">
            <a:xfrm>
              <a:off x="7467600" y="2743200"/>
              <a:ext cx="3810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B050"/>
                  </a:solidFill>
                </a:rPr>
                <a:t>X</a:t>
              </a:r>
              <a:endParaRPr lang="id-ID">
                <a:solidFill>
                  <a:srgbClr val="00B050"/>
                </a:solidFill>
              </a:endParaRPr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76200" y="685800"/>
            <a:ext cx="2009775" cy="5322888"/>
            <a:chOff x="-533400" y="773113"/>
            <a:chExt cx="2009774" cy="5322886"/>
          </a:xfrm>
        </p:grpSpPr>
        <p:cxnSp>
          <p:nvCxnSpPr>
            <p:cNvPr id="25" name="Straight Connector 24"/>
            <p:cNvCxnSpPr/>
            <p:nvPr/>
          </p:nvCxnSpPr>
          <p:spPr>
            <a:xfrm rot="16200000" flipH="1">
              <a:off x="-1847056" y="2772568"/>
              <a:ext cx="4789486" cy="1857374"/>
            </a:xfrm>
            <a:prstGeom prst="line">
              <a:avLst/>
            </a:prstGeom>
            <a:ln w="3810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640" name="Rectangle 31"/>
            <p:cNvSpPr>
              <a:spLocks noChangeArrowheads="1"/>
            </p:cNvSpPr>
            <p:nvPr/>
          </p:nvSpPr>
          <p:spPr bwMode="auto">
            <a:xfrm>
              <a:off x="-533400" y="773113"/>
              <a:ext cx="381000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B050"/>
                  </a:solidFill>
                </a:rPr>
                <a:t>Y</a:t>
              </a:r>
              <a:endParaRPr lang="id-ID">
                <a:solidFill>
                  <a:srgbClr val="00B050"/>
                </a:solidFill>
              </a:endParaRPr>
            </a:p>
          </p:txBody>
        </p:sp>
      </p:grp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917700" y="1447800"/>
            <a:ext cx="56245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C00000"/>
                </a:solidFill>
              </a:rPr>
              <a:t>Bisa direduksi menjadi 1 dimensi?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 rot="-1338689">
            <a:off x="1990725" y="847725"/>
            <a:ext cx="22621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0B050"/>
                </a:solidFill>
              </a:rPr>
              <a:t>Domain PCA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 rot="-1361509">
            <a:off x="1268413" y="1370013"/>
            <a:ext cx="4441825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rgbClr val="00B050"/>
                </a:solidFill>
              </a:rPr>
              <a:t>Sumbu Y kurang penting?</a:t>
            </a:r>
          </a:p>
        </p:txBody>
      </p:sp>
      <p:cxnSp>
        <p:nvCxnSpPr>
          <p:cNvPr id="24" name="Straight Connector 23"/>
          <p:cNvCxnSpPr/>
          <p:nvPr/>
        </p:nvCxnSpPr>
        <p:spPr>
          <a:xfrm rot="16200000" flipV="1">
            <a:off x="2628900" y="3924300"/>
            <a:ext cx="2286000" cy="99060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 flipH="1" flipV="1">
            <a:off x="2675732" y="4412456"/>
            <a:ext cx="2284412" cy="1587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10800000">
            <a:off x="1524000" y="4303713"/>
            <a:ext cx="4572000" cy="158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9"/>
          <p:cNvGrpSpPr>
            <a:grpSpLocks/>
          </p:cNvGrpSpPr>
          <p:nvPr/>
        </p:nvGrpSpPr>
        <p:grpSpPr bwMode="auto">
          <a:xfrm>
            <a:off x="1066800" y="5467350"/>
            <a:ext cx="7527925" cy="712788"/>
            <a:chOff x="1066800" y="5467350"/>
            <a:chExt cx="7527925" cy="713076"/>
          </a:xfrm>
        </p:grpSpPr>
        <p:cxnSp>
          <p:nvCxnSpPr>
            <p:cNvPr id="9" name="Straight Arrow Connector 8"/>
            <p:cNvCxnSpPr/>
            <p:nvPr/>
          </p:nvCxnSpPr>
          <p:spPr bwMode="auto">
            <a:xfrm flipV="1">
              <a:off x="1066800" y="5638869"/>
              <a:ext cx="6248400" cy="7623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637" name="Rectangle 9"/>
            <p:cNvSpPr>
              <a:spLocks noChangeArrowheads="1"/>
            </p:cNvSpPr>
            <p:nvPr/>
          </p:nvSpPr>
          <p:spPr bwMode="auto">
            <a:xfrm>
              <a:off x="7467600" y="5467350"/>
              <a:ext cx="112712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0C0"/>
                  </a:solidFill>
                </a:rPr>
                <a:t>Panjang</a:t>
              </a:r>
              <a:endParaRPr lang="id-ID" sz="2000">
                <a:solidFill>
                  <a:srgbClr val="0070C0"/>
                </a:solidFill>
              </a:endParaRPr>
            </a:p>
          </p:txBody>
        </p:sp>
        <p:sp>
          <p:nvSpPr>
            <p:cNvPr id="111638" name="Rectangle 9"/>
            <p:cNvSpPr>
              <a:spLocks noChangeArrowheads="1"/>
            </p:cNvSpPr>
            <p:nvPr/>
          </p:nvSpPr>
          <p:spPr bwMode="auto">
            <a:xfrm>
              <a:off x="3534228" y="5780316"/>
              <a:ext cx="54053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0C0"/>
                  </a:solidFill>
                </a:rPr>
                <a:t>2,1</a:t>
              </a:r>
              <a:endParaRPr lang="id-ID" sz="2000">
                <a:solidFill>
                  <a:srgbClr val="0070C0"/>
                </a:solidFill>
              </a:endParaRPr>
            </a:p>
          </p:txBody>
        </p:sp>
      </p:grpSp>
      <p:grpSp>
        <p:nvGrpSpPr>
          <p:cNvPr id="6" name="Group 50"/>
          <p:cNvGrpSpPr>
            <a:grpSpLocks/>
          </p:cNvGrpSpPr>
          <p:nvPr/>
        </p:nvGrpSpPr>
        <p:grpSpPr bwMode="auto">
          <a:xfrm>
            <a:off x="744538" y="381000"/>
            <a:ext cx="1084262" cy="5638800"/>
            <a:chOff x="743856" y="381000"/>
            <a:chExt cx="1084944" cy="5638800"/>
          </a:xfrm>
        </p:grpSpPr>
        <p:cxnSp>
          <p:nvCxnSpPr>
            <p:cNvPr id="3" name="Straight Connector 2"/>
            <p:cNvCxnSpPr/>
            <p:nvPr/>
          </p:nvCxnSpPr>
          <p:spPr bwMode="auto">
            <a:xfrm rot="5400000">
              <a:off x="-1180593" y="3466306"/>
              <a:ext cx="5105400" cy="1589"/>
            </a:xfrm>
            <a:prstGeom prst="line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634" name="Rectangle 10"/>
            <p:cNvSpPr>
              <a:spLocks noChangeArrowheads="1"/>
            </p:cNvSpPr>
            <p:nvPr/>
          </p:nvSpPr>
          <p:spPr bwMode="auto">
            <a:xfrm>
              <a:off x="989013" y="381000"/>
              <a:ext cx="839787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0C0"/>
                  </a:solidFill>
                </a:rPr>
                <a:t>Lebar</a:t>
              </a:r>
              <a:endParaRPr lang="id-ID" sz="2000">
                <a:solidFill>
                  <a:srgbClr val="0070C0"/>
                </a:solidFill>
              </a:endParaRPr>
            </a:p>
          </p:txBody>
        </p:sp>
        <p:sp>
          <p:nvSpPr>
            <p:cNvPr id="111635" name="Rectangle 9"/>
            <p:cNvSpPr>
              <a:spLocks noChangeArrowheads="1"/>
            </p:cNvSpPr>
            <p:nvPr/>
          </p:nvSpPr>
          <p:spPr bwMode="auto">
            <a:xfrm>
              <a:off x="743856" y="4114800"/>
              <a:ext cx="54053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0C0"/>
                  </a:solidFill>
                </a:rPr>
                <a:t>1,5</a:t>
              </a:r>
              <a:endParaRPr lang="id-ID" sz="2000">
                <a:solidFill>
                  <a:srgbClr val="0070C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2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609600"/>
            <a:ext cx="334645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43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609600"/>
            <a:ext cx="334645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44" name="Rectangle 3"/>
          <p:cNvSpPr>
            <a:spLocks noChangeArrowheads="1"/>
          </p:cNvSpPr>
          <p:nvPr/>
        </p:nvSpPr>
        <p:spPr bwMode="auto">
          <a:xfrm>
            <a:off x="2381250" y="228600"/>
            <a:ext cx="5699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200</a:t>
            </a:r>
            <a:endParaRPr lang="id-ID"/>
          </a:p>
        </p:txBody>
      </p:sp>
      <p:sp>
        <p:nvSpPr>
          <p:cNvPr id="112645" name="Rectangle 4"/>
          <p:cNvSpPr>
            <a:spLocks noChangeArrowheads="1"/>
          </p:cNvSpPr>
          <p:nvPr/>
        </p:nvSpPr>
        <p:spPr bwMode="auto">
          <a:xfrm>
            <a:off x="323850" y="2819400"/>
            <a:ext cx="5699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300</a:t>
            </a:r>
            <a:endParaRPr lang="id-ID"/>
          </a:p>
        </p:txBody>
      </p:sp>
      <p:sp>
        <p:nvSpPr>
          <p:cNvPr id="112646" name="Rectangle 5"/>
          <p:cNvSpPr>
            <a:spLocks noChangeArrowheads="1"/>
          </p:cNvSpPr>
          <p:nvPr/>
        </p:nvSpPr>
        <p:spPr bwMode="auto">
          <a:xfrm>
            <a:off x="6764338" y="304800"/>
            <a:ext cx="5699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200</a:t>
            </a:r>
            <a:endParaRPr lang="id-ID"/>
          </a:p>
        </p:txBody>
      </p:sp>
      <p:sp>
        <p:nvSpPr>
          <p:cNvPr id="112647" name="Rectangle 6"/>
          <p:cNvSpPr>
            <a:spLocks noChangeArrowheads="1"/>
          </p:cNvSpPr>
          <p:nvPr/>
        </p:nvSpPr>
        <p:spPr bwMode="auto">
          <a:xfrm>
            <a:off x="4819650" y="2743200"/>
            <a:ext cx="5699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300</a:t>
            </a:r>
            <a:endParaRPr lang="id-ID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981200" y="4038600"/>
            <a:ext cx="5562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Lebih banyak pixel yang sama !!!</a:t>
            </a:r>
            <a:endParaRPr lang="id-ID" sz="280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981200" y="4648200"/>
            <a:ext cx="6172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Bagaimana membedakan A dan Y ?</a:t>
            </a:r>
            <a:endParaRPr lang="id-ID" sz="280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81200" y="5257800"/>
            <a:ext cx="6172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rgbClr val="0070C0"/>
                </a:solidFill>
              </a:rPr>
              <a:t>Reduksi dimensi data pakai PCA</a:t>
            </a:r>
            <a:endParaRPr lang="id-ID" sz="2800">
              <a:solidFill>
                <a:srgbClr val="0070C0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981200" y="5800725"/>
            <a:ext cx="6172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rgbClr val="0070C0"/>
                </a:solidFill>
              </a:rPr>
              <a:t>60000 dimensi </a:t>
            </a:r>
            <a:r>
              <a:rPr lang="en-US" sz="2800">
                <a:solidFill>
                  <a:srgbClr val="0070C0"/>
                </a:solidFill>
                <a:sym typeface="Wingdings" pitchFamily="2" charset="2"/>
              </a:rPr>
              <a:t> 40 dimensi</a:t>
            </a:r>
            <a:endParaRPr lang="id-ID" sz="280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450" name="Object 4"/>
          <p:cNvGraphicFramePr>
            <a:graphicFrameLocks noChangeAspect="1"/>
          </p:cNvGraphicFramePr>
          <p:nvPr/>
        </p:nvGraphicFramePr>
        <p:xfrm>
          <a:off x="531813" y="290513"/>
          <a:ext cx="4040187" cy="176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0" name="Equation" r:id="rId3" imgW="1625400" imgH="711000" progId="">
                  <p:embed/>
                </p:oleObj>
              </mc:Choice>
              <mc:Fallback>
                <p:oleObj name="Equation" r:id="rId3" imgW="1625400" imgH="7110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13" y="290513"/>
                        <a:ext cx="4040187" cy="1766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533400" y="2514600"/>
          <a:ext cx="45243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1" name="Equation" r:id="rId5" imgW="1777680" imgH="419040" progId="">
                  <p:embed/>
                </p:oleObj>
              </mc:Choice>
              <mc:Fallback>
                <p:oleObj name="Equation" r:id="rId5" imgW="1777680" imgH="41904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514600"/>
                        <a:ext cx="4524375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533400" y="4800600"/>
          <a:ext cx="4638675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2" name="Equation" r:id="rId7" imgW="1803240" imgH="711000" progId="">
                  <p:embed/>
                </p:oleObj>
              </mc:Choice>
              <mc:Fallback>
                <p:oleObj name="Equation" r:id="rId7" imgW="1803240" imgH="7110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800600"/>
                        <a:ext cx="4638675" cy="182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26" name="Rectangle 22"/>
          <p:cNvSpPr>
            <a:spLocks noChangeArrowheads="1"/>
          </p:cNvSpPr>
          <p:nvPr/>
        </p:nvSpPr>
        <p:spPr bwMode="auto">
          <a:xfrm>
            <a:off x="5334000" y="3790950"/>
            <a:ext cx="3124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sv-SE" sz="2000">
                <a:solidFill>
                  <a:srgbClr val="00B050"/>
                </a:solidFill>
                <a:cs typeface="Times New Roman" pitchFamily="18" charset="0"/>
              </a:rPr>
              <a:t>Jumlah data (observasi)</a:t>
            </a:r>
            <a:endParaRPr lang="sv-SE" sz="3200">
              <a:solidFill>
                <a:srgbClr val="00B050"/>
              </a:solidFill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5410200" y="1600200"/>
            <a:ext cx="3733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sv-SE" sz="2000">
                <a:solidFill>
                  <a:srgbClr val="FF0000"/>
                </a:solidFill>
                <a:cs typeface="Times New Roman" pitchFamily="18" charset="0"/>
              </a:rPr>
              <a:t>Rata-rata pada setiap dimensi</a:t>
            </a:r>
            <a:endParaRPr lang="sv-SE" sz="3200">
              <a:solidFill>
                <a:srgbClr val="FF0000"/>
              </a:solidFill>
            </a:endParaRP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5334000" y="2895600"/>
            <a:ext cx="3124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sv-SE" sz="2000">
                <a:solidFill>
                  <a:srgbClr val="0070C0"/>
                </a:solidFill>
                <a:cs typeface="Times New Roman" pitchFamily="18" charset="0"/>
              </a:rPr>
              <a:t>Transpose</a:t>
            </a:r>
            <a:endParaRPr lang="sv-SE" sz="3200">
              <a:solidFill>
                <a:srgbClr val="0070C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4495800" y="1905000"/>
            <a:ext cx="838200" cy="6096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23926" idx="1"/>
          </p:cNvCxnSpPr>
          <p:nvPr/>
        </p:nvCxnSpPr>
        <p:spPr>
          <a:xfrm>
            <a:off x="3429000" y="3581400"/>
            <a:ext cx="1905000" cy="40957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953000" y="2743200"/>
            <a:ext cx="381000" cy="2286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257800" y="5715000"/>
            <a:ext cx="838200" cy="1588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22"/>
          <p:cNvSpPr>
            <a:spLocks noChangeArrowheads="1"/>
          </p:cNvSpPr>
          <p:nvPr/>
        </p:nvSpPr>
        <p:spPr bwMode="auto">
          <a:xfrm>
            <a:off x="6172200" y="5516563"/>
            <a:ext cx="2209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sv-SE" sz="2000">
                <a:solidFill>
                  <a:srgbClr val="7030A0"/>
                </a:solidFill>
                <a:cs typeface="Times New Roman" pitchFamily="18" charset="0"/>
              </a:rPr>
              <a:t>Vektor Covarian</a:t>
            </a:r>
            <a:endParaRPr lang="sv-SE" sz="320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3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26" grpId="0"/>
      <p:bldP spid="23" grpId="0"/>
      <p:bldP spid="24" grpId="0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450" name="Object 4"/>
          <p:cNvGraphicFramePr>
            <a:graphicFrameLocks noChangeAspect="1"/>
          </p:cNvGraphicFramePr>
          <p:nvPr/>
        </p:nvGraphicFramePr>
        <p:xfrm>
          <a:off x="685800" y="1981200"/>
          <a:ext cx="49514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8" name="Equation" r:id="rId3" imgW="1650960" imgH="228600" progId="">
                  <p:embed/>
                </p:oleObj>
              </mc:Choice>
              <mc:Fallback>
                <p:oleObj name="Equation" r:id="rId3" imgW="1650960" imgH="2286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981200"/>
                        <a:ext cx="4951413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03" name="Rectangle 3"/>
          <p:cNvSpPr>
            <a:spLocks noChangeArrowheads="1"/>
          </p:cNvSpPr>
          <p:nvPr/>
        </p:nvSpPr>
        <p:spPr bwMode="auto">
          <a:xfrm>
            <a:off x="152400" y="304800"/>
            <a:ext cx="82200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0" hangingPunct="0">
              <a:buFont typeface="Arial" pitchFamily="34" charset="0"/>
              <a:buChar char="•"/>
            </a:pPr>
            <a:r>
              <a:rPr lang="sv-SE" sz="2000">
                <a:cs typeface="Times New Roman" pitchFamily="18" charset="0"/>
              </a:rPr>
              <a:t> Dari matriks covarian tersebut, dapat dihitung suatu basis orthogonal </a:t>
            </a:r>
          </a:p>
          <a:p>
            <a:pPr algn="just" eaLnBrk="0" hangingPunct="0"/>
            <a:r>
              <a:rPr lang="sv-SE" sz="2000">
                <a:cs typeface="Times New Roman" pitchFamily="18" charset="0"/>
              </a:rPr>
              <a:t>  dengan mencari </a:t>
            </a:r>
            <a:r>
              <a:rPr lang="sv-SE" sz="2000" i="1">
                <a:cs typeface="Times New Roman" pitchFamily="18" charset="0"/>
              </a:rPr>
              <a:t>EIGEN VALUE </a:t>
            </a:r>
            <a:r>
              <a:rPr lang="sv-SE" sz="2000">
                <a:cs typeface="Times New Roman" pitchFamily="18" charset="0"/>
              </a:rPr>
              <a:t>dan </a:t>
            </a:r>
            <a:r>
              <a:rPr lang="sv-SE" sz="2000" i="1">
                <a:cs typeface="Times New Roman" pitchFamily="18" charset="0"/>
              </a:rPr>
              <a:t>EIGEN VECTOR</a:t>
            </a:r>
            <a:r>
              <a:rPr lang="sv-SE" sz="2000">
                <a:cs typeface="Times New Roman" pitchFamily="18" charset="0"/>
              </a:rPr>
              <a:t>-nya.</a:t>
            </a:r>
            <a:endParaRPr lang="en-US" sz="2000">
              <a:cs typeface="Times New Roman" pitchFamily="18" charset="0"/>
            </a:endParaRPr>
          </a:p>
          <a:p>
            <a:pPr algn="just" eaLnBrk="0" hangingPunct="0">
              <a:buFont typeface="Arial" pitchFamily="34" charset="0"/>
              <a:buChar char="•"/>
            </a:pPr>
            <a:r>
              <a:rPr lang="sv-SE" sz="2000" i="1">
                <a:cs typeface="Times New Roman" pitchFamily="18" charset="0"/>
              </a:rPr>
              <a:t> </a:t>
            </a:r>
            <a:r>
              <a:rPr lang="sv-SE" sz="2000" i="1">
                <a:solidFill>
                  <a:srgbClr val="0070C0"/>
                </a:solidFill>
                <a:cs typeface="Times New Roman" pitchFamily="18" charset="0"/>
              </a:rPr>
              <a:t>Eigenvectors</a:t>
            </a:r>
            <a:r>
              <a:rPr lang="sv-SE" sz="2000" b="1">
                <a:cs typeface="Times New Roman" pitchFamily="18" charset="0"/>
              </a:rPr>
              <a:t> </a:t>
            </a:r>
            <a:r>
              <a:rPr lang="sv-SE" sz="2000" b="1" i="1">
                <a:cs typeface="Times New Roman" pitchFamily="18" charset="0"/>
              </a:rPr>
              <a:t>v</a:t>
            </a:r>
            <a:r>
              <a:rPr lang="sv-SE" sz="2000" b="1" i="1" baseline="-30000">
                <a:cs typeface="Times New Roman" pitchFamily="18" charset="0"/>
              </a:rPr>
              <a:t>i</a:t>
            </a:r>
            <a:r>
              <a:rPr lang="sv-SE" sz="2000" b="1">
                <a:cs typeface="Times New Roman" pitchFamily="18" charset="0"/>
              </a:rPr>
              <a:t> </a:t>
            </a:r>
            <a:r>
              <a:rPr lang="sv-SE" sz="2000">
                <a:cs typeface="Times New Roman" pitchFamily="18" charset="0"/>
              </a:rPr>
              <a:t>dan </a:t>
            </a:r>
            <a:r>
              <a:rPr lang="sv-SE" sz="2000" i="1">
                <a:solidFill>
                  <a:srgbClr val="0070C0"/>
                </a:solidFill>
                <a:cs typeface="Times New Roman" pitchFamily="18" charset="0"/>
              </a:rPr>
              <a:t>eigenvalues</a:t>
            </a:r>
            <a:r>
              <a:rPr lang="sv-SE" sz="2000">
                <a:cs typeface="Times New Roman" pitchFamily="18" charset="0"/>
              </a:rPr>
              <a:t> </a:t>
            </a:r>
            <a:r>
              <a:rPr lang="sv-SE" sz="2000" b="1" i="1">
                <a:cs typeface="Times New Roman" pitchFamily="18" charset="0"/>
              </a:rPr>
              <a:t>L</a:t>
            </a:r>
            <a:r>
              <a:rPr lang="sv-SE" sz="2000" b="1" i="1" baseline="-30000">
                <a:cs typeface="Times New Roman" pitchFamily="18" charset="0"/>
              </a:rPr>
              <a:t>i</a:t>
            </a:r>
            <a:r>
              <a:rPr lang="sv-SE" sz="2000" b="1">
                <a:cs typeface="Times New Roman" pitchFamily="18" charset="0"/>
              </a:rPr>
              <a:t> </a:t>
            </a:r>
            <a:r>
              <a:rPr lang="sv-SE" sz="2000">
                <a:cs typeface="Times New Roman" pitchFamily="18" charset="0"/>
              </a:rPr>
              <a:t>adalah solusi dari persamaan:</a:t>
            </a:r>
            <a:r>
              <a:rPr lang="id-ID"/>
              <a:t> </a:t>
            </a:r>
            <a:endParaRPr lang="id-ID" sz="320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010400" y="2057400"/>
            <a:ext cx="12477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sz="2400">
                <a:solidFill>
                  <a:srgbClr val="0070C0"/>
                </a:solidFill>
                <a:cs typeface="Times New Roman" pitchFamily="18" charset="0"/>
              </a:rPr>
              <a:t>dimensi</a:t>
            </a:r>
            <a:endParaRPr lang="id-ID" sz="2400">
              <a:solidFill>
                <a:srgbClr val="0070C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715000" y="2286000"/>
            <a:ext cx="1219200" cy="1588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52400" y="3409950"/>
            <a:ext cx="90868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sv-SE" sz="2000">
                <a:cs typeface="Times New Roman" pitchFamily="18" charset="0"/>
              </a:rPr>
              <a:t>Jika L</a:t>
            </a:r>
            <a:r>
              <a:rPr lang="sv-SE" sz="2000" i="1" baseline="-30000">
                <a:cs typeface="Times New Roman" pitchFamily="18" charset="0"/>
              </a:rPr>
              <a:t>i </a:t>
            </a:r>
            <a:r>
              <a:rPr lang="sv-SE" sz="2000">
                <a:cs typeface="Times New Roman" pitchFamily="18" charset="0"/>
              </a:rPr>
              <a:t>sudah ditemukan, maka </a:t>
            </a:r>
            <a:r>
              <a:rPr lang="sv-SE" sz="2000" i="1">
                <a:cs typeface="Times New Roman" pitchFamily="18" charset="0"/>
              </a:rPr>
              <a:t>eigen vector  </a:t>
            </a:r>
            <a:r>
              <a:rPr lang="sv-SE" sz="2000">
                <a:cs typeface="Times New Roman" pitchFamily="18" charset="0"/>
              </a:rPr>
              <a:t>dapat ditemukan dari persamaan:</a:t>
            </a:r>
            <a:endParaRPr lang="sv-SE" sz="3200"/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685800" y="4114800"/>
          <a:ext cx="220980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9" name="Equation" r:id="rId5" imgW="634680" imgH="253800" progId="">
                  <p:embed/>
                </p:oleObj>
              </mc:Choice>
              <mc:Fallback>
                <p:oleObj name="Equation" r:id="rId5" imgW="634680" imgH="2538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114800"/>
                        <a:ext cx="2209800" cy="88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581400" y="4325938"/>
            <a:ext cx="54864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M</a:t>
            </a:r>
            <a:r>
              <a:rPr lang="id-ID" b="1">
                <a:solidFill>
                  <a:srgbClr val="FF0000"/>
                </a:solidFill>
              </a:rPr>
              <a:t>atriks identitas</a:t>
            </a:r>
            <a:r>
              <a:rPr lang="id-ID">
                <a:solidFill>
                  <a:srgbClr val="FF0000"/>
                </a:solidFill>
              </a:rPr>
              <a:t> yang </a:t>
            </a:r>
            <a:r>
              <a:rPr lang="en-US">
                <a:solidFill>
                  <a:srgbClr val="FF0000"/>
                </a:solidFill>
              </a:rPr>
              <a:t>ber</a:t>
            </a:r>
            <a:r>
              <a:rPr lang="id-ID">
                <a:solidFill>
                  <a:srgbClr val="FF0000"/>
                </a:solidFill>
              </a:rPr>
              <a:t>ukuran sama d</a:t>
            </a:r>
            <a:r>
              <a:rPr lang="en-US">
                <a:solidFill>
                  <a:srgbClr val="FF0000"/>
                </a:solidFill>
              </a:rPr>
              <a:t>engan</a:t>
            </a:r>
            <a:r>
              <a:rPr lang="id-ID">
                <a:solidFill>
                  <a:srgbClr val="FF0000"/>
                </a:solidFill>
              </a:rPr>
              <a:t> </a:t>
            </a:r>
            <a:r>
              <a:rPr lang="id-ID" b="1">
                <a:solidFill>
                  <a:srgbClr val="FF0000"/>
                </a:solidFill>
              </a:rPr>
              <a:t>C</a:t>
            </a:r>
            <a:r>
              <a:rPr lang="id-ID" baseline="-25000">
                <a:solidFill>
                  <a:srgbClr val="FF0000"/>
                </a:solidFill>
              </a:rPr>
              <a:t>B</a:t>
            </a:r>
            <a:endParaRPr lang="id-ID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590800" y="4495800"/>
            <a:ext cx="9906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505200" y="5257800"/>
            <a:ext cx="4095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solidFill>
                  <a:srgbClr val="00B050"/>
                </a:solidFill>
              </a:rPr>
              <a:t>D</a:t>
            </a:r>
            <a:r>
              <a:rPr lang="id-ID" b="1" i="1">
                <a:solidFill>
                  <a:srgbClr val="00B050"/>
                </a:solidFill>
              </a:rPr>
              <a:t>eterminant</a:t>
            </a:r>
            <a:r>
              <a:rPr lang="id-ID">
                <a:solidFill>
                  <a:srgbClr val="00B050"/>
                </a:solidFill>
              </a:rPr>
              <a:t> dari matriks di dalamnya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819400" y="4953000"/>
            <a:ext cx="685800" cy="4572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62000" y="4953000"/>
            <a:ext cx="2743200" cy="6096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4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9" grpId="0"/>
      <p:bldP spid="11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450" name="Object 4"/>
          <p:cNvGraphicFramePr>
            <a:graphicFrameLocks noChangeAspect="1"/>
          </p:cNvGraphicFramePr>
          <p:nvPr/>
        </p:nvGraphicFramePr>
        <p:xfrm>
          <a:off x="2743200" y="381000"/>
          <a:ext cx="3733800" cy="163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8" name="Equation" r:id="rId3" imgW="1625400" imgH="711000" progId="">
                  <p:embed/>
                </p:oleObj>
              </mc:Choice>
              <mc:Fallback>
                <p:oleObj name="Equation" r:id="rId3" imgW="1625400" imgH="7110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81000"/>
                        <a:ext cx="3733800" cy="1633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52400" y="4191000"/>
          <a:ext cx="43434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9" name="Equation" r:id="rId5" imgW="1993680" imgH="711000" progId="">
                  <p:embed/>
                </p:oleObj>
              </mc:Choice>
              <mc:Fallback>
                <p:oleObj name="Equation" r:id="rId5" imgW="1993680" imgH="7110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191000"/>
                        <a:ext cx="4343400" cy="154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own Arrow 3"/>
          <p:cNvSpPr/>
          <p:nvPr/>
        </p:nvSpPr>
        <p:spPr>
          <a:xfrm>
            <a:off x="4419600" y="2438400"/>
            <a:ext cx="685800" cy="106680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4827588" y="4191000"/>
          <a:ext cx="4192587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0" name="Equation" r:id="rId7" imgW="1955520" imgH="711000" progId="">
                  <p:embed/>
                </p:oleObj>
              </mc:Choice>
              <mc:Fallback>
                <p:oleObj name="Equation" r:id="rId7" imgW="1955520" imgH="7110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7588" y="4191000"/>
                        <a:ext cx="4192587" cy="152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57813" y="2586038"/>
            <a:ext cx="2159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 sz="2400">
                <a:solidFill>
                  <a:srgbClr val="C00000"/>
                </a:solidFill>
              </a:rPr>
              <a:t>[</a:t>
            </a:r>
            <a:r>
              <a:rPr lang="en-US" sz="2400">
                <a:solidFill>
                  <a:srgbClr val="C00000"/>
                </a:solidFill>
              </a:rPr>
              <a:t>v</a:t>
            </a:r>
            <a:r>
              <a:rPr lang="id-ID" sz="2400">
                <a:solidFill>
                  <a:srgbClr val="C00000"/>
                </a:solidFill>
              </a:rPr>
              <a:t> </a:t>
            </a:r>
            <a:r>
              <a:rPr lang="en-US" sz="2400">
                <a:solidFill>
                  <a:srgbClr val="C00000"/>
                </a:solidFill>
              </a:rPr>
              <a:t>L</a:t>
            </a:r>
            <a:r>
              <a:rPr lang="id-ID" sz="2400">
                <a:solidFill>
                  <a:srgbClr val="C00000"/>
                </a:solidFill>
              </a:rPr>
              <a:t>] = eig(C</a:t>
            </a:r>
            <a:r>
              <a:rPr lang="id-ID" sz="2400" baseline="-25000">
                <a:solidFill>
                  <a:srgbClr val="C00000"/>
                </a:solidFill>
              </a:rPr>
              <a:t>B</a:t>
            </a:r>
            <a:r>
              <a:rPr lang="id-ID" sz="240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90600" y="3733800"/>
            <a:ext cx="4524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rgbClr val="00B050"/>
                </a:solidFill>
              </a:rPr>
              <a:t>v</a:t>
            </a:r>
            <a:r>
              <a:rPr lang="en-US" sz="2400" baseline="-25000">
                <a:solidFill>
                  <a:srgbClr val="00B050"/>
                </a:solidFill>
              </a:rPr>
              <a:t>3</a:t>
            </a:r>
            <a:endParaRPr lang="id-ID" sz="2400" baseline="-25000">
              <a:solidFill>
                <a:srgbClr val="00B050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362200" y="3733800"/>
            <a:ext cx="4524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rgbClr val="00B050"/>
                </a:solidFill>
              </a:rPr>
              <a:t>v</a:t>
            </a:r>
            <a:r>
              <a:rPr lang="en-US" sz="2400" baseline="-25000">
                <a:solidFill>
                  <a:srgbClr val="00B050"/>
                </a:solidFill>
              </a:rPr>
              <a:t>2</a:t>
            </a:r>
            <a:endParaRPr lang="id-ID" sz="2400" baseline="-25000">
              <a:solidFill>
                <a:srgbClr val="00B050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581400" y="3729038"/>
            <a:ext cx="4524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rgbClr val="00B050"/>
                </a:solidFill>
              </a:rPr>
              <a:t>v</a:t>
            </a:r>
            <a:r>
              <a:rPr lang="en-US" sz="2400" baseline="-25000">
                <a:solidFill>
                  <a:srgbClr val="00B050"/>
                </a:solidFill>
              </a:rPr>
              <a:t>1</a:t>
            </a:r>
            <a:endParaRPr lang="id-ID" sz="2400" baseline="-25000">
              <a:solidFill>
                <a:srgbClr val="00B050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719763" y="3729038"/>
            <a:ext cx="469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rgbClr val="0070C0"/>
                </a:solidFill>
              </a:rPr>
              <a:t>L</a:t>
            </a:r>
            <a:r>
              <a:rPr lang="en-US" sz="2400" baseline="-25000">
                <a:solidFill>
                  <a:srgbClr val="0070C0"/>
                </a:solidFill>
              </a:rPr>
              <a:t>3</a:t>
            </a:r>
            <a:endParaRPr lang="id-ID" sz="2400" baseline="-25000">
              <a:solidFill>
                <a:srgbClr val="0070C0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010400" y="3729038"/>
            <a:ext cx="469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rgbClr val="0070C0"/>
                </a:solidFill>
              </a:rPr>
              <a:t>L</a:t>
            </a:r>
            <a:r>
              <a:rPr lang="en-US" sz="2400" baseline="-25000">
                <a:solidFill>
                  <a:srgbClr val="0070C0"/>
                </a:solidFill>
              </a:rPr>
              <a:t>2</a:t>
            </a:r>
            <a:endParaRPr lang="id-ID" sz="2400" baseline="-2500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229600" y="3724275"/>
            <a:ext cx="469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rgbClr val="0070C0"/>
                </a:solidFill>
              </a:rPr>
              <a:t>L</a:t>
            </a:r>
            <a:r>
              <a:rPr lang="en-US" sz="2400" baseline="-25000">
                <a:solidFill>
                  <a:srgbClr val="0070C0"/>
                </a:solidFill>
              </a:rPr>
              <a:t>1</a:t>
            </a:r>
            <a:endParaRPr lang="id-ID" sz="2400" baseline="-2500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28600" y="381000"/>
            <a:ext cx="8305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/>
              <a:t>Jika </a:t>
            </a:r>
            <a:r>
              <a:rPr lang="en-US" i="1"/>
              <a:t>v</a:t>
            </a:r>
            <a:r>
              <a:rPr lang="id-ID" baseline="-25000"/>
              <a:t>row</a:t>
            </a:r>
            <a:r>
              <a:rPr lang="id-ID"/>
              <a:t> didapat dari </a:t>
            </a:r>
            <a:r>
              <a:rPr lang="en-US" i="1"/>
              <a:t>v</a:t>
            </a:r>
            <a:r>
              <a:rPr lang="id-ID" i="1" baseline="30000"/>
              <a:t>T</a:t>
            </a:r>
            <a:r>
              <a:rPr lang="id-ID"/>
              <a:t> yang diurutkan </a:t>
            </a:r>
            <a:r>
              <a:rPr lang="en-US"/>
              <a:t>berdasarkan</a:t>
            </a:r>
            <a:r>
              <a:rPr lang="id-ID"/>
              <a:t> </a:t>
            </a:r>
            <a:r>
              <a:rPr lang="id-ID" i="1"/>
              <a:t>eigenvalues</a:t>
            </a:r>
            <a:r>
              <a:rPr lang="id-ID"/>
              <a:t> terbesar</a:t>
            </a:r>
          </a:p>
        </p:txBody>
      </p:sp>
      <p:graphicFrame>
        <p:nvGraphicFramePr>
          <p:cNvPr id="104450" name="Object 4"/>
          <p:cNvGraphicFramePr>
            <a:graphicFrameLocks noChangeAspect="1"/>
          </p:cNvGraphicFramePr>
          <p:nvPr/>
        </p:nvGraphicFramePr>
        <p:xfrm>
          <a:off x="1903413" y="1143000"/>
          <a:ext cx="4421187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6" name="Equation" r:id="rId3" imgW="2171520" imgH="711000" progId="">
                  <p:embed/>
                </p:oleObj>
              </mc:Choice>
              <mc:Fallback>
                <p:oleObj name="Equation" r:id="rId3" imgW="2171520" imgH="7110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3413" y="1143000"/>
                        <a:ext cx="4421187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4800" y="3429000"/>
            <a:ext cx="822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/>
              <a:t>maka matriks B dapat ditransformasikan ke dalam representasi PCA: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1828800" y="4106863"/>
          <a:ext cx="2057400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7" name="Equation" r:id="rId5" imgW="761760" imgH="228600" progId="">
                  <p:embed/>
                </p:oleObj>
              </mc:Choice>
              <mc:Fallback>
                <p:oleObj name="Equation" r:id="rId5" imgW="761760" imgH="2286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106863"/>
                        <a:ext cx="2057400" cy="617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4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11612</TotalTime>
  <Words>531</Words>
  <Application>Microsoft Office PowerPoint</Application>
  <PresentationFormat>On-screen Show (4:3)</PresentationFormat>
  <Paragraphs>187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Constantia</vt:lpstr>
      <vt:lpstr>Times New Roman</vt:lpstr>
      <vt:lpstr>Wingdings</vt:lpstr>
      <vt:lpstr>Wingdings 2</vt:lpstr>
      <vt:lpstr>Flow</vt:lpstr>
      <vt:lpstr>Office Theme</vt:lpstr>
      <vt:lpstr>Equation</vt:lpstr>
      <vt:lpstr>PCA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Evolutionary Computation Komputasi Berbasis Evolusi dan Genetika</dc:title>
  <dc:creator>Toshiba</dc:creator>
  <cp:lastModifiedBy>Matuz</cp:lastModifiedBy>
  <cp:revision>605</cp:revision>
  <dcterms:created xsi:type="dcterms:W3CDTF">2006-08-16T00:00:00Z</dcterms:created>
  <dcterms:modified xsi:type="dcterms:W3CDTF">2017-02-28T00:09:19Z</dcterms:modified>
</cp:coreProperties>
</file>