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4" r:id="rId7"/>
    <p:sldId id="263" r:id="rId8"/>
    <p:sldId id="265" r:id="rId9"/>
    <p:sldId id="277" r:id="rId10"/>
    <p:sldId id="262" r:id="rId11"/>
    <p:sldId id="266" r:id="rId12"/>
    <p:sldId id="267" r:id="rId13"/>
    <p:sldId id="268" r:id="rId14"/>
    <p:sldId id="272" r:id="rId15"/>
    <p:sldId id="269" r:id="rId16"/>
    <p:sldId id="276" r:id="rId17"/>
    <p:sldId id="274" r:id="rId18"/>
    <p:sldId id="275" r:id="rId19"/>
    <p:sldId id="27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9E5726BF-8496-464D-A3B3-A8A6FF068EC9}" name="기본 구역">
          <p14:sldIdLst>
            <p14:sldId id="256"/>
          </p14:sldIdLst>
        </p14:section>
        <p14:section id="{D4DF4FB6-A83D-4B9E-A90A-975B69536DB1}" name="HW">
          <p14:sldIdLst>
            <p14:sldId id="257"/>
            <p14:sldId id="260"/>
            <p14:sldId id="259"/>
            <p14:sldId id="261"/>
            <p14:sldId id="264"/>
            <p14:sldId id="263"/>
            <p14:sldId id="265"/>
            <p14:sldId id="277"/>
            <p14:sldId id="262"/>
            <p14:sldId id="266"/>
            <p14:sldId id="267"/>
            <p14:sldId id="268"/>
          </p14:sldIdLst>
        </p14:section>
        <p14:section id="{ADB6ED96-5ADD-4541-A131-ACD28EC879F8}" name="SW">
          <p14:sldIdLst>
            <p14:sldId id="272"/>
            <p14:sldId id="269"/>
            <p14:sldId id="276"/>
            <p14:sldId id="274"/>
            <p14:sldId id="275"/>
            <p14:sldId id="273"/>
          </p14:sldIdLst>
        </p14:section>
      </p14:sectionLst>
    </p:ext>
  </p:extLst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918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38" y="27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presProps" Target="presProps.xml"  /><Relationship Id="rId22" Type="http://schemas.openxmlformats.org/officeDocument/2006/relationships/viewProps" Target="viewProps.xml"  /><Relationship Id="rId23" Type="http://schemas.openxmlformats.org/officeDocument/2006/relationships/theme" Target="theme/theme1.xml"  /><Relationship Id="rId24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drawings/_rels/vmlDrawing1.vml.rels><?xml version="1.0" encoding="UTF-8" standalone="yes" ?><Relationships xmlns="http://schemas.openxmlformats.org/package/2006/relationships"><Relationship Id="rId1" Type="http://schemas.openxmlformats.org/officeDocument/2006/relationships/image" Target="../media/image11.emf"  /><Relationship Id="rId2" Type="http://schemas.openxmlformats.org/officeDocument/2006/relationships/image" Target="../media/image12.emf"  /></Relationships>
</file>

<file path=ppt/drawings/_rels/vmlDrawing2.vml.rels><?xml version="1.0" encoding="UTF-8" standalone="yes" ?><Relationships xmlns="http://schemas.openxmlformats.org/package/2006/relationships"><Relationship Id="rId1" Type="http://schemas.openxmlformats.org/officeDocument/2006/relationships/image" Target="../media/image26.emf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AAABF-C847-3057-ACF8-A5F3ADB99A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A5F70A-1B47-851F-6D31-C4D34488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6B2780-BAF1-DF9F-0C45-00BCE2B21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93E3-FD32-40D8-80CE-1256D1733774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6ADF62-AE38-04BC-2BA1-82B48FFAB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547225-C923-A5CD-948A-C2985F61A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FEF8-2F76-4C96-9EEB-2E04D370E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347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6D09CF-3B05-0A85-B82C-CB7276B79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026C6B-5EAF-7C58-2450-990A48475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8F48B8-5037-6FB2-FB1B-1AFD6C140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93E3-FD32-40D8-80CE-1256D1733774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F23F88-A476-E9E9-73F8-A68F1D5F9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E71BF-901F-8B30-4015-A8879955C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FEF8-2F76-4C96-9EEB-2E04D370E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775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58DDC0-2553-B9AF-39E1-CA86AB3AA4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3DEBF7-2999-B3DD-E763-BCDBFCF61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6C8D34-DE64-CD57-9E5C-1B9D3A0C1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93E3-FD32-40D8-80CE-1256D1733774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858A09-5CF6-C22E-7D80-903B43C1A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E21476-8BF7-B8C9-F7C1-0A6A301D9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FEF8-2F76-4C96-9EEB-2E04D370E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176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1C1AF-AF8C-9931-D5CC-E7B85BC4B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051853-426C-4932-9EB6-50F3717A3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772A05-B132-94F0-DC10-6B2A99AED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93E3-FD32-40D8-80CE-1256D1733774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42086D-15FD-2051-0DA1-501CAF004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B3B74D-A0AE-BE74-FE72-F7BCEBCFC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FEF8-2F76-4C96-9EEB-2E04D370E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577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34253-14F4-F414-64A3-1F53D4E29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642777-CD63-3EB8-96F5-2DBA148DA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3E4D70-FA94-FF0F-675D-6378C5B00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93E3-FD32-40D8-80CE-1256D1733774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E0D253-06AD-C601-9FA8-505D43DAA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AA2BC8-61B3-A4DC-0DA3-B19651753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FEF8-2F76-4C96-9EEB-2E04D370E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704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5DD9-D2D0-184E-15EB-D9F76DE2C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959FBC-212D-357C-B612-FF445CBB7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B8D309-DA11-390E-01D1-B8E038AD4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1BFBD4-DAE9-CF80-70AE-FECC6FCAC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93E3-FD32-40D8-80CE-1256D1733774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F8EF32-38B5-BC79-777D-7D2879160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A094B4-7E98-BF44-F9C5-1F8FB5336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FEF8-2F76-4C96-9EEB-2E04D370E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682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66B1B-AF2A-4249-AC9A-243EC99FB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E18D50-284D-5883-9521-646579F45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3BF65B-9A59-A063-3E5F-353E3BBE2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C553C8-2364-1C01-C53B-39C9DD3CD3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121901-1F83-8ED7-E2F1-0A076FAE06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F92953-6775-ED6E-3B36-36C8549CD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93E3-FD32-40D8-80CE-1256D1733774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9420E9-6688-0429-6302-6750539FF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1EEB0C-E8F7-102E-7A86-D78B1C4BB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FEF8-2F76-4C96-9EEB-2E04D370E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00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F6D1A-4AEB-2B37-DAFE-A04013978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EA19C1-C1D4-25A5-9052-A6EA5499A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93E3-FD32-40D8-80CE-1256D1733774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8BF63C-E2DD-7D3C-70DC-85E5E0EF0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E1DF73-53FD-5F20-B5E8-F55A21623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FEF8-2F76-4C96-9EEB-2E04D370E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973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C714FD-F180-1E07-247D-A0EA832A1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93E3-FD32-40D8-80CE-1256D1733774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DB76EE-7754-A53B-8894-66C1DD665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93016C-9A56-6645-B9D7-18A5D38F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FEF8-2F76-4C96-9EEB-2E04D370E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539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709FC-0F7B-53D7-DC0D-E802EC0F8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70CA81-1CAF-2BDF-271B-DB085BE8A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E86890-FFEE-DD6C-840A-5E8EEB844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D7E87C-10F7-F1C9-1AAB-9A3CE8E0B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93E3-FD32-40D8-80CE-1256D1733774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5C5560-E1E2-233E-7EF7-840C726D9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EE5C7F-85F3-6D2A-4D80-86DAE38F2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FEF8-2F76-4C96-9EEB-2E04D370E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702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8CBCFE-7D0A-3D2D-26DF-2C386A6DB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0865B2-49EF-1B45-D707-F549D8CD0E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C2A7C4-4437-3989-FA20-4B1860E01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4D43F2-B892-E4D0-DBC6-EBA3629A5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93E3-FD32-40D8-80CE-1256D1733774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AB8BEC-095C-F3C4-81A0-1C12D1AF1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4FE785-B280-B85E-A216-B943DEEC4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FEF8-2F76-4C96-9EEB-2E04D370E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75835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A6E8E9-07F2-E025-3A0A-487B56050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2931C6-E1BF-96AE-FB62-86F3C3F90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99AC9C-2FED-4FBE-E89A-2BF7A1466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793E3-FD32-40D8-80CE-1256D1733774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EB005A-97A0-2BF1-243D-0315C9B82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78A032-8B30-39FF-F708-8894A815E9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FEF8-2F76-4C96-9EEB-2E04D370E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309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Relationship Id="rId3" Type="http://schemas.openxmlformats.org/officeDocument/2006/relationships/image" Target="../media/image17.jpeg"  /><Relationship Id="rId4" Type="http://schemas.openxmlformats.org/officeDocument/2006/relationships/image" Target="../media/image1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Relationship Id="rId3" Type="http://schemas.openxmlformats.org/officeDocument/2006/relationships/image" Target="../media/image22.png"  /><Relationship Id="rId4" Type="http://schemas.openxmlformats.org/officeDocument/2006/relationships/image" Target="../media/image23.png"  /><Relationship Id="rId5" Type="http://schemas.openxmlformats.org/officeDocument/2006/relationships/image" Target="../media/image2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5.png"  /><Relationship Id="rId3" Type="http://schemas.openxmlformats.org/officeDocument/2006/relationships/vmlDrawing" Target="../drawings/vmlDrawing2.vml"  /><Relationship Id="rId4" Type="http://schemas.openxmlformats.org/officeDocument/2006/relationships/oleObject" Target="../embeddings/oleObject3.bin"  /><Relationship Id="rId5" Type="http://schemas.openxmlformats.org/officeDocument/2006/relationships/image" Target="../media/image27.png"  /><Relationship Id="rId6" Type="http://schemas.openxmlformats.org/officeDocument/2006/relationships/image" Target="../media/image28.png"  /><Relationship Id="rId7" Type="http://schemas.openxmlformats.org/officeDocument/2006/relationships/image" Target="../media/image29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cafe.naver.com/tracergogory" TargetMode="External"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vmlDrawing" Target="../drawings/vmlDrawing1.vml"  /><Relationship Id="rId4" Type="http://schemas.openxmlformats.org/officeDocument/2006/relationships/oleObject" Target="../embeddings/oleObject1.bin"  /><Relationship Id="rId5" Type="http://schemas.openxmlformats.org/officeDocument/2006/relationships/oleObject" Target="../embeddings/oleObject2.bin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391DF-C699-5D27-94C4-3A0C299A8A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Hara - </a:t>
            </a:r>
            <a:r>
              <a:rPr lang="ko-KR" altLang="en-US" dirty="0"/>
              <a:t>하라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59A4D9-B0A6-45FE-FC4C-7D2241E8F0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Maze 25</a:t>
            </a:r>
            <a:r>
              <a:rPr lang="ko-KR" altLang="en-US" dirty="0"/>
              <a:t>기</a:t>
            </a:r>
            <a:r>
              <a:rPr lang="en-US" altLang="ko-KR" dirty="0"/>
              <a:t> </a:t>
            </a:r>
            <a:r>
              <a:rPr lang="ko-KR" altLang="en-US" dirty="0"/>
              <a:t>노호진</a:t>
            </a:r>
          </a:p>
        </p:txBody>
      </p:sp>
    </p:spTree>
    <p:extLst>
      <p:ext uri="{BB962C8B-B14F-4D97-AF65-F5344CB8AC3E}">
        <p14:creationId xmlns:p14="http://schemas.microsoft.com/office/powerpoint/2010/main" val="1940642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2A7DB-9D64-FFE0-C4E7-DC0AA261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모터부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모터 인터럽트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E96F0A-B593-4249-20AA-422EE9735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163" y="1551706"/>
            <a:ext cx="11360727" cy="2789381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dirty="0" err="1"/>
              <a:t>Qep</a:t>
            </a:r>
            <a:r>
              <a:rPr lang="ko-KR" altLang="en-US" dirty="0"/>
              <a:t>값 받고 </a:t>
            </a:r>
            <a:r>
              <a:rPr lang="en-US" altLang="ko-KR" dirty="0" err="1"/>
              <a:t>qep</a:t>
            </a:r>
            <a:r>
              <a:rPr lang="en-US" altLang="ko-KR" dirty="0"/>
              <a:t> </a:t>
            </a:r>
            <a:r>
              <a:rPr lang="ko-KR" altLang="en-US" dirty="0"/>
              <a:t>카운터 초기화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값 변환 기준이 </a:t>
            </a:r>
            <a:r>
              <a:rPr lang="en-US" altLang="ko-KR" dirty="0"/>
              <a:t>1024</a:t>
            </a:r>
            <a:r>
              <a:rPr lang="ko-KR" altLang="en-US" dirty="0"/>
              <a:t>로 되어 있지만</a:t>
            </a:r>
            <a:r>
              <a:rPr lang="en-US" altLang="ko-KR" dirty="0"/>
              <a:t>, </a:t>
            </a:r>
            <a:r>
              <a:rPr lang="ko-KR" altLang="en-US" dirty="0"/>
              <a:t>계산해보면 어떤 </a:t>
            </a:r>
            <a:r>
              <a:rPr lang="ko-KR" altLang="en-US" dirty="0" err="1"/>
              <a:t>숫자든</a:t>
            </a:r>
            <a:r>
              <a:rPr lang="ko-KR" altLang="en-US" dirty="0"/>
              <a:t> 상관없다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1717 </a:t>
            </a:r>
            <a:r>
              <a:rPr lang="ko-KR" altLang="en-US" dirty="0"/>
              <a:t>모터 기준 최대 </a:t>
            </a:r>
            <a:r>
              <a:rPr lang="en-US" altLang="ko-KR" dirty="0"/>
              <a:t>rpm == 14000</a:t>
            </a:r>
          </a:p>
          <a:p>
            <a:r>
              <a:rPr lang="en-US" altLang="ko-KR" dirty="0"/>
              <a:t>14000 [rev/min]</a:t>
            </a:r>
            <a:r>
              <a:rPr lang="ko-KR" altLang="en-US" dirty="0"/>
              <a:t> </a:t>
            </a:r>
            <a:r>
              <a:rPr lang="en-US" altLang="ko-KR" dirty="0"/>
              <a:t>*</a:t>
            </a:r>
            <a:r>
              <a:rPr lang="ko-KR" altLang="en-US" dirty="0"/>
              <a:t> </a:t>
            </a:r>
            <a:r>
              <a:rPr lang="en-US" altLang="ko-KR" dirty="0"/>
              <a:t>1/60 [min/sec] * 0.0005 [sec/motor interrupt] * encoder </a:t>
            </a:r>
            <a:r>
              <a:rPr lang="en-US" altLang="ko-KR" dirty="0" err="1"/>
              <a:t>cnt</a:t>
            </a:r>
            <a:r>
              <a:rPr lang="ko-KR" altLang="en-US" dirty="0"/>
              <a:t> </a:t>
            </a:r>
            <a:r>
              <a:rPr lang="en-US" altLang="ko-KR" dirty="0"/>
              <a:t>* 4 =  238.933333 [</a:t>
            </a:r>
            <a:r>
              <a:rPr lang="en-US" altLang="ko-KR" dirty="0" err="1"/>
              <a:t>cnt</a:t>
            </a:r>
            <a:r>
              <a:rPr lang="en-US" altLang="ko-KR" dirty="0"/>
              <a:t>/motor</a:t>
            </a:r>
            <a:r>
              <a:rPr lang="ko-KR" altLang="en-US" dirty="0"/>
              <a:t> </a:t>
            </a:r>
            <a:r>
              <a:rPr lang="en-US" altLang="ko-KR" dirty="0"/>
              <a:t>interrupt]</a:t>
            </a:r>
          </a:p>
          <a:p>
            <a:r>
              <a:rPr lang="ko-KR" altLang="en-US" dirty="0"/>
              <a:t>모터 </a:t>
            </a:r>
            <a:r>
              <a:rPr lang="ko-KR" altLang="en-US" dirty="0" err="1"/>
              <a:t>인터럽드</a:t>
            </a:r>
            <a:r>
              <a:rPr lang="ko-KR" altLang="en-US" dirty="0"/>
              <a:t> </a:t>
            </a:r>
            <a:r>
              <a:rPr lang="en-US" altLang="ko-KR" dirty="0"/>
              <a:t>500us </a:t>
            </a:r>
            <a:r>
              <a:rPr lang="ko-KR" altLang="en-US" dirty="0"/>
              <a:t>마다 받을 수 있는 최대 </a:t>
            </a:r>
            <a:r>
              <a:rPr lang="en-US" altLang="ko-KR" dirty="0"/>
              <a:t>238.9333 </a:t>
            </a:r>
            <a:r>
              <a:rPr lang="ko-KR" altLang="en-US" dirty="0"/>
              <a:t>카운터가 최대라는 것</a:t>
            </a:r>
            <a:r>
              <a:rPr lang="en-US" altLang="ko-KR" dirty="0"/>
              <a:t>. </a:t>
            </a:r>
            <a:r>
              <a:rPr lang="ko-KR" altLang="en-US" dirty="0"/>
              <a:t>이 숫자보다 크면 기준은 상관없다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encoder </a:t>
            </a:r>
            <a:r>
              <a:rPr lang="en-US" altLang="ko-KR" dirty="0" err="1"/>
              <a:t>cnt</a:t>
            </a:r>
            <a:r>
              <a:rPr lang="ko-KR" altLang="en-US" dirty="0"/>
              <a:t>에 </a:t>
            </a:r>
            <a:r>
              <a:rPr lang="en-US" altLang="ko-KR" dirty="0"/>
              <a:t>4</a:t>
            </a:r>
            <a:r>
              <a:rPr lang="ko-KR" altLang="en-US" dirty="0"/>
              <a:t>를 곱하는 이유는 </a:t>
            </a:r>
            <a:r>
              <a:rPr lang="en-US" altLang="ko-KR" dirty="0" err="1"/>
              <a:t>qep</a:t>
            </a:r>
            <a:r>
              <a:rPr lang="en-US" altLang="ko-KR" dirty="0"/>
              <a:t> </a:t>
            </a:r>
            <a:r>
              <a:rPr lang="ko-KR" altLang="en-US" dirty="0"/>
              <a:t>공부를 할 것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6C49963-E767-F56D-4CE2-3072EFE6B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234" y="3837214"/>
            <a:ext cx="7293531" cy="273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574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ABB23-03BB-0A19-E4A7-51D97E0F3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모터부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모터 인터럽트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4F6152-2CB4-BA69-A299-759EE7E24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80857" cy="4667250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오른쪽 모터는 역방향이 전진</a:t>
            </a:r>
            <a:br>
              <a:rPr lang="en-US" altLang="ko-KR" dirty="0"/>
            </a:br>
            <a:r>
              <a:rPr lang="ko-KR" altLang="en-US" dirty="0"/>
              <a:t>왼쪽 모터는 정방향이 전진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그러므로 왼쪽처럼 </a:t>
            </a:r>
            <a:r>
              <a:rPr lang="en-US" altLang="ko-KR" dirty="0" err="1"/>
              <a:t>pwm</a:t>
            </a:r>
            <a:r>
              <a:rPr lang="ko-KR" altLang="en-US" dirty="0"/>
              <a:t> 신호를 주어야 함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Standby</a:t>
            </a:r>
            <a:r>
              <a:rPr lang="ko-KR" altLang="en-US" dirty="0"/>
              <a:t>핀</a:t>
            </a:r>
            <a:br>
              <a:rPr lang="en-US" altLang="ko-KR" dirty="0"/>
            </a:br>
            <a:r>
              <a:rPr lang="en-US" altLang="ko-KR" dirty="0"/>
              <a:t>high : </a:t>
            </a:r>
            <a:r>
              <a:rPr lang="ko-KR" altLang="en-US" dirty="0"/>
              <a:t>모터를 제어 </a:t>
            </a:r>
            <a:r>
              <a:rPr lang="en-US" altLang="ko-KR" dirty="0"/>
              <a:t>-&gt; 0</a:t>
            </a:r>
            <a:r>
              <a:rPr lang="ko-KR" altLang="en-US" dirty="0"/>
              <a:t>제어할 때 전류를 소모하지 않음</a:t>
            </a:r>
            <a:br>
              <a:rPr lang="en-US" altLang="ko-KR" dirty="0"/>
            </a:br>
            <a:r>
              <a:rPr lang="en-US" altLang="ko-KR" dirty="0"/>
              <a:t>low : </a:t>
            </a:r>
            <a:r>
              <a:rPr lang="ko-KR" altLang="en-US" dirty="0"/>
              <a:t>모터를 제어하지 않음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Stop flag -&gt; </a:t>
            </a:r>
            <a:r>
              <a:rPr lang="ko-KR" altLang="en-US" dirty="0"/>
              <a:t>왜 필요한지 아직 모름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User velocity : </a:t>
            </a:r>
            <a:r>
              <a:rPr lang="ko-KR" altLang="en-US" dirty="0"/>
              <a:t>내가 원하는 속도</a:t>
            </a:r>
            <a:br>
              <a:rPr lang="en-US" altLang="ko-KR" dirty="0"/>
            </a:br>
            <a:r>
              <a:rPr lang="en-US" altLang="ko-KR" dirty="0"/>
              <a:t>hara</a:t>
            </a:r>
            <a:r>
              <a:rPr lang="ko-KR" altLang="en-US" dirty="0"/>
              <a:t>는 </a:t>
            </a:r>
            <a:r>
              <a:rPr lang="en-US" altLang="ko-KR" dirty="0"/>
              <a:t>4000 mm/s </a:t>
            </a:r>
            <a:r>
              <a:rPr lang="ko-KR" altLang="en-US" dirty="0"/>
              <a:t>이 최고 속력이 되도록 설계함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Pos </a:t>
            </a:r>
            <a:r>
              <a:rPr lang="en-US" altLang="ko-KR" dirty="0" err="1"/>
              <a:t>adjrate</a:t>
            </a:r>
            <a:br>
              <a:rPr lang="en-US" altLang="ko-KR" dirty="0"/>
            </a:br>
            <a:r>
              <a:rPr lang="ko-KR" altLang="en-US" dirty="0"/>
              <a:t>자세 제어할 때 모터에 가해지는 </a:t>
            </a:r>
            <a:r>
              <a:rPr lang="ko-KR" altLang="en-US" dirty="0" err="1"/>
              <a:t>계수인듯</a:t>
            </a:r>
            <a:br>
              <a:rPr lang="en-US" altLang="ko-KR" dirty="0"/>
            </a:br>
            <a:r>
              <a:rPr lang="en-US" altLang="ko-KR" dirty="0"/>
              <a:t>-&gt;</a:t>
            </a:r>
            <a:r>
              <a:rPr lang="ko-KR" altLang="en-US" dirty="0"/>
              <a:t> 모름 </a:t>
            </a:r>
            <a:r>
              <a:rPr lang="ko-KR" altLang="en-US" dirty="0" err="1"/>
              <a:t>ㅋㅋ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 err="1"/>
              <a:t>pwm</a:t>
            </a:r>
            <a:r>
              <a:rPr lang="en-US" altLang="ko-KR" dirty="0"/>
              <a:t> flag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모터 </a:t>
            </a:r>
            <a:r>
              <a:rPr lang="en-US" altLang="ko-KR" dirty="0" err="1"/>
              <a:t>pwm</a:t>
            </a:r>
            <a:r>
              <a:rPr lang="en-US" altLang="ko-KR" dirty="0"/>
              <a:t> on-off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3B32CC-F7E0-59EB-A146-9E59D0C9B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972" y="1301693"/>
            <a:ext cx="6248400" cy="30818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5F956BD-6302-EBAD-27F1-87C6AC71B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198" y="4739538"/>
            <a:ext cx="6150626" cy="163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472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B90B36EF-A2D1-9CC1-36B6-A1A42F006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644" y="2093831"/>
            <a:ext cx="2751462" cy="272129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9E05AE7-4592-785D-CFE4-A509A342E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센서부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센서값을</a:t>
            </a:r>
            <a:r>
              <a:rPr lang="ko-KR" altLang="en-US" dirty="0"/>
              <a:t> 받자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C78F82-8503-E654-6988-9D65ECFDC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409981" cy="4351338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왜 </a:t>
            </a:r>
            <a:r>
              <a:rPr lang="en-US" altLang="ko-KR" dirty="0"/>
              <a:t>3</a:t>
            </a:r>
            <a:r>
              <a:rPr lang="ko-KR" altLang="en-US" dirty="0"/>
              <a:t>번이나 받죠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en-US" altLang="ko-KR" dirty="0"/>
              <a:t>-&gt; ST-1KLA </a:t>
            </a:r>
            <a:r>
              <a:rPr lang="ko-KR" altLang="en-US" dirty="0"/>
              <a:t>특성상</a:t>
            </a:r>
            <a:r>
              <a:rPr lang="en-US" altLang="ko-KR" dirty="0"/>
              <a:t>(</a:t>
            </a:r>
            <a:r>
              <a:rPr lang="ko-KR" altLang="en-US" dirty="0"/>
              <a:t>포토 트랜지스터의 특성</a:t>
            </a:r>
            <a:r>
              <a:rPr lang="en-US" altLang="ko-KR" dirty="0"/>
              <a:t>) </a:t>
            </a:r>
            <a:r>
              <a:rPr lang="ko-KR" altLang="en-US" dirty="0"/>
              <a:t>감도 저항에 따라 신호의 상승과 하강 시간이 결정됨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잠깐의 발광신호를 데이터로 의존하기엔 정확하지 않음 </a:t>
            </a:r>
            <a:r>
              <a:rPr lang="en-US" altLang="ko-KR" dirty="0"/>
              <a:t>: </a:t>
            </a:r>
            <a:r>
              <a:rPr lang="ko-KR" altLang="en-US" dirty="0"/>
              <a:t>일정거리 근접하면 값이 이미 최대임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지연신호로 수집해서 데이터 표본을 크게 하자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3</a:t>
            </a:r>
            <a:r>
              <a:rPr lang="ko-KR" altLang="en-US" dirty="0"/>
              <a:t>번 동안 수집할 수 있는 신호가 너무 다양하다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너무 가까우면 신호와 지연 모두 크고 적당히 가까우면 신호는 크고 지연이 작으니</a:t>
            </a:r>
            <a:r>
              <a:rPr lang="en-US" altLang="ko-KR" dirty="0"/>
              <a:t>, </a:t>
            </a:r>
            <a:r>
              <a:rPr lang="ko-KR" altLang="en-US" dirty="0"/>
              <a:t>구별할 수 있다</a:t>
            </a:r>
            <a:r>
              <a:rPr lang="en-US" altLang="ko-KR" dirty="0"/>
              <a:t>!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감도저항 </a:t>
            </a:r>
            <a:r>
              <a:rPr lang="en-US" altLang="ko-KR" dirty="0"/>
              <a:t>104, </a:t>
            </a:r>
            <a:r>
              <a:rPr lang="ko-KR" altLang="en-US" dirty="0"/>
              <a:t>나머지는 하윤이형 회로와 동일</a:t>
            </a:r>
            <a:endParaRPr lang="en-US" altLang="ko-KR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감도저항 </a:t>
            </a:r>
            <a:r>
              <a:rPr lang="en-US" altLang="ko-KR" dirty="0"/>
              <a:t>-&gt; </a:t>
            </a:r>
            <a:r>
              <a:rPr lang="ko-KR" altLang="en-US" dirty="0"/>
              <a:t>바로 옆 사진 참조</a:t>
            </a:r>
            <a:br>
              <a:rPr lang="en-US" altLang="ko-KR" dirty="0"/>
            </a:br>
            <a:r>
              <a:rPr lang="en-US" altLang="ko-KR" dirty="0"/>
              <a:t>ST-1KLA</a:t>
            </a:r>
            <a:r>
              <a:rPr lang="ko-KR" altLang="en-US" dirty="0"/>
              <a:t>은 필터회로 직전에 달리는 감도저항에 따라 출력에 대한 신호의 상승시간과 하강시간</a:t>
            </a:r>
            <a:r>
              <a:rPr lang="en-US" altLang="ko-KR" dirty="0"/>
              <a:t>(</a:t>
            </a:r>
            <a:r>
              <a:rPr lang="ko-KR" altLang="en-US" dirty="0"/>
              <a:t>지연</a:t>
            </a:r>
            <a:r>
              <a:rPr lang="en-US" altLang="ko-KR" dirty="0"/>
              <a:t>)</a:t>
            </a:r>
            <a:r>
              <a:rPr lang="ko-KR" altLang="en-US" dirty="0"/>
              <a:t>이 달라짐</a:t>
            </a:r>
            <a:br>
              <a:rPr lang="en-US" altLang="ko-KR" dirty="0"/>
            </a:br>
            <a:r>
              <a:rPr lang="en-US" altLang="ko-KR" dirty="0"/>
              <a:t>-&gt;</a:t>
            </a:r>
            <a:r>
              <a:rPr lang="ko-KR" altLang="en-US" dirty="0"/>
              <a:t>하윤이형의 전략 </a:t>
            </a:r>
            <a:r>
              <a:rPr lang="en-US" altLang="ko-KR" dirty="0"/>
              <a:t>: </a:t>
            </a:r>
            <a:r>
              <a:rPr lang="ko-KR" altLang="en-US" dirty="0"/>
              <a:t>필터 부분에서 설명</a:t>
            </a:r>
            <a:br>
              <a:rPr lang="en-US" altLang="ko-KR" dirty="0"/>
            </a:b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센서 인터럽트</a:t>
            </a:r>
            <a:br>
              <a:rPr lang="en-US" altLang="ko-KR" dirty="0"/>
            </a:br>
            <a:r>
              <a:rPr lang="ko-KR" altLang="en-US" dirty="0"/>
              <a:t>하나의 센서에 대해서 </a:t>
            </a:r>
            <a:r>
              <a:rPr lang="en-US" altLang="ko-KR" dirty="0"/>
              <a:t>3</a:t>
            </a:r>
            <a:r>
              <a:rPr lang="ko-KR" altLang="en-US" dirty="0"/>
              <a:t>번 값을 받고 </a:t>
            </a:r>
            <a:r>
              <a:rPr lang="en-US" altLang="ko-KR" dirty="0"/>
              <a:t>IIR</a:t>
            </a:r>
            <a:r>
              <a:rPr lang="ko-KR" altLang="en-US" dirty="0"/>
              <a:t>필터를 실행하는데 </a:t>
            </a:r>
            <a:r>
              <a:rPr lang="en-US" altLang="ko-KR" dirty="0"/>
              <a:t>35 us </a:t>
            </a:r>
            <a:r>
              <a:rPr lang="ko-KR" altLang="en-US" dirty="0"/>
              <a:t>가 필요함</a:t>
            </a:r>
            <a:br>
              <a:rPr lang="en-US" altLang="ko-KR" dirty="0"/>
            </a:br>
            <a:r>
              <a:rPr lang="ko-KR" altLang="en-US" dirty="0"/>
              <a:t>하나의 센서에 대해서 </a:t>
            </a:r>
            <a:r>
              <a:rPr lang="en-US" altLang="ko-KR" dirty="0"/>
              <a:t>1</a:t>
            </a:r>
            <a:r>
              <a:rPr lang="ko-KR" altLang="en-US" dirty="0"/>
              <a:t>번 값을 받고 </a:t>
            </a:r>
            <a:r>
              <a:rPr lang="en-US" altLang="ko-KR" dirty="0"/>
              <a:t>IIR</a:t>
            </a:r>
            <a:r>
              <a:rPr lang="ko-KR" altLang="en-US" dirty="0"/>
              <a:t>필터를 실행하는데 </a:t>
            </a:r>
            <a:r>
              <a:rPr lang="en-US" altLang="ko-KR" dirty="0"/>
              <a:t>12.5 us </a:t>
            </a:r>
            <a:r>
              <a:rPr lang="ko-KR" altLang="en-US" dirty="0"/>
              <a:t>가 필요함</a:t>
            </a:r>
            <a:br>
              <a:rPr lang="en-US" altLang="ko-KR" dirty="0"/>
            </a:br>
            <a:r>
              <a:rPr lang="ko-KR" altLang="en-US" dirty="0"/>
              <a:t>발광이 켜지고 </a:t>
            </a:r>
            <a:r>
              <a:rPr lang="en-US" altLang="ko-KR" dirty="0"/>
              <a:t>ADC </a:t>
            </a:r>
            <a:r>
              <a:rPr lang="ko-KR" altLang="en-US" dirty="0"/>
              <a:t>시퀀스가 종료되고 </a:t>
            </a:r>
            <a:r>
              <a:rPr lang="en-US" altLang="ko-KR" dirty="0"/>
              <a:t>ADC </a:t>
            </a:r>
            <a:r>
              <a:rPr lang="ko-KR" altLang="en-US" dirty="0"/>
              <a:t>인터럽트 호출</a:t>
            </a:r>
            <a:r>
              <a:rPr lang="en-US" altLang="ko-KR" dirty="0"/>
              <a:t>, </a:t>
            </a:r>
            <a:r>
              <a:rPr lang="ko-KR" altLang="en-US" dirty="0"/>
              <a:t>이후에 센서 데이터를 저장하는데 </a:t>
            </a:r>
            <a:r>
              <a:rPr lang="en-US" altLang="ko-KR" dirty="0"/>
              <a:t>8~10 us</a:t>
            </a:r>
            <a:r>
              <a:rPr lang="ko-KR" altLang="en-US" dirty="0"/>
              <a:t>가 필요함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한 인터럽트에 </a:t>
            </a:r>
            <a:r>
              <a:rPr lang="en-US" altLang="ko-KR" dirty="0"/>
              <a:t>2</a:t>
            </a:r>
            <a:r>
              <a:rPr lang="ko-KR" altLang="en-US" dirty="0"/>
              <a:t>개의 센서를 </a:t>
            </a:r>
            <a:r>
              <a:rPr lang="en-US" altLang="ko-KR" dirty="0"/>
              <a:t>3</a:t>
            </a:r>
            <a:r>
              <a:rPr lang="ko-KR" altLang="en-US" dirty="0"/>
              <a:t>번씩 받아 </a:t>
            </a:r>
            <a:r>
              <a:rPr lang="en-US" altLang="ko-KR" dirty="0"/>
              <a:t>24</a:t>
            </a:r>
            <a:r>
              <a:rPr lang="ko-KR" altLang="en-US" dirty="0"/>
              <a:t>로 나누어 사용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막아도 수광은 빛을 받는다 </a:t>
            </a:r>
            <a:r>
              <a:rPr lang="en-US" altLang="ko-KR" dirty="0"/>
              <a:t>-&gt; </a:t>
            </a:r>
            <a:r>
              <a:rPr lang="ko-KR" altLang="en-US" dirty="0" err="1"/>
              <a:t>왜일까</a:t>
            </a:r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34F44D-9D32-3CDC-A1B1-01E9F81A8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4288" y="345122"/>
            <a:ext cx="3645243" cy="166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AAADC8-5219-B2E4-F1D0-03CB98A318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0771" y="4950061"/>
            <a:ext cx="1213029" cy="136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616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05AE7-4592-785D-CFE4-A509A342E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센서부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필터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C78F82-8503-E654-6988-9D65ECFDC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93589" cy="4255998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회로로 </a:t>
            </a:r>
            <a:r>
              <a:rPr lang="en-US" altLang="ko-KR" dirty="0"/>
              <a:t>HPF(high pass filter) </a:t>
            </a:r>
            <a:r>
              <a:rPr lang="ko-KR" altLang="en-US" dirty="0"/>
              <a:t>구현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코드로 이산</a:t>
            </a:r>
            <a:r>
              <a:rPr lang="en-US" altLang="ko-KR" dirty="0"/>
              <a:t>(</a:t>
            </a:r>
            <a:r>
              <a:rPr lang="ko-KR" altLang="en-US" dirty="0"/>
              <a:t>디지털</a:t>
            </a:r>
            <a:r>
              <a:rPr lang="en-US" altLang="ko-KR" dirty="0"/>
              <a:t>) IIR(infinite impulse response filter) LPF(low pass filter)</a:t>
            </a:r>
            <a:r>
              <a:rPr lang="ko-KR" altLang="en-US" dirty="0"/>
              <a:t> 구현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회로에서 </a:t>
            </a:r>
            <a:r>
              <a:rPr lang="en-US" altLang="ko-KR" dirty="0"/>
              <a:t>HPF</a:t>
            </a:r>
            <a:r>
              <a:rPr lang="ko-KR" altLang="en-US" dirty="0"/>
              <a:t>를 쓰는 이유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강한 빛 아래에서 수광센서가 가지고 있는 </a:t>
            </a:r>
            <a:r>
              <a:rPr lang="en-US" altLang="ko-KR" dirty="0"/>
              <a:t>DC</a:t>
            </a:r>
            <a:r>
              <a:rPr lang="ko-KR" altLang="en-US" dirty="0"/>
              <a:t>성분을 제어함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강한 빛 아래에서 </a:t>
            </a:r>
            <a:r>
              <a:rPr lang="en-US" altLang="ko-KR" dirty="0"/>
              <a:t>DC </a:t>
            </a:r>
            <a:r>
              <a:rPr lang="ko-KR" altLang="en-US" dirty="0"/>
              <a:t>성분이 상승하여 신호를 약하게 만듦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수동필터만으로는 구분 가능한 신호를 만들기 어려움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능동필터로 신호를 증폭하자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ko-KR" altLang="en-US" dirty="0"/>
              <a:t>하윤이형의 전략 </a:t>
            </a:r>
            <a:r>
              <a:rPr lang="en-US" altLang="ko-KR" dirty="0"/>
              <a:t>: DC </a:t>
            </a:r>
            <a:r>
              <a:rPr lang="ko-KR" altLang="en-US" dirty="0"/>
              <a:t>성분이 생겨도 크게 변화가 없는 신호를 만들자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애초에 센서의 감도를 작게 쓰면 </a:t>
            </a:r>
            <a:r>
              <a:rPr lang="en-US" altLang="ko-KR" dirty="0"/>
              <a:t>DC </a:t>
            </a:r>
            <a:r>
              <a:rPr lang="ko-KR" altLang="en-US" dirty="0"/>
              <a:t>성분에 대해 큰 변화가 없을 것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감도 저항을 크게 사용해 센서의 감도를 떨어뜨리고 </a:t>
            </a:r>
            <a:r>
              <a:rPr lang="en-US" altLang="ko-KR" dirty="0"/>
              <a:t>OP Amp</a:t>
            </a:r>
            <a:r>
              <a:rPr lang="ko-KR" altLang="en-US" dirty="0"/>
              <a:t>를 사용하여 크게 증폭하자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코드에서 </a:t>
            </a:r>
            <a:r>
              <a:rPr lang="en-US" altLang="ko-KR" dirty="0"/>
              <a:t>IIR</a:t>
            </a:r>
            <a:r>
              <a:rPr lang="ko-KR" altLang="en-US" dirty="0"/>
              <a:t>를 쓰는 이유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사진 참고</a:t>
            </a:r>
            <a:br>
              <a:rPr lang="en-US" altLang="ko-KR" dirty="0"/>
            </a:br>
            <a:r>
              <a:rPr lang="ko-KR" altLang="en-US" dirty="0"/>
              <a:t>적</a:t>
            </a:r>
            <a:r>
              <a:rPr lang="en-US" altLang="ko-KR" dirty="0"/>
              <a:t>: </a:t>
            </a:r>
            <a:r>
              <a:rPr lang="ko-KR" altLang="en-US" dirty="0"/>
              <a:t>원래 신호</a:t>
            </a:r>
            <a:br>
              <a:rPr lang="en-US" altLang="ko-KR" dirty="0"/>
            </a:br>
            <a:r>
              <a:rPr lang="ko-KR" altLang="en-US" dirty="0"/>
              <a:t>청</a:t>
            </a:r>
            <a:r>
              <a:rPr lang="en-US" altLang="ko-KR" dirty="0"/>
              <a:t>: </a:t>
            </a:r>
            <a:r>
              <a:rPr lang="ko-KR" altLang="en-US" dirty="0" err="1"/>
              <a:t>필터링된</a:t>
            </a:r>
            <a:r>
              <a:rPr lang="ko-KR" altLang="en-US" dirty="0"/>
              <a:t> 신호</a:t>
            </a: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217391-440D-7268-BEEA-1D8EA6C6D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970" y="1502778"/>
            <a:ext cx="4280646" cy="271058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17C715-2ED1-ED20-9900-54FB0B7F4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253" y="4318569"/>
            <a:ext cx="4718080" cy="206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792705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메모리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21929" y="2119503"/>
            <a:ext cx="3858163" cy="51442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12857" y="2704571"/>
            <a:ext cx="4105848" cy="10860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6000" y="3908957"/>
            <a:ext cx="5734850" cy="212437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20310" y="1914071"/>
            <a:ext cx="5201376" cy="1695686"/>
          </a:xfrm>
          <a:prstGeom prst="rect">
            <a:avLst/>
          </a:prstGeom>
        </p:spPr>
      </p:pic>
      <p:sp>
        <p:nvSpPr>
          <p:cNvPr id="8" name="가로 글상자 7"/>
          <p:cNvSpPr txBox="1"/>
          <p:nvPr/>
        </p:nvSpPr>
        <p:spPr>
          <a:xfrm>
            <a:off x="7874000" y="1610178"/>
            <a:ext cx="1714500" cy="363220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/>
              <a:t>To Be</a:t>
            </a:r>
            <a:endParaRPr lang="en-US" altLang="ko-KR"/>
          </a:p>
        </p:txBody>
      </p:sp>
      <p:sp>
        <p:nvSpPr>
          <p:cNvPr id="9" name="가로 글상자 8"/>
          <p:cNvSpPr txBox="1"/>
          <p:nvPr/>
        </p:nvSpPr>
        <p:spPr>
          <a:xfrm>
            <a:off x="1975757" y="1544863"/>
            <a:ext cx="1714500" cy="36322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As Is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" name="가로 글상자 9"/>
          <p:cNvSpPr txBox="1"/>
          <p:nvPr/>
        </p:nvSpPr>
        <p:spPr>
          <a:xfrm>
            <a:off x="10176328" y="2134507"/>
            <a:ext cx="1714500" cy="36322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.cmd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가로 글상자 10"/>
          <p:cNvSpPr txBox="1"/>
          <p:nvPr/>
        </p:nvSpPr>
        <p:spPr>
          <a:xfrm>
            <a:off x="10256156" y="2813050"/>
            <a:ext cx="1714500" cy="36639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menu.c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" name="가로 글상자 11"/>
          <p:cNvSpPr txBox="1"/>
          <p:nvPr/>
        </p:nvSpPr>
        <p:spPr>
          <a:xfrm>
            <a:off x="10477500" y="3754664"/>
            <a:ext cx="1714500" cy="36639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.map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" name="가로 글상자 12"/>
          <p:cNvSpPr txBox="1"/>
          <p:nvPr/>
        </p:nvSpPr>
        <p:spPr>
          <a:xfrm>
            <a:off x="4036785" y="1748063"/>
            <a:ext cx="1714500" cy="36639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.map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가로 글상자 13"/>
          <p:cNvSpPr txBox="1"/>
          <p:nvPr/>
        </p:nvSpPr>
        <p:spPr>
          <a:xfrm>
            <a:off x="263070" y="3805464"/>
            <a:ext cx="5651501" cy="255351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-</a:t>
            </a:r>
            <a:r>
              <a:rPr lang="ko-KR" altLang="en-US"/>
              <a:t> 행동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어떠한 함수를 임의로 </a:t>
            </a:r>
            <a:r>
              <a:rPr lang="en-US" altLang="ko-KR"/>
              <a:t>Flash</a:t>
            </a:r>
            <a:r>
              <a:rPr lang="ko-KR" altLang="en-US"/>
              <a:t>에서 실행되도록 설정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-</a:t>
            </a:r>
            <a:r>
              <a:rPr lang="ko-KR" altLang="en-US"/>
              <a:t> 결과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램 영역은 변화하지 않음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.text </a:t>
            </a:r>
            <a:r>
              <a:rPr lang="ko-KR" altLang="en-US"/>
              <a:t>데이터 영역만 변화함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-</a:t>
            </a:r>
            <a:r>
              <a:rPr lang="ko-KR" altLang="en-US"/>
              <a:t> 결론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의미 없음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센서부 </a:t>
            </a:r>
            <a:r>
              <a:rPr lang="en-US" altLang="ko-KR"/>
              <a:t>– </a:t>
            </a:r>
            <a:r>
              <a:rPr lang="ko-KR" altLang="en-US"/>
              <a:t>센서 세팅</a:t>
            </a:r>
            <a:r>
              <a:rPr lang="en-US" altLang="ko-KR"/>
              <a:t> </a:t>
            </a:r>
            <a:r>
              <a:rPr lang="ko-KR" altLang="en-US"/>
              <a:t>시나리오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6837671" cy="4255998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en-US" altLang="ko-KR" sz="1000"/>
              <a:t>side -&gt; 45</a:t>
            </a:r>
            <a:r>
              <a:rPr lang="ko-KR" altLang="en-US" sz="1000"/>
              <a:t> </a:t>
            </a:r>
            <a:r>
              <a:rPr lang="en-US" altLang="ko-KR" sz="1000"/>
              <a:t>&amp;</a:t>
            </a:r>
            <a:r>
              <a:rPr lang="ko-KR" altLang="en-US" sz="1000"/>
              <a:t> </a:t>
            </a:r>
            <a:r>
              <a:rPr lang="en-US" altLang="ko-KR" sz="1000"/>
              <a:t>front</a:t>
            </a:r>
            <a:endParaRPr lang="en-US" altLang="ko-KR" sz="1000"/>
          </a:p>
          <a:p>
            <a:pPr lvl="0">
              <a:lnSpc>
                <a:spcPct val="120000"/>
              </a:lnSpc>
              <a:defRPr/>
            </a:pPr>
            <a:r>
              <a:rPr lang="ko-KR" altLang="en-US" sz="1000"/>
              <a:t>전제 조건</a:t>
            </a:r>
            <a:br>
              <a:rPr lang="ko-KR" altLang="en-US" sz="1000"/>
            </a:br>
            <a:r>
              <a:rPr lang="ko-KR" altLang="en-US" sz="1000"/>
              <a:t>한 벽을 제외한 세 벽이 막힌 곳</a:t>
            </a:r>
            <a:br>
              <a:rPr lang="ko-KR" altLang="en-US" sz="1000"/>
            </a:br>
            <a:endParaRPr lang="ko-KR" altLang="en-US" sz="1000"/>
          </a:p>
          <a:p>
            <a:pPr lvl="0">
              <a:lnSpc>
                <a:spcPct val="120000"/>
              </a:lnSpc>
              <a:defRPr/>
            </a:pPr>
            <a:r>
              <a:rPr lang="en-US" altLang="ko-KR" sz="1000"/>
              <a:t>side - </a:t>
            </a:r>
            <a:r>
              <a:rPr lang="ko-KR" altLang="en-US" sz="1000"/>
              <a:t>수동</a:t>
            </a:r>
            <a:br>
              <a:rPr lang="ko-KR" altLang="en-US" sz="1000"/>
            </a:br>
            <a:r>
              <a:rPr lang="ko-KR" altLang="en-US" sz="1000"/>
              <a:t>오른쪽부터 중간 왼쪽 벽 순으로 로봇을 이동시키면서 센서 데이터 수집</a:t>
            </a:r>
            <a:br>
              <a:rPr lang="ko-KR" altLang="en-US" sz="1000"/>
            </a:br>
            <a:r>
              <a:rPr lang="ko-KR" altLang="en-US" sz="1000"/>
              <a:t>각 시퀀스는 스위치를 올리면 시작 내리면 종료</a:t>
            </a:r>
            <a:br>
              <a:rPr lang="en-US" altLang="ko-KR" sz="1000"/>
            </a:br>
            <a:endParaRPr lang="en-US" altLang="ko-KR" sz="1000"/>
          </a:p>
          <a:p>
            <a:pPr lvl="0">
              <a:lnSpc>
                <a:spcPct val="120000"/>
              </a:lnSpc>
              <a:defRPr/>
            </a:pPr>
            <a:r>
              <a:rPr lang="en-US" altLang="ko-KR" sz="1000"/>
              <a:t>45 &amp; front - auto</a:t>
            </a:r>
            <a:br>
              <a:rPr lang="en-US" altLang="ko-KR" sz="1000"/>
            </a:br>
            <a:r>
              <a:rPr lang="ko-KR" altLang="en-US" sz="1000"/>
              <a:t>로봇 앞을 딱 붙여놓고 스위치를 내리면 시작</a:t>
            </a:r>
            <a:br>
              <a:rPr lang="ko-KR" altLang="en-US" sz="1000"/>
            </a:br>
            <a:r>
              <a:rPr lang="ko-KR" altLang="en-US" sz="1000"/>
              <a:t>뒷쪽으로 </a:t>
            </a:r>
            <a:r>
              <a:rPr lang="en-US" altLang="ko-KR" sz="1000"/>
              <a:t>168/2-108/2 +180</a:t>
            </a:r>
            <a:r>
              <a:rPr lang="ko-KR" altLang="en-US" sz="1000"/>
              <a:t> </a:t>
            </a:r>
            <a:r>
              <a:rPr lang="en-US" altLang="ko-KR" sz="1000"/>
              <a:t>=</a:t>
            </a:r>
            <a:r>
              <a:rPr lang="ko-KR" altLang="en-US" sz="1000"/>
              <a:t> </a:t>
            </a:r>
            <a:r>
              <a:rPr lang="en-US" altLang="ko-KR" sz="1000"/>
              <a:t>210mm</a:t>
            </a:r>
            <a:r>
              <a:rPr lang="ko-KR" altLang="en-US" sz="1000"/>
              <a:t> 이동하면서 센서 데이터 수집</a:t>
            </a:r>
            <a:endParaRPr lang="ko-KR" altLang="en-US" sz="10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516675" y="888667"/>
            <a:ext cx="3675325" cy="4487997"/>
          </a:xfrm>
          <a:prstGeom prst="rect">
            <a:avLst/>
          </a:prstGeom>
        </p:spPr>
      </p:pic>
      <p:graphicFrame>
        <p:nvGraphicFramePr>
          <p:cNvPr id="7" name="개체 6"/>
          <p:cNvGraphicFramePr/>
          <p:nvPr/>
        </p:nvGraphicFramePr>
        <p:xfrm>
          <a:off x="10941050" y="276453"/>
          <a:ext cx="914400" cy="771525"/>
        </p:xfrm>
        <a:graphic>
          <a:graphicData uri="http://schemas.openxmlformats.org/presentationml/2006/ole">
            <p:oleObj spid="_x0000_s4101" showAsIcon="1" r:id="rId4" imgW="923925" imgH="781050" progId="">
              <p:embed/>
            </p:oleObj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-116343" y="4822252"/>
            <a:ext cx="7059010" cy="60015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22249" y="5440812"/>
            <a:ext cx="8754697" cy="58110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79916" y="6017635"/>
            <a:ext cx="7354326" cy="6858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탐색 동작 알고리즘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8000" lvl="0" indent="-518000">
              <a:buAutoNum type="arabicPeriod"/>
              <a:defRPr/>
            </a:pPr>
            <a:r>
              <a:rPr lang="ko-KR" altLang="en-US"/>
              <a:t>센싱</a:t>
            </a:r>
            <a:r>
              <a:rPr lang="en-US" altLang="ko-KR"/>
              <a:t>(IR </a:t>
            </a:r>
            <a:r>
              <a:rPr lang="ko-KR" altLang="en-US"/>
              <a:t>데이터</a:t>
            </a:r>
            <a:r>
              <a:rPr lang="en-US" altLang="ko-KR"/>
              <a:t>, v1, w1)</a:t>
            </a:r>
            <a:r>
              <a:rPr lang="ko-KR" altLang="en-US"/>
              <a:t>과 백업</a:t>
            </a:r>
            <a:r>
              <a:rPr lang="en-US" altLang="ko-KR"/>
              <a:t>(x2, y2, th2, v2, w2 -&gt; x0, y0, th0, v0, w0)</a:t>
            </a:r>
            <a:endParaRPr lang="en-US" altLang="ko-KR"/>
          </a:p>
          <a:p>
            <a:pPr marL="518000" lvl="0" indent="-518000">
              <a:buAutoNum type="arabicPeriod"/>
              <a:defRPr/>
            </a:pPr>
            <a:r>
              <a:rPr lang="ko-KR" altLang="en-US"/>
              <a:t>로봇 위치 추정 </a:t>
            </a:r>
            <a:r>
              <a:rPr lang="en-US" altLang="ko-KR"/>
              <a:t>(</a:t>
            </a:r>
            <a:r>
              <a:rPr lang="ko-KR" altLang="en-US"/>
              <a:t>입력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IR</a:t>
            </a:r>
            <a:r>
              <a:rPr lang="ko-KR" altLang="en-US"/>
              <a:t> 데이터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출력</a:t>
            </a:r>
            <a:r>
              <a:rPr lang="en-US" altLang="ko-KR"/>
              <a:t>: x1, y1, th1)</a:t>
            </a:r>
            <a:endParaRPr lang="en-US" altLang="ko-KR"/>
          </a:p>
          <a:p>
            <a:pPr marL="518000" lvl="0" indent="-518000">
              <a:buAutoNum type="arabicPeriod"/>
              <a:defRPr/>
            </a:pPr>
            <a:r>
              <a:rPr lang="ko-KR" altLang="en-US"/>
              <a:t>로봇 포지션 추정 </a:t>
            </a:r>
            <a:r>
              <a:rPr lang="en-US" altLang="ko-KR"/>
              <a:t>(</a:t>
            </a:r>
            <a:r>
              <a:rPr lang="ko-KR" altLang="en-US"/>
              <a:t>입력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x0, y0, th0, v0, w0, x1, y1, th1, v1, w1)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출력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x2, y2, th2, v2, w2)</a:t>
            </a:r>
            <a:endParaRPr lang="en-US" altLang="ko-KR"/>
          </a:p>
          <a:p>
            <a:pPr marL="518000" lvl="0" indent="-518000">
              <a:buAutoNum type="arabicPeriod"/>
              <a:defRPr/>
            </a:pPr>
            <a:r>
              <a:rPr lang="en-US" altLang="ko-KR"/>
              <a:t>v2,</a:t>
            </a:r>
            <a:r>
              <a:rPr lang="ko-KR" altLang="en-US"/>
              <a:t> </a:t>
            </a:r>
            <a:r>
              <a:rPr lang="en-US" altLang="ko-KR"/>
              <a:t>w2</a:t>
            </a:r>
            <a:r>
              <a:rPr lang="ko-KR" altLang="en-US"/>
              <a:t> </a:t>
            </a:r>
            <a:r>
              <a:rPr lang="en-US" altLang="ko-KR"/>
              <a:t>-&gt; vl, vr </a:t>
            </a:r>
            <a:r>
              <a:rPr lang="ko-KR" altLang="en-US"/>
              <a:t>계산</a:t>
            </a:r>
            <a:endParaRPr lang="ko-KR" altLang="en-US"/>
          </a:p>
          <a:p>
            <a:pPr marL="518000" lvl="0" indent="-518000">
              <a:buAutoNum type="arabicPeriod"/>
              <a:defRPr/>
            </a:pPr>
            <a:r>
              <a:rPr lang="ko-KR" altLang="en-US"/>
              <a:t>모터 제어</a:t>
            </a:r>
            <a:r>
              <a:rPr lang="en-US" altLang="ko-KR"/>
              <a:t> (</a:t>
            </a:r>
            <a:r>
              <a:rPr lang="ko-KR" altLang="en-US"/>
              <a:t>입력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vl, vr, a) (</a:t>
            </a:r>
            <a:r>
              <a:rPr lang="ko-KR" altLang="en-US"/>
              <a:t>출력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lpwm, rpwm)</a:t>
            </a:r>
            <a:endParaRPr lang="en-US" altLang="ko-KR"/>
          </a:p>
          <a:p>
            <a:pPr marL="518000" lvl="0" indent="-518000">
              <a:buAutoNum type="arabicPeriod"/>
              <a:defRPr/>
            </a:pPr>
            <a:r>
              <a:rPr lang="ko-KR" altLang="en-US"/>
              <a:t>동작 명령이 종료될 때까지 </a:t>
            </a:r>
            <a:r>
              <a:rPr lang="en-US" altLang="ko-KR"/>
              <a:t>1~5</a:t>
            </a:r>
            <a:r>
              <a:rPr lang="ko-KR" altLang="en-US"/>
              <a:t> 반복</a:t>
            </a:r>
            <a:endParaRPr lang="ko-KR" altLang="en-US"/>
          </a:p>
          <a:p>
            <a:pPr marL="518000" lvl="0" indent="-518000">
              <a:buAutoNum type="arabicPeriod"/>
              <a:defRPr/>
            </a:pPr>
            <a:endParaRPr lang="ko-KR" altLang="en-US"/>
          </a:p>
          <a:p>
            <a:pPr marL="518000" lvl="0" indent="-518000">
              <a:buAutoNum type="arabicPeriod"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패스트런 동작 알고리즘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8000" lvl="0" indent="-518000">
              <a:buAutoNum type="arabicPeriod"/>
              <a:defRPr/>
            </a:pPr>
            <a:r>
              <a:rPr lang="ko-KR" altLang="en-US"/>
              <a:t>센싱</a:t>
            </a:r>
            <a:r>
              <a:rPr lang="en-US" altLang="ko-KR"/>
              <a:t>(IR </a:t>
            </a:r>
            <a:r>
              <a:rPr lang="ko-KR" altLang="en-US"/>
              <a:t>데이터</a:t>
            </a:r>
            <a:r>
              <a:rPr lang="en-US" altLang="ko-KR"/>
              <a:t>, v1, w1)</a:t>
            </a:r>
            <a:r>
              <a:rPr lang="ko-KR" altLang="en-US"/>
              <a:t>과 백업</a:t>
            </a:r>
            <a:r>
              <a:rPr lang="en-US" altLang="ko-KR"/>
              <a:t>(x2, y2, th2, v2, w2 -&gt; x0, y0, th0, v0, w0)</a:t>
            </a:r>
            <a:endParaRPr lang="en-US" altLang="ko-KR"/>
          </a:p>
          <a:p>
            <a:pPr marL="518000" lvl="0" indent="-518000">
              <a:buAutoNum type="arabicPeriod"/>
              <a:defRPr/>
            </a:pPr>
            <a:r>
              <a:rPr lang="ko-KR" altLang="en-US"/>
              <a:t>로봇 위치 추정 </a:t>
            </a:r>
            <a:r>
              <a:rPr lang="en-US" altLang="ko-KR"/>
              <a:t>(</a:t>
            </a:r>
            <a:r>
              <a:rPr lang="ko-KR" altLang="en-US"/>
              <a:t>입력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IR</a:t>
            </a:r>
            <a:r>
              <a:rPr lang="ko-KR" altLang="en-US"/>
              <a:t> 데이터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출력</a:t>
            </a:r>
            <a:r>
              <a:rPr lang="en-US" altLang="ko-KR"/>
              <a:t>: x1, y1, th1)</a:t>
            </a:r>
            <a:endParaRPr lang="en-US" altLang="ko-KR"/>
          </a:p>
          <a:p>
            <a:pPr marL="518000" lvl="0" indent="-518000">
              <a:buAutoNum type="arabicPeriod"/>
              <a:defRPr/>
            </a:pPr>
            <a:r>
              <a:rPr lang="ko-KR" altLang="en-US"/>
              <a:t>로봇 포지션 추정 </a:t>
            </a:r>
            <a:r>
              <a:rPr lang="en-US" altLang="ko-KR"/>
              <a:t>(</a:t>
            </a:r>
            <a:r>
              <a:rPr lang="ko-KR" altLang="en-US"/>
              <a:t>입력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x0, y0, th0, v0, w0, x1, y1, th1, v1, w1)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출력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x2, y2, th2, v2, w2)</a:t>
            </a:r>
            <a:endParaRPr lang="en-US" altLang="ko-KR"/>
          </a:p>
          <a:p>
            <a:pPr marL="518000" lvl="0" indent="-518000">
              <a:buAutoNum type="arabicPeriod"/>
              <a:defRPr/>
            </a:pPr>
            <a:r>
              <a:rPr lang="en-US" altLang="ko-KR"/>
              <a:t>v2,</a:t>
            </a:r>
            <a:r>
              <a:rPr lang="ko-KR" altLang="en-US"/>
              <a:t> </a:t>
            </a:r>
            <a:r>
              <a:rPr lang="en-US" altLang="ko-KR"/>
              <a:t>w2</a:t>
            </a:r>
            <a:r>
              <a:rPr lang="ko-KR" altLang="en-US"/>
              <a:t> </a:t>
            </a:r>
            <a:r>
              <a:rPr lang="en-US" altLang="ko-KR"/>
              <a:t>-&gt; vl, vr </a:t>
            </a:r>
            <a:r>
              <a:rPr lang="ko-KR" altLang="en-US"/>
              <a:t>계산</a:t>
            </a:r>
            <a:endParaRPr lang="ko-KR" altLang="en-US"/>
          </a:p>
          <a:p>
            <a:pPr marL="518000" lvl="0" indent="-518000">
              <a:buAutoNum type="arabicPeriod"/>
              <a:defRPr/>
            </a:pPr>
            <a:r>
              <a:rPr lang="ko-KR" altLang="en-US"/>
              <a:t>모터 제어</a:t>
            </a:r>
            <a:r>
              <a:rPr lang="en-US" altLang="ko-KR"/>
              <a:t> (</a:t>
            </a:r>
            <a:r>
              <a:rPr lang="ko-KR" altLang="en-US"/>
              <a:t>입력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vl, vr, a) (</a:t>
            </a:r>
            <a:r>
              <a:rPr lang="ko-KR" altLang="en-US"/>
              <a:t>출력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lpwm, rpwm)</a:t>
            </a:r>
            <a:endParaRPr lang="en-US" altLang="ko-KR"/>
          </a:p>
          <a:p>
            <a:pPr marL="518000" lvl="0" indent="-518000">
              <a:buAutoNum type="arabicPeriod"/>
              <a:defRPr/>
            </a:pPr>
            <a:r>
              <a:rPr lang="ko-KR" altLang="en-US"/>
              <a:t>동작 명령이 종료될 때까지 </a:t>
            </a:r>
            <a:r>
              <a:rPr lang="en-US" altLang="ko-KR"/>
              <a:t>1~5</a:t>
            </a:r>
            <a:r>
              <a:rPr lang="ko-KR" altLang="en-US"/>
              <a:t> 반복</a:t>
            </a:r>
            <a:endParaRPr lang="ko-KR" altLang="en-US"/>
          </a:p>
          <a:p>
            <a:pPr marL="518000" lvl="0" indent="-518000">
              <a:buAutoNum type="arabicPeriod"/>
              <a:defRPr/>
            </a:pPr>
            <a:endParaRPr lang="ko-KR" altLang="en-US"/>
          </a:p>
          <a:p>
            <a:pPr marL="518000" lvl="0" indent="-518000">
              <a:buAutoNum type="arabicPeriod"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로봇 위치 추정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  <a:defRPr/>
            </a:pPr>
            <a:r>
              <a:rPr lang="ko-KR" altLang="en-US"/>
              <a:t>센서는 총 </a:t>
            </a:r>
            <a:r>
              <a:rPr lang="en-US" altLang="ko-KR"/>
              <a:t>8</a:t>
            </a:r>
            <a:r>
              <a:rPr lang="ko-KR" altLang="en-US"/>
              <a:t>개 </a:t>
            </a:r>
            <a:r>
              <a:rPr lang="en-US" altLang="ko-KR"/>
              <a:t>(LRS, LFS, L45, LF, RF, R45, RFS, RLS)</a:t>
            </a:r>
            <a:endParaRPr lang="en-US" altLang="ko-KR"/>
          </a:p>
          <a:p>
            <a:pPr marL="518000" lvl="0" indent="-518000">
              <a:buAutoNum type="arabicPeriod"/>
              <a:defRPr/>
            </a:pPr>
            <a:endParaRPr lang="ko-KR" altLang="en-US"/>
          </a:p>
          <a:p>
            <a:pPr marL="518000" lvl="0" indent="-518000">
              <a:buAutoNum type="arabicPeriod"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E5741-A224-F195-2878-17F901F70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기어비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4E64D7-34D9-DE52-FBAA-1B7B18A47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로봇의 중량 </a:t>
            </a:r>
            <a:r>
              <a:rPr lang="en-US" altLang="ko-KR" dirty="0"/>
              <a:t>: W [kg]</a:t>
            </a:r>
          </a:p>
          <a:p>
            <a:r>
              <a:rPr lang="ko-KR" altLang="en-US" dirty="0"/>
              <a:t>바퀴의 지름 </a:t>
            </a:r>
            <a:r>
              <a:rPr lang="en-US" altLang="ko-KR" dirty="0"/>
              <a:t>: D [cm]</a:t>
            </a:r>
          </a:p>
          <a:p>
            <a:r>
              <a:rPr lang="ko-KR" altLang="en-US" dirty="0"/>
              <a:t>모터의 등속 회전 속도 </a:t>
            </a:r>
            <a:r>
              <a:rPr lang="en-US" altLang="ko-KR" dirty="0"/>
              <a:t>:f[turn/s]</a:t>
            </a:r>
          </a:p>
          <a:p>
            <a:r>
              <a:rPr lang="ko-KR" altLang="en-US" dirty="0"/>
              <a:t>가속 구간 </a:t>
            </a:r>
            <a:r>
              <a:rPr lang="en-US" altLang="ko-KR" dirty="0"/>
              <a:t>: t[s]</a:t>
            </a:r>
          </a:p>
          <a:p>
            <a:r>
              <a:rPr lang="ko-KR" altLang="en-US" dirty="0"/>
              <a:t>부하 관성 모멘트 </a:t>
            </a:r>
            <a:r>
              <a:rPr lang="en-US" altLang="ko-KR" dirty="0"/>
              <a:t>: J[kg cm^2] = W*D*D/8</a:t>
            </a:r>
          </a:p>
          <a:p>
            <a:r>
              <a:rPr lang="ko-KR" altLang="en-US" dirty="0"/>
              <a:t>가속 토크 </a:t>
            </a:r>
            <a:r>
              <a:rPr lang="en-US" altLang="ko-KR" dirty="0"/>
              <a:t>: Ta = J/g*2*Pi*f/t [Kg cm],g</a:t>
            </a:r>
            <a:r>
              <a:rPr lang="ko-KR" altLang="en-US" dirty="0"/>
              <a:t>는 중력가속도 </a:t>
            </a:r>
            <a:r>
              <a:rPr lang="en-US" altLang="ko-KR" dirty="0"/>
              <a:t>980cm/s^2</a:t>
            </a:r>
          </a:p>
          <a:p>
            <a:r>
              <a:rPr lang="ko-KR" altLang="en-US" dirty="0"/>
              <a:t>등속 토크 </a:t>
            </a:r>
            <a:r>
              <a:rPr lang="en-US" altLang="ko-KR" dirty="0"/>
              <a:t>: Tm = u*W*D / 4 [Kg cm]</a:t>
            </a:r>
            <a:r>
              <a:rPr lang="ko-KR" altLang="en-US" dirty="0"/>
              <a:t>단 </a:t>
            </a:r>
            <a:r>
              <a:rPr lang="en-US" altLang="ko-KR" dirty="0"/>
              <a:t>u</a:t>
            </a:r>
            <a:r>
              <a:rPr lang="ko-KR" altLang="en-US" dirty="0"/>
              <a:t>는 마찰 계수</a:t>
            </a:r>
            <a:endParaRPr lang="en-US" altLang="ko-KR" dirty="0"/>
          </a:p>
          <a:p>
            <a:r>
              <a:rPr lang="ko-KR" altLang="en-US" dirty="0"/>
              <a:t>마찰계수는 바닥면과 바퀴에 사용하는 고무와의 마찰력을 측정하기는 매우 힘들죠</a:t>
            </a:r>
            <a:r>
              <a:rPr lang="en-US" altLang="ko-KR" dirty="0"/>
              <a:t>.(</a:t>
            </a:r>
            <a:r>
              <a:rPr lang="ko-KR" altLang="en-US" dirty="0"/>
              <a:t>일반적으로 </a:t>
            </a:r>
            <a:r>
              <a:rPr lang="en-US" altLang="ko-KR" dirty="0"/>
              <a:t>0.1</a:t>
            </a:r>
            <a:r>
              <a:rPr lang="ko-KR" altLang="en-US" dirty="0"/>
              <a:t>사용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https://cafe.naver.com/tracergogory</a:t>
            </a:r>
            <a:endParaRPr lang="en-US" altLang="ko-KR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1863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240A5-9EC3-83E5-6C7B-0FDC60B65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기어비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FD2722-281F-DBB9-1242-D9A1DDC40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fontScale="40000" lnSpcReduction="20000"/>
          </a:bodyPr>
          <a:lstStyle/>
          <a:p>
            <a:r>
              <a:rPr lang="ko-KR" altLang="en-US" dirty="0"/>
              <a:t>로봇의 무게</a:t>
            </a:r>
            <a:r>
              <a:rPr lang="en-US" altLang="ko-KR" dirty="0"/>
              <a:t>: 150[g] </a:t>
            </a:r>
            <a:r>
              <a:rPr lang="en-US" altLang="ko-KR" dirty="0">
                <a:sym typeface="Wingdings" panose="05000000000000000000" pitchFamily="2" charset="2"/>
              </a:rPr>
              <a:t> </a:t>
            </a:r>
            <a:r>
              <a:rPr lang="ko-KR" altLang="en-US" dirty="0">
                <a:sym typeface="Wingdings" panose="05000000000000000000" pitchFamily="2" charset="2"/>
              </a:rPr>
              <a:t>넉넉잡아 </a:t>
            </a:r>
            <a:r>
              <a:rPr lang="en-US" altLang="ko-KR" dirty="0">
                <a:sym typeface="Wingdings" panose="05000000000000000000" pitchFamily="2" charset="2"/>
              </a:rPr>
              <a:t>300. </a:t>
            </a:r>
            <a:r>
              <a:rPr lang="ko-KR" altLang="en-US" dirty="0">
                <a:sym typeface="Wingdings" panose="05000000000000000000" pitchFamily="2" charset="2"/>
              </a:rPr>
              <a:t>이 무게를 넘는 </a:t>
            </a:r>
            <a:r>
              <a:rPr lang="en-US" altLang="ko-KR" dirty="0">
                <a:sym typeface="Wingdings" panose="05000000000000000000" pitchFamily="2" charset="2"/>
              </a:rPr>
              <a:t>DC</a:t>
            </a:r>
            <a:r>
              <a:rPr lang="ko-KR" altLang="en-US" dirty="0">
                <a:sym typeface="Wingdings" panose="05000000000000000000" pitchFamily="2" charset="2"/>
              </a:rPr>
              <a:t>마우스는 없을 것으로 예상</a:t>
            </a:r>
            <a:endParaRPr lang="en-US" altLang="ko-KR" dirty="0"/>
          </a:p>
          <a:p>
            <a:r>
              <a:rPr lang="ko-KR" altLang="en-US" dirty="0"/>
              <a:t>지름 </a:t>
            </a:r>
            <a:r>
              <a:rPr lang="en-US" altLang="ko-KR" dirty="0"/>
              <a:t>: 24[mm]</a:t>
            </a:r>
          </a:p>
          <a:p>
            <a:r>
              <a:rPr lang="ko-KR" altLang="en-US" dirty="0"/>
              <a:t>최고속도 </a:t>
            </a:r>
            <a:r>
              <a:rPr lang="en-US" altLang="ko-KR" dirty="0"/>
              <a:t>4000[mm/s] (</a:t>
            </a:r>
            <a:r>
              <a:rPr lang="ko-KR" altLang="en-US" dirty="0"/>
              <a:t>초당 </a:t>
            </a:r>
            <a:r>
              <a:rPr lang="en-US" altLang="ko-KR" dirty="0"/>
              <a:t>4000/(2*pi*12) = 53.051647697298445256294587790838 </a:t>
            </a:r>
            <a:r>
              <a:rPr lang="ko-KR" altLang="en-US" dirty="0"/>
              <a:t>바퀴 회전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바퀴 최대 </a:t>
            </a:r>
            <a:r>
              <a:rPr lang="en-US" altLang="ko-KR" dirty="0"/>
              <a:t>rpm : 53.051647697298445256294587790838 * 60 = 3,183.0988618379067153776752674503 [rev/min]</a:t>
            </a:r>
          </a:p>
          <a:p>
            <a:r>
              <a:rPr lang="ko-KR" altLang="en-US" dirty="0"/>
              <a:t>모터 최대 </a:t>
            </a:r>
            <a:r>
              <a:rPr lang="en-US" altLang="ko-KR" dirty="0"/>
              <a:t>rpm : </a:t>
            </a:r>
            <a:r>
              <a:rPr lang="ko-KR" altLang="en-US" dirty="0" err="1"/>
              <a:t>기어비</a:t>
            </a:r>
            <a:r>
              <a:rPr lang="ko-KR" altLang="en-US" dirty="0"/>
              <a:t> </a:t>
            </a:r>
            <a:r>
              <a:rPr lang="en-US" altLang="ko-KR" dirty="0"/>
              <a:t>* </a:t>
            </a:r>
            <a:r>
              <a:rPr lang="ko-KR" altLang="en-US" dirty="0"/>
              <a:t>바퀴 </a:t>
            </a:r>
            <a:r>
              <a:rPr lang="en-US" altLang="ko-KR" dirty="0"/>
              <a:t>rpm</a:t>
            </a:r>
          </a:p>
          <a:p>
            <a:r>
              <a:rPr lang="ko-KR" altLang="en-US" dirty="0"/>
              <a:t>가속도 </a:t>
            </a:r>
            <a:r>
              <a:rPr lang="en-US" altLang="ko-KR" dirty="0"/>
              <a:t>: 10000[mm/s^2]</a:t>
            </a:r>
          </a:p>
          <a:p>
            <a:r>
              <a:rPr lang="ko-KR" altLang="en-US" dirty="0"/>
              <a:t>모터 드라이버 </a:t>
            </a:r>
            <a:r>
              <a:rPr lang="en-US" altLang="ko-KR" dirty="0"/>
              <a:t>1A -&gt; 3.96 [</a:t>
            </a:r>
            <a:r>
              <a:rPr lang="en-US" altLang="ko-KR" dirty="0" err="1"/>
              <a:t>mNm</a:t>
            </a:r>
            <a:r>
              <a:rPr lang="en-US" altLang="ko-KR" dirty="0"/>
              <a:t>/A]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토크계산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J = 0.15 * 2.4^2 / 8 = 0.108[Kg cm^2]</a:t>
            </a:r>
          </a:p>
          <a:p>
            <a:r>
              <a:rPr lang="en-US" altLang="ko-KR" dirty="0"/>
              <a:t>Ta = (0.108 / 980) * 1000 = 0.11020408163265306122448979591837 [Kg cm]</a:t>
            </a:r>
          </a:p>
          <a:p>
            <a:r>
              <a:rPr lang="en-US" altLang="ko-KR" dirty="0"/>
              <a:t>Tm = 0.1 * 0.15 * 2.4 / 4 = 0.009 [Kg cm]</a:t>
            </a:r>
          </a:p>
          <a:p>
            <a:r>
              <a:rPr lang="ko-KR" altLang="en-US" dirty="0"/>
              <a:t>가속 구간 필요 토크 </a:t>
            </a:r>
            <a:r>
              <a:rPr lang="en-US" altLang="ko-KR" dirty="0"/>
              <a:t>= Tm + Ta = 0.11920408163265306122448979591837 [Kg cm] </a:t>
            </a:r>
          </a:p>
          <a:p>
            <a:r>
              <a:rPr lang="ko-KR" altLang="en-US" dirty="0"/>
              <a:t>안전계수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1.25</a:t>
            </a:r>
          </a:p>
          <a:p>
            <a:r>
              <a:rPr lang="en-US" altLang="ko-KR" dirty="0"/>
              <a:t>0.14900510204081632653061224489796 [Kg cm]</a:t>
            </a:r>
            <a:r>
              <a:rPr lang="ko-KR" altLang="en-US" dirty="0"/>
              <a:t>의 토크가 나오는 모터로 선정</a:t>
            </a:r>
            <a:endParaRPr lang="en-US" altLang="ko-KR" dirty="0"/>
          </a:p>
          <a:p>
            <a:r>
              <a:rPr lang="ko-KR" altLang="en-US" dirty="0"/>
              <a:t>필요한 최대 토크 </a:t>
            </a:r>
            <a:r>
              <a:rPr lang="en-US" altLang="ko-KR" dirty="0"/>
              <a:t>: 14.6025 [</a:t>
            </a:r>
            <a:r>
              <a:rPr lang="en-US" altLang="ko-KR" dirty="0" err="1"/>
              <a:t>mNm</a:t>
            </a:r>
            <a:r>
              <a:rPr lang="en-US" altLang="ko-KR" dirty="0"/>
              <a:t>], 1 [Kg cm] = 9.8 [</a:t>
            </a:r>
            <a:r>
              <a:rPr lang="en-US" altLang="ko-KR" dirty="0" err="1"/>
              <a:t>Ncm</a:t>
            </a:r>
            <a:r>
              <a:rPr lang="en-US" altLang="ko-KR" dirty="0"/>
              <a:t>] = 98 [</a:t>
            </a:r>
            <a:r>
              <a:rPr lang="en-US" altLang="ko-KR" dirty="0" err="1"/>
              <a:t>mNm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17.523 [</a:t>
            </a:r>
            <a:r>
              <a:rPr lang="en-US" altLang="ko-KR" dirty="0" err="1"/>
              <a:t>mNm</a:t>
            </a:r>
            <a:r>
              <a:rPr lang="en-US" altLang="ko-KR" dirty="0"/>
              <a:t>] / </a:t>
            </a:r>
            <a:r>
              <a:rPr lang="ko-KR" altLang="en-US" dirty="0" err="1"/>
              <a:t>기어비</a:t>
            </a:r>
            <a:r>
              <a:rPr lang="ko-KR" altLang="en-US" dirty="0"/>
              <a:t> </a:t>
            </a:r>
            <a:r>
              <a:rPr lang="en-US" altLang="ko-KR" dirty="0"/>
              <a:t>= 3.96 [</a:t>
            </a:r>
            <a:r>
              <a:rPr lang="en-US" altLang="ko-KR" dirty="0" err="1"/>
              <a:t>mNm</a:t>
            </a:r>
            <a:r>
              <a:rPr lang="en-US" altLang="ko-KR" dirty="0"/>
              <a:t>]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ko-KR" altLang="en-US" dirty="0" err="1"/>
              <a:t>기어비</a:t>
            </a:r>
            <a:r>
              <a:rPr lang="ko-KR" altLang="en-US" dirty="0"/>
              <a:t> </a:t>
            </a:r>
            <a:r>
              <a:rPr lang="en-US" altLang="ko-KR" dirty="0"/>
              <a:t>: 4</a:t>
            </a:r>
          </a:p>
        </p:txBody>
      </p:sp>
    </p:spTree>
    <p:extLst>
      <p:ext uri="{BB962C8B-B14F-4D97-AF65-F5344CB8AC3E}">
        <p14:creationId xmlns:p14="http://schemas.microsoft.com/office/powerpoint/2010/main" val="1866363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240A5-9EC3-83E5-6C7B-0FDC60B65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기어비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FD2722-281F-DBB9-1242-D9A1DDC40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결론 </a:t>
            </a:r>
            <a:r>
              <a:rPr lang="en-US" altLang="ko-KR" dirty="0"/>
              <a:t>64:16</a:t>
            </a:r>
          </a:p>
          <a:p>
            <a:r>
              <a:rPr lang="ko-KR" altLang="en-US" dirty="0"/>
              <a:t>이유 </a:t>
            </a:r>
            <a:r>
              <a:rPr lang="en-US" altLang="ko-KR" dirty="0"/>
              <a:t>: 2</a:t>
            </a:r>
            <a:r>
              <a:rPr lang="ko-KR" altLang="en-US" dirty="0"/>
              <a:t>의 배수로 계산 속도를 높이기 위해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B57FA21-4A92-04AE-4BAC-E1C434286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243" y="2968690"/>
            <a:ext cx="6155513" cy="352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71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6B082-CCB2-14FF-82B9-375561EE2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95C6A9-D7D1-194E-A24A-4718E95FB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/>
              <a:t>센서 </a:t>
            </a:r>
            <a:r>
              <a:rPr lang="en-US" altLang="ko-KR" dirty="0"/>
              <a:t>: SI-5312 VS</a:t>
            </a:r>
            <a:r>
              <a:rPr lang="ko-KR" altLang="en-US" dirty="0"/>
              <a:t> </a:t>
            </a:r>
            <a:r>
              <a:rPr lang="en-US" altLang="ko-KR" dirty="0"/>
              <a:t>SFH4550, 8pc</a:t>
            </a:r>
            <a:br>
              <a:rPr lang="en-US" altLang="ko-KR" dirty="0"/>
            </a:br>
            <a:r>
              <a:rPr lang="en-US" altLang="ko-KR" dirty="0"/>
              <a:t>	ST-1KLA VS ST-1KL3A, 8pc</a:t>
            </a:r>
            <a:br>
              <a:rPr lang="en-US" altLang="ko-KR" dirty="0"/>
            </a:br>
            <a:r>
              <a:rPr lang="en-US" altLang="ko-KR" dirty="0"/>
              <a:t>	ULN2803CDWR, 1pc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b="0" dirty="0">
                <a:effectLst/>
              </a:rPr>
              <a:t>OPA2356, 4pc</a:t>
            </a:r>
            <a:endParaRPr lang="en-US" altLang="ko-KR" dirty="0"/>
          </a:p>
          <a:p>
            <a:r>
              <a:rPr lang="ko-KR" altLang="en-US" dirty="0" err="1"/>
              <a:t>레귤</a:t>
            </a:r>
            <a:r>
              <a:rPr lang="ko-KR" altLang="en-US" dirty="0"/>
              <a:t> </a:t>
            </a:r>
            <a:r>
              <a:rPr lang="en-US" altLang="ko-KR" dirty="0"/>
              <a:t>: LM2940-5</a:t>
            </a:r>
          </a:p>
          <a:p>
            <a:r>
              <a:rPr lang="ko-KR" altLang="en-US" dirty="0" err="1"/>
              <a:t>엔코더</a:t>
            </a:r>
            <a:r>
              <a:rPr lang="ko-KR" altLang="en-US" dirty="0"/>
              <a:t> </a:t>
            </a:r>
            <a:r>
              <a:rPr lang="en-US" altLang="ko-KR" dirty="0"/>
              <a:t>: FAULHABER Series IEH2-512 | AM26LS32ACDR</a:t>
            </a:r>
          </a:p>
          <a:p>
            <a:r>
              <a:rPr lang="ko-KR" altLang="en-US" dirty="0"/>
              <a:t>모터 드라이버 </a:t>
            </a:r>
            <a:r>
              <a:rPr lang="en-US" altLang="ko-KR" dirty="0"/>
              <a:t>: TB6612FNG</a:t>
            </a:r>
          </a:p>
          <a:p>
            <a:r>
              <a:rPr lang="ko-KR" altLang="en-US" dirty="0"/>
              <a:t>모터 </a:t>
            </a:r>
            <a:r>
              <a:rPr lang="en-US" altLang="ko-KR" dirty="0"/>
              <a:t>: FAULHABER Series 1717T006SR</a:t>
            </a:r>
          </a:p>
          <a:p>
            <a:r>
              <a:rPr lang="ko-KR" altLang="en-US" dirty="0" err="1"/>
              <a:t>조그스위치</a:t>
            </a:r>
            <a:r>
              <a:rPr lang="ko-KR" altLang="en-US" dirty="0"/>
              <a:t> </a:t>
            </a:r>
            <a:r>
              <a:rPr lang="en-US" altLang="ko-KR" dirty="0"/>
              <a:t>: [SMG] 4</a:t>
            </a:r>
            <a:r>
              <a:rPr lang="ko-KR" altLang="en-US" dirty="0"/>
              <a:t>방향 조이스틱형 스위치 </a:t>
            </a:r>
            <a:r>
              <a:rPr lang="en-US" altLang="ko-KR" dirty="0"/>
              <a:t>[TH101010]</a:t>
            </a:r>
          </a:p>
          <a:p>
            <a:r>
              <a:rPr lang="ko-KR" altLang="en-US" dirty="0"/>
              <a:t>전원스위치 </a:t>
            </a:r>
            <a:r>
              <a:rPr lang="en-US" altLang="ko-KR" dirty="0"/>
              <a:t>: [Any Vender] AT1D-2M3</a:t>
            </a:r>
          </a:p>
          <a:p>
            <a:r>
              <a:rPr lang="ko-KR" altLang="en-US" dirty="0"/>
              <a:t>디스플레이</a:t>
            </a:r>
            <a:r>
              <a:rPr lang="en-US" altLang="ko-KR" dirty="0"/>
              <a:t> : HCMS-29xx Series / 8</a:t>
            </a:r>
            <a:r>
              <a:rPr lang="ko-KR" altLang="en-US" dirty="0" err="1"/>
              <a:t>칸짜리</a:t>
            </a:r>
            <a:endParaRPr lang="en-US" altLang="ko-KR" dirty="0"/>
          </a:p>
          <a:p>
            <a:r>
              <a:rPr lang="ko-KR" altLang="en-US" dirty="0" err="1"/>
              <a:t>부저</a:t>
            </a:r>
            <a:r>
              <a:rPr lang="ko-KR" altLang="en-US" dirty="0"/>
              <a:t> </a:t>
            </a:r>
            <a:r>
              <a:rPr lang="en-US" altLang="ko-KR" dirty="0"/>
              <a:t>: [SMG] 12x8.5mm 16</a:t>
            </a:r>
            <a:r>
              <a:rPr lang="ko-KR" altLang="en-US" dirty="0"/>
              <a:t>옴 </a:t>
            </a:r>
            <a:r>
              <a:rPr lang="ko-KR" altLang="en-US" dirty="0" err="1"/>
              <a:t>부저</a:t>
            </a:r>
            <a:r>
              <a:rPr lang="ko-KR" altLang="en-US" dirty="0"/>
              <a:t> </a:t>
            </a:r>
            <a:r>
              <a:rPr lang="en-US" altLang="ko-KR" dirty="0"/>
              <a:t>[FQ-001]  VS [</a:t>
            </a:r>
            <a:r>
              <a:rPr lang="ko-KR" altLang="en-US" dirty="0" err="1"/>
              <a:t>일오삼전자</a:t>
            </a:r>
            <a:r>
              <a:rPr lang="en-US" altLang="ko-KR" dirty="0"/>
              <a:t>] IMT12D2001AP VS [SMG] 3V </a:t>
            </a:r>
            <a:r>
              <a:rPr lang="ko-KR" altLang="en-US" dirty="0"/>
              <a:t>능동 </a:t>
            </a:r>
            <a:r>
              <a:rPr lang="en-US" altLang="ko-KR" dirty="0"/>
              <a:t>DC </a:t>
            </a:r>
            <a:r>
              <a:rPr lang="ko-KR" altLang="en-US" dirty="0" err="1"/>
              <a:t>부저</a:t>
            </a:r>
            <a:r>
              <a:rPr lang="ko-KR" altLang="en-US" dirty="0"/>
              <a:t> </a:t>
            </a:r>
            <a:r>
              <a:rPr lang="en-US" altLang="ko-KR" dirty="0"/>
              <a:t>[FQ-013]</a:t>
            </a:r>
          </a:p>
          <a:p>
            <a:r>
              <a:rPr lang="ko-KR" altLang="en-US" dirty="0"/>
              <a:t>잉카 </a:t>
            </a:r>
            <a:r>
              <a:rPr lang="en-US" altLang="ko-KR" dirty="0"/>
              <a:t>: [</a:t>
            </a:r>
            <a:r>
              <a:rPr lang="ko-KR" altLang="en-US" dirty="0" err="1"/>
              <a:t>성문일렉트로닉스</a:t>
            </a:r>
            <a:r>
              <a:rPr lang="ko-KR" altLang="en-US" dirty="0"/>
              <a:t>㈜</a:t>
            </a:r>
            <a:r>
              <a:rPr lang="en-US" altLang="ko-KR" dirty="0"/>
              <a:t>] BSI-10H (SSI-10H), [</a:t>
            </a:r>
            <a:r>
              <a:rPr lang="ko-KR" altLang="en-US" dirty="0" err="1"/>
              <a:t>보성일렉트론</a:t>
            </a:r>
            <a:r>
              <a:rPr lang="en-US" altLang="ko-KR" dirty="0"/>
              <a:t>] IMMS-12V</a:t>
            </a:r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8EDE5B-31D0-26C5-AB56-A6DCC7694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948" y="128034"/>
            <a:ext cx="3672573" cy="38732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79EAC36-1715-8EC3-22BF-CB35B089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673" y="326305"/>
            <a:ext cx="3225511" cy="149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244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0D5BF2-FD03-1F43-4CED-9A17C79FC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모터부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엔코터</a:t>
            </a:r>
            <a:r>
              <a:rPr lang="ko-KR" altLang="en-US" dirty="0"/>
              <a:t> 리시버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1F0CF9-D205-B816-51AC-70E1FA2DE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7666"/>
            <a:ext cx="5765800" cy="4351338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1717</a:t>
            </a:r>
            <a:r>
              <a:rPr lang="ko-KR" altLang="en-US" dirty="0"/>
              <a:t> 모터의 </a:t>
            </a:r>
            <a:r>
              <a:rPr lang="ko-KR" altLang="en-US" dirty="0" err="1"/>
              <a:t>엔코더의</a:t>
            </a:r>
            <a:r>
              <a:rPr lang="ko-KR" altLang="en-US" dirty="0"/>
              <a:t> 경우 </a:t>
            </a:r>
            <a:r>
              <a:rPr lang="en-US" altLang="ko-KR" dirty="0"/>
              <a:t>A, B </a:t>
            </a:r>
            <a:r>
              <a:rPr lang="ko-KR" altLang="en-US" dirty="0"/>
              <a:t>신호만 제공되므로 </a:t>
            </a:r>
            <a:r>
              <a:rPr lang="en-US" altLang="ko-KR" dirty="0"/>
              <a:t>MCU</a:t>
            </a:r>
            <a:r>
              <a:rPr lang="ko-KR" altLang="en-US" dirty="0"/>
              <a:t>에 바로 물리려고 했으나</a:t>
            </a:r>
            <a:r>
              <a:rPr lang="en-US" altLang="ko-KR" dirty="0"/>
              <a:t>, 5V </a:t>
            </a:r>
            <a:r>
              <a:rPr lang="ko-KR" altLang="en-US" dirty="0"/>
              <a:t>신호여서 불가</a:t>
            </a:r>
            <a:br>
              <a:rPr lang="en-US" altLang="ko-KR" dirty="0"/>
            </a:br>
            <a:r>
              <a:rPr lang="en-US" altLang="ko-KR" dirty="0"/>
              <a:t>-&gt; 2809</a:t>
            </a:r>
            <a:r>
              <a:rPr lang="ko-KR" altLang="en-US" dirty="0"/>
              <a:t>의 </a:t>
            </a:r>
            <a:r>
              <a:rPr lang="en-US" altLang="ko-KR" dirty="0"/>
              <a:t>IO </a:t>
            </a:r>
            <a:r>
              <a:rPr lang="ko-KR" altLang="en-US" dirty="0"/>
              <a:t>한계 전압은 우측 하단의 사진을 확인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3-state</a:t>
            </a:r>
            <a:r>
              <a:rPr lang="ko-KR" altLang="en-US" dirty="0"/>
              <a:t> </a:t>
            </a:r>
            <a:r>
              <a:rPr lang="en-US" altLang="ko-KR" dirty="0"/>
              <a:t>control</a:t>
            </a:r>
            <a:r>
              <a:rPr lang="ko-KR" altLang="en-US" dirty="0"/>
              <a:t> 핀에 </a:t>
            </a:r>
            <a:r>
              <a:rPr lang="en-US" altLang="ko-KR" dirty="0"/>
              <a:t>5V</a:t>
            </a:r>
            <a:r>
              <a:rPr lang="ko-KR" altLang="en-US" dirty="0"/>
              <a:t>를 인가하는 것과 </a:t>
            </a:r>
            <a:r>
              <a:rPr lang="en-US" altLang="ko-KR" dirty="0"/>
              <a:t>GND</a:t>
            </a:r>
            <a:r>
              <a:rPr lang="ko-KR" altLang="en-US" dirty="0"/>
              <a:t>을 인가하는 것</a:t>
            </a:r>
            <a:r>
              <a:rPr lang="en-US" altLang="ko-KR" dirty="0"/>
              <a:t>, </a:t>
            </a:r>
            <a:r>
              <a:rPr lang="ko-KR" altLang="en-US" dirty="0"/>
              <a:t>아무것도 연결하지 않는 것</a:t>
            </a:r>
            <a:r>
              <a:rPr lang="en-US" altLang="ko-KR" dirty="0"/>
              <a:t>. </a:t>
            </a:r>
            <a:r>
              <a:rPr lang="ko-KR" altLang="en-US" dirty="0"/>
              <a:t>모두 상관없음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실험을 통해 확인도 했고 데이터 시트 상에 인버터 신호와 원래 신호를 </a:t>
            </a:r>
            <a:r>
              <a:rPr lang="en-US" altLang="ko-KR" dirty="0"/>
              <a:t>OR</a:t>
            </a:r>
            <a:r>
              <a:rPr lang="ko-KR" altLang="en-US" dirty="0"/>
              <a:t>하기 때문에 같은 신호면 상관없음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Input +</a:t>
            </a:r>
            <a:r>
              <a:rPr lang="ko-KR" altLang="en-US" dirty="0"/>
              <a:t>에 </a:t>
            </a:r>
            <a:r>
              <a:rPr lang="ko-KR" altLang="en-US" dirty="0" err="1"/>
              <a:t>엔코터</a:t>
            </a:r>
            <a:r>
              <a:rPr lang="ko-KR" altLang="en-US" dirty="0"/>
              <a:t> 신호 핀을 연결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Input –</a:t>
            </a:r>
            <a:r>
              <a:rPr lang="ko-KR" altLang="en-US" dirty="0"/>
              <a:t>에 아무것도 연결하지 말 것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왜</a:t>
            </a:r>
            <a:r>
              <a:rPr lang="en-US" altLang="ko-KR" dirty="0"/>
              <a:t>? +</a:t>
            </a:r>
            <a:r>
              <a:rPr lang="ko-KR" altLang="en-US" dirty="0"/>
              <a:t>신호와 반전된 신호가 인가되어야 하는데 없으므로 </a:t>
            </a:r>
            <a:r>
              <a:rPr lang="en-US" altLang="ko-KR" dirty="0"/>
              <a:t>Z </a:t>
            </a:r>
            <a:r>
              <a:rPr lang="ko-KR" altLang="en-US" dirty="0"/>
              <a:t>상태로 두는 것이 맞음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Output </a:t>
            </a:r>
            <a:r>
              <a:rPr lang="ko-KR" altLang="en-US" dirty="0"/>
              <a:t>핀에 바이패스 </a:t>
            </a:r>
            <a:r>
              <a:rPr lang="ko-KR" altLang="en-US" dirty="0" err="1"/>
              <a:t>커패시터를</a:t>
            </a:r>
            <a:r>
              <a:rPr lang="ko-KR" altLang="en-US" dirty="0"/>
              <a:t> 달지 않는 이유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신호가 최대 </a:t>
            </a:r>
            <a:r>
              <a:rPr lang="en-US" altLang="ko-KR" dirty="0"/>
              <a:t>4.18us</a:t>
            </a:r>
            <a:r>
              <a:rPr lang="ko-KR" altLang="en-US" dirty="0"/>
              <a:t> 주기를 가지는 펄스로 제공될 수 있으나</a:t>
            </a:r>
            <a:r>
              <a:rPr lang="en-US" altLang="ko-KR" dirty="0"/>
              <a:t>, 103 </a:t>
            </a:r>
            <a:r>
              <a:rPr lang="ko-KR" altLang="en-US" dirty="0" err="1"/>
              <a:t>커패시터를</a:t>
            </a:r>
            <a:r>
              <a:rPr lang="ko-KR" altLang="en-US" dirty="0"/>
              <a:t> 달았을 때</a:t>
            </a:r>
            <a:r>
              <a:rPr lang="en-US" altLang="ko-KR" dirty="0"/>
              <a:t>, </a:t>
            </a:r>
            <a:r>
              <a:rPr lang="ko-KR" altLang="en-US" dirty="0"/>
              <a:t>지나치게 신호가 지연됨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데이터시트에 있는 </a:t>
            </a:r>
            <a:r>
              <a:rPr lang="en-US" altLang="ko-KR" dirty="0"/>
              <a:t>15uF </a:t>
            </a:r>
            <a:r>
              <a:rPr lang="ko-KR" altLang="en-US" dirty="0" err="1"/>
              <a:t>커패시터를</a:t>
            </a:r>
            <a:r>
              <a:rPr lang="ko-KR" altLang="en-US" dirty="0"/>
              <a:t> 달았을 때 필터링이 되는 것을 확인하지 못함</a:t>
            </a:r>
            <a:r>
              <a:rPr lang="en-US" altLang="ko-KR" dirty="0"/>
              <a:t>. </a:t>
            </a:r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바이패스 </a:t>
            </a:r>
            <a:r>
              <a:rPr lang="ko-KR" altLang="en-US" dirty="0" err="1"/>
              <a:t>커패시터는</a:t>
            </a:r>
            <a:r>
              <a:rPr lang="ko-KR" altLang="en-US" dirty="0"/>
              <a:t> 달지 않는다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CFB200C-75F7-4CE9-E3DE-7554317A2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942" y="562018"/>
            <a:ext cx="4529570" cy="5733964"/>
          </a:xfrm>
          <a:prstGeom prst="rect">
            <a:avLst/>
          </a:prstGeom>
        </p:spPr>
      </p:pic>
      <p:pic>
        <p:nvPicPr>
          <p:cNvPr id="9" name="그림 8" descr="텍스트, 종이, 폰트, 문서이(가) 표시된 사진&#10;&#10;자동 생성된 설명">
            <a:extLst>
              <a:ext uri="{FF2B5EF4-FFF2-40B4-BE49-F238E27FC236}">
                <a16:creationId xmlns:a16="http://schemas.microsoft.com/office/drawing/2014/main" id="{4EB22594-1291-3E5D-870C-2A46DD01B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938" y="5409606"/>
            <a:ext cx="1115724" cy="116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315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0D5BF2-FD03-1F43-4CED-9A17C79FC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모터부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모터 드라이버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1F0CF9-D205-B816-51AC-70E1FA2DE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292085" cy="4739077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사진 </a:t>
            </a:r>
            <a:r>
              <a:rPr lang="ko-KR" altLang="en-US" dirty="0" err="1"/>
              <a:t>작은건</a:t>
            </a:r>
            <a:r>
              <a:rPr lang="ko-KR" altLang="en-US" dirty="0"/>
              <a:t> 필요시 확대해서 </a:t>
            </a:r>
            <a:r>
              <a:rPr lang="ko-KR" altLang="en-US" dirty="0" err="1"/>
              <a:t>보셈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Tb6612</a:t>
            </a:r>
            <a:r>
              <a:rPr lang="ko-KR" altLang="en-US" dirty="0"/>
              <a:t>는 제어 방식이 두 가지임</a:t>
            </a:r>
            <a:br>
              <a:rPr lang="en-US" altLang="ko-KR" dirty="0"/>
            </a:br>
            <a:r>
              <a:rPr lang="en-US" altLang="ko-KR" dirty="0"/>
              <a:t>1. </a:t>
            </a:r>
            <a:r>
              <a:rPr lang="en-US" altLang="ko-KR" dirty="0" err="1"/>
              <a:t>pwm</a:t>
            </a:r>
            <a:r>
              <a:rPr lang="ko-KR" altLang="en-US" dirty="0"/>
              <a:t>핀에 </a:t>
            </a:r>
            <a:r>
              <a:rPr lang="en-US" altLang="ko-KR" dirty="0" err="1"/>
              <a:t>pwm</a:t>
            </a:r>
            <a:r>
              <a:rPr lang="ko-KR" altLang="en-US" dirty="0"/>
              <a:t>신호를 주고 </a:t>
            </a:r>
            <a:r>
              <a:rPr lang="en-US" altLang="ko-KR" dirty="0"/>
              <a:t>in1,2</a:t>
            </a:r>
            <a:r>
              <a:rPr lang="ko-KR" altLang="en-US" dirty="0"/>
              <a:t>를 제어하여 방향을 결정</a:t>
            </a:r>
            <a:br>
              <a:rPr lang="en-US" altLang="ko-KR" dirty="0"/>
            </a:br>
            <a:r>
              <a:rPr lang="en-US" altLang="ko-KR" dirty="0"/>
              <a:t>2. </a:t>
            </a:r>
            <a:r>
              <a:rPr lang="en-US" altLang="ko-KR" dirty="0" err="1"/>
              <a:t>pwm</a:t>
            </a:r>
            <a:r>
              <a:rPr lang="ko-KR" altLang="en-US" dirty="0"/>
              <a:t>핀을 </a:t>
            </a:r>
            <a:r>
              <a:rPr lang="en-US" altLang="ko-KR" dirty="0"/>
              <a:t>high</a:t>
            </a:r>
            <a:r>
              <a:rPr lang="ko-KR" altLang="en-US" dirty="0"/>
              <a:t>로 두고 </a:t>
            </a:r>
            <a:r>
              <a:rPr lang="en-US" altLang="ko-KR" dirty="0"/>
              <a:t>in1,2</a:t>
            </a:r>
            <a:r>
              <a:rPr lang="ko-KR" altLang="en-US" dirty="0"/>
              <a:t>에 </a:t>
            </a:r>
            <a:r>
              <a:rPr lang="en-US" altLang="ko-KR" dirty="0" err="1"/>
              <a:t>pwm</a:t>
            </a:r>
            <a:r>
              <a:rPr lang="ko-KR" altLang="en-US" dirty="0"/>
              <a:t>을 인가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Hara</a:t>
            </a:r>
            <a:r>
              <a:rPr lang="ko-KR" altLang="en-US" dirty="0"/>
              <a:t>는 </a:t>
            </a:r>
            <a:r>
              <a:rPr lang="en-US" altLang="ko-KR" dirty="0"/>
              <a:t>2</a:t>
            </a:r>
            <a:r>
              <a:rPr lang="ko-KR" altLang="en-US" dirty="0"/>
              <a:t>번 방식을 채택함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핀 개수 아끼려고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방법 </a:t>
            </a:r>
            <a:br>
              <a:rPr lang="en-US" altLang="ko-KR" dirty="0"/>
            </a:br>
            <a:r>
              <a:rPr lang="en-US" altLang="ko-KR" dirty="0"/>
              <a:t>standby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 err="1"/>
              <a:t>gpio</a:t>
            </a:r>
            <a:br>
              <a:rPr lang="en-US" altLang="ko-KR" dirty="0"/>
            </a:br>
            <a:r>
              <a:rPr lang="en-US" altLang="ko-KR" dirty="0" err="1"/>
              <a:t>pwma</a:t>
            </a:r>
            <a:r>
              <a:rPr lang="en-US" altLang="ko-KR" dirty="0"/>
              <a:t> -&gt;</a:t>
            </a:r>
            <a:r>
              <a:rPr lang="ko-KR" altLang="en-US" dirty="0"/>
              <a:t> </a:t>
            </a:r>
            <a:r>
              <a:rPr lang="en-US" altLang="ko-KR" dirty="0"/>
              <a:t>high(5v)</a:t>
            </a:r>
            <a:br>
              <a:rPr lang="en-US" altLang="ko-KR" dirty="0"/>
            </a:br>
            <a:r>
              <a:rPr lang="en-US" altLang="ko-KR" dirty="0"/>
              <a:t>ain1 -&gt; pwm1.cmpa</a:t>
            </a:r>
            <a:br>
              <a:rPr lang="en-US" altLang="ko-KR" dirty="0"/>
            </a:br>
            <a:r>
              <a:rPr lang="en-US" altLang="ko-KR" dirty="0"/>
              <a:t>ain2 -&gt; pwm1.cmpb</a:t>
            </a:r>
            <a:br>
              <a:rPr lang="en-US" altLang="ko-KR" dirty="0"/>
            </a:br>
            <a:r>
              <a:rPr lang="en-US" altLang="ko-KR" dirty="0" err="1"/>
              <a:t>pwmb</a:t>
            </a:r>
            <a:r>
              <a:rPr lang="en-US" altLang="ko-KR" dirty="0"/>
              <a:t> -&gt;</a:t>
            </a:r>
            <a:r>
              <a:rPr lang="ko-KR" altLang="en-US" dirty="0"/>
              <a:t> </a:t>
            </a:r>
            <a:r>
              <a:rPr lang="en-US" altLang="ko-KR" dirty="0"/>
              <a:t>high(5v)</a:t>
            </a:r>
            <a:br>
              <a:rPr lang="en-US" altLang="ko-KR" dirty="0"/>
            </a:br>
            <a:r>
              <a:rPr lang="en-US" altLang="ko-KR" dirty="0"/>
              <a:t>bin1 -&gt; pwm2.cmpa</a:t>
            </a:r>
            <a:br>
              <a:rPr lang="en-US" altLang="ko-KR" dirty="0"/>
            </a:br>
            <a:r>
              <a:rPr lang="en-US" altLang="ko-KR" dirty="0"/>
              <a:t>bin2 -&gt; pwm2.cmpb</a:t>
            </a: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의문점 </a:t>
            </a:r>
            <a:r>
              <a:rPr lang="en-US" altLang="ko-KR" dirty="0"/>
              <a:t>: </a:t>
            </a:r>
            <a:r>
              <a:rPr lang="en-US" altLang="ko-KR" dirty="0" err="1"/>
              <a:t>pwm</a:t>
            </a:r>
            <a:r>
              <a:rPr lang="ko-KR" altLang="en-US" dirty="0"/>
              <a:t>핀에 </a:t>
            </a:r>
            <a:r>
              <a:rPr lang="en-US" altLang="ko-KR" dirty="0"/>
              <a:t>5v, input</a:t>
            </a:r>
            <a:r>
              <a:rPr lang="ko-KR" altLang="en-US" dirty="0"/>
              <a:t>핀에 </a:t>
            </a:r>
            <a:r>
              <a:rPr lang="en-US" altLang="ko-KR" dirty="0"/>
              <a:t>3.3v</a:t>
            </a:r>
            <a:r>
              <a:rPr lang="ko-KR" altLang="en-US" dirty="0"/>
              <a:t>가 인가되는데 논리회로가 작동하는가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작동함 왜 </a:t>
            </a:r>
            <a:r>
              <a:rPr lang="ko-KR" altLang="en-US" dirty="0" err="1"/>
              <a:t>그런지는</a:t>
            </a:r>
            <a:r>
              <a:rPr lang="ko-KR" altLang="en-US" dirty="0"/>
              <a:t> 나중에 </a:t>
            </a:r>
            <a:r>
              <a:rPr lang="ko-KR" altLang="en-US" dirty="0" err="1"/>
              <a:t>고찰해보겠음</a:t>
            </a:r>
            <a:r>
              <a:rPr lang="en-US" altLang="ko-KR" dirty="0"/>
              <a:t>.</a:t>
            </a:r>
            <a:r>
              <a:rPr lang="ko-KR" altLang="en-US" dirty="0"/>
              <a:t> 모름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3B02662-0329-D7EA-0CFA-1032CCDD3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120" y="4161672"/>
            <a:ext cx="4299960" cy="249361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8E3866A-CAFE-C321-8FCC-EB31D2B4D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565" y="1764635"/>
            <a:ext cx="4223515" cy="245802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FC999CA-949A-7364-9FCD-2FCB5EE89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201" y="245014"/>
            <a:ext cx="2192241" cy="151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65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15B7-B535-E346-9F3C-001BBFD2E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모터부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모터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1E66F4-8114-EF23-DC31-81F92C224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명칭 </a:t>
            </a:r>
            <a:r>
              <a:rPr lang="en-US" altLang="ko-KR" dirty="0"/>
              <a:t>: </a:t>
            </a:r>
            <a:r>
              <a:rPr lang="en-US" altLang="ko-KR" dirty="0" err="1"/>
              <a:t>Faulhaber</a:t>
            </a:r>
            <a:r>
              <a:rPr lang="en-US" altLang="ko-KR" dirty="0"/>
              <a:t> Series 1717006SR</a:t>
            </a:r>
          </a:p>
          <a:p>
            <a:endParaRPr lang="en-US" altLang="ko-KR" dirty="0"/>
          </a:p>
          <a:p>
            <a:r>
              <a:rPr lang="en-US" altLang="ko-KR" dirty="0"/>
              <a:t>5V </a:t>
            </a:r>
            <a:r>
              <a:rPr lang="ko-KR" altLang="en-US" dirty="0"/>
              <a:t>기준 최고 속력 </a:t>
            </a:r>
            <a:r>
              <a:rPr lang="en-US" altLang="ko-KR" dirty="0"/>
              <a:t>3700 mm/s -&gt; 11777 rpm </a:t>
            </a:r>
            <a:r>
              <a:rPr lang="ko-KR" altLang="en-US" dirty="0" err="1"/>
              <a:t>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모터 기본 방향</a:t>
            </a:r>
            <a:br>
              <a:rPr lang="en-US" altLang="ko-KR" dirty="0"/>
            </a:br>
            <a:r>
              <a:rPr lang="ko-KR" altLang="en-US" dirty="0" err="1"/>
              <a:t>정방향</a:t>
            </a:r>
            <a:r>
              <a:rPr lang="ko-KR" altLang="en-US" dirty="0"/>
              <a:t> </a:t>
            </a:r>
            <a:r>
              <a:rPr lang="en-US" altLang="ko-KR" dirty="0"/>
              <a:t>: 				</a:t>
            </a:r>
            <a:r>
              <a:rPr lang="ko-KR" altLang="en-US" dirty="0"/>
              <a:t>역방향</a:t>
            </a:r>
            <a:r>
              <a:rPr lang="en-US" altLang="ko-KR" dirty="0"/>
              <a:t>: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3BF24E-D330-0F84-2E31-89B7A47A7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832" y="4345440"/>
            <a:ext cx="2190750" cy="23145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B5E03D0-0497-4E61-7203-649873637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837589" y="4345439"/>
            <a:ext cx="21907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658209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모터부 </a:t>
            </a:r>
            <a:r>
              <a:rPr lang="en-US" altLang="ko-KR"/>
              <a:t>- </a:t>
            </a:r>
            <a:r>
              <a:rPr lang="ko-KR" altLang="en-US"/>
              <a:t>모터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395911" cy="4351338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  <a:defRPr/>
            </a:pPr>
            <a:r>
              <a:rPr lang="en-US" altLang="ko-KR" sz="2000"/>
              <a:t>250727</a:t>
            </a:r>
            <a:endParaRPr lang="en-US" altLang="ko-KR" sz="2000"/>
          </a:p>
          <a:p>
            <a:pPr lvl="0">
              <a:defRPr/>
            </a:pPr>
            <a:r>
              <a:rPr lang="en-US" altLang="ko-KR" sz="2000"/>
              <a:t>1717</a:t>
            </a:r>
            <a:r>
              <a:rPr lang="ko-KR" altLang="en-US" sz="2000"/>
              <a:t>은 스톨 토크가 </a:t>
            </a:r>
            <a:r>
              <a:rPr lang="en-US" altLang="ko-KR" sz="2000"/>
              <a:t>5.33 mNm</a:t>
            </a:r>
            <a:r>
              <a:rPr lang="ko-KR" altLang="en-US" sz="2000"/>
              <a:t>이고 이것에 </a:t>
            </a:r>
            <a:r>
              <a:rPr lang="en-US" altLang="ko-KR" sz="2000"/>
              <a:t>30%</a:t>
            </a:r>
            <a:r>
              <a:rPr lang="ko-KR" altLang="en-US" sz="2000"/>
              <a:t>를 보통 사용한다고 하고 기어비 </a:t>
            </a:r>
            <a:r>
              <a:rPr lang="en-US" altLang="ko-KR" sz="2000"/>
              <a:t>4</a:t>
            </a:r>
            <a:r>
              <a:rPr lang="ko-KR" altLang="en-US" sz="2000"/>
              <a:t>배를 해주면 </a:t>
            </a:r>
            <a:r>
              <a:rPr lang="en-US" altLang="ko-KR" sz="2000"/>
              <a:t>6.396</a:t>
            </a:r>
            <a:r>
              <a:rPr lang="ko-KR" altLang="en-US" sz="2000"/>
              <a:t> </a:t>
            </a:r>
            <a:r>
              <a:rPr lang="en-US" altLang="ko-KR" sz="2000"/>
              <a:t>mNm</a:t>
            </a:r>
            <a:r>
              <a:rPr lang="ko-KR" altLang="en-US" sz="2000"/>
              <a:t> </a:t>
            </a:r>
            <a:r>
              <a:rPr lang="en-US" altLang="ko-KR" sz="2000"/>
              <a:t>-&gt; </a:t>
            </a:r>
            <a:r>
              <a:rPr lang="ko-KR" altLang="en-US" sz="2000"/>
              <a:t>해당 수치가 </a:t>
            </a:r>
            <a:r>
              <a:rPr lang="en-US" altLang="ko-KR" sz="2000"/>
              <a:t>1717</a:t>
            </a:r>
            <a:r>
              <a:rPr lang="ko-KR" altLang="en-US" sz="2000"/>
              <a:t>이 현재 설계에서 최대 </a:t>
            </a:r>
            <a:r>
              <a:rPr lang="en-US" altLang="ko-KR" sz="2000"/>
              <a:t>rpm</a:t>
            </a:r>
            <a:r>
              <a:rPr lang="ko-KR" altLang="en-US" sz="2000"/>
              <a:t>에 근접하게 사용할 수 있는 수치로 봐야 한다</a:t>
            </a:r>
            <a:r>
              <a:rPr lang="en-US" altLang="ko-KR" sz="2000"/>
              <a:t>.</a:t>
            </a:r>
            <a:endParaRPr lang="en-US" altLang="ko-KR" sz="2000"/>
          </a:p>
          <a:p>
            <a:pPr lvl="0">
              <a:defRPr/>
            </a:pPr>
            <a:endParaRPr lang="en-US" altLang="ko-KR" sz="2000"/>
          </a:p>
          <a:p>
            <a:pPr lvl="0">
              <a:defRPr/>
            </a:pPr>
            <a:r>
              <a:rPr lang="en-US" altLang="ko-KR" sz="2000"/>
              <a:t>DC</a:t>
            </a:r>
            <a:r>
              <a:rPr lang="ko-KR" altLang="en-US" sz="2000"/>
              <a:t> 모터 시뮬레이션에 제어기를 설계해서 테스트해본 결과</a:t>
            </a:r>
            <a:r>
              <a:rPr lang="en-US" altLang="ko-KR" sz="2000"/>
              <a:t>,</a:t>
            </a:r>
            <a:r>
              <a:rPr lang="ko-KR" altLang="en-US" sz="2000"/>
              <a:t> 최대 </a:t>
            </a:r>
            <a:r>
              <a:rPr lang="en-US" altLang="ko-KR" sz="2000"/>
              <a:t>14000</a:t>
            </a:r>
            <a:r>
              <a:rPr lang="ko-KR" altLang="en-US" sz="2000"/>
              <a:t>에 못미치는 </a:t>
            </a:r>
            <a:r>
              <a:rPr lang="en-US" altLang="ko-KR" sz="2000"/>
              <a:t>13000</a:t>
            </a:r>
            <a:r>
              <a:rPr lang="ko-KR" altLang="en-US" sz="2000"/>
              <a:t>정도까지 가속할 수 있는 것으로 확인된다</a:t>
            </a:r>
            <a:r>
              <a:rPr lang="en-US" altLang="ko-KR" sz="2000"/>
              <a:t>.</a:t>
            </a:r>
            <a:endParaRPr lang="en-US" altLang="ko-KR" sz="2000"/>
          </a:p>
          <a:p>
            <a:pPr lvl="0">
              <a:defRPr/>
            </a:pPr>
            <a:endParaRPr lang="en-US" altLang="ko-KR" sz="2000"/>
          </a:p>
          <a:p>
            <a:pPr lvl="0">
              <a:defRPr/>
            </a:pPr>
            <a:r>
              <a:rPr lang="ko-KR" altLang="en-US" sz="2000"/>
              <a:t>이를 검토해보면 기어비는 </a:t>
            </a:r>
            <a:r>
              <a:rPr lang="en-US" altLang="ko-KR" sz="2000" b="1"/>
              <a:t>8</a:t>
            </a:r>
            <a:r>
              <a:rPr lang="ko-KR" altLang="en-US" sz="2000" b="1"/>
              <a:t>배 이상</a:t>
            </a:r>
            <a:r>
              <a:rPr lang="ko-KR" altLang="en-US" sz="2000"/>
              <a:t>으로 올려야 할 것으로 검토되며</a:t>
            </a:r>
            <a:r>
              <a:rPr lang="en-US" altLang="ko-KR" sz="2000"/>
              <a:t>, </a:t>
            </a:r>
            <a:r>
              <a:rPr lang="ko-KR" altLang="en-US" sz="2000"/>
              <a:t>추후 모터의 토크를 계산할 수 있는 </a:t>
            </a:r>
            <a:r>
              <a:rPr lang="ko-KR" altLang="en-US" sz="2000" b="1"/>
              <a:t>코드를 탑재</a:t>
            </a:r>
            <a:r>
              <a:rPr lang="ko-KR" altLang="en-US" sz="2000"/>
              <a:t>하여 </a:t>
            </a:r>
            <a:r>
              <a:rPr lang="ko-KR" altLang="en-US" sz="2000" b="1"/>
              <a:t>실제 로드 시 모터에 걸리는 토크를 확인</a:t>
            </a:r>
            <a:r>
              <a:rPr lang="ko-KR" altLang="en-US" sz="2000"/>
              <a:t>해봐야 한다</a:t>
            </a:r>
            <a:r>
              <a:rPr lang="en-US" altLang="ko-KR" sz="2000"/>
              <a:t>.</a:t>
            </a:r>
            <a:endParaRPr lang="en-US" altLang="ko-KR" sz="20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465886" y="378547"/>
            <a:ext cx="5271785" cy="6100905"/>
          </a:xfrm>
          <a:prstGeom prst="rect">
            <a:avLst/>
          </a:prstGeom>
        </p:spPr>
      </p:pic>
      <p:grpSp>
        <p:nvGrpSpPr>
          <p:cNvPr id="12" name=""/>
          <p:cNvGrpSpPr>
            <a:grpSpLocks/>
          </p:cNvGrpSpPr>
          <p:nvPr/>
        </p:nvGrpSpPr>
        <p:grpSpPr>
          <a:xfrm rot="0">
            <a:off x="5032591" y="208766"/>
            <a:ext cx="1520609" cy="771525"/>
            <a:chOff x="5032591" y="208766"/>
            <a:chExt cx="1520609" cy="771525"/>
          </a:xfrm>
        </p:grpSpPr>
        <p:graphicFrame>
          <p:nvGraphicFramePr>
            <p:cNvPr id="10" name="개체 9"/>
            <p:cNvGraphicFramePr/>
            <p:nvPr/>
          </p:nvGraphicFramePr>
          <p:xfrm>
            <a:off x="5638800" y="208766"/>
            <a:ext cx="914400" cy="771525"/>
          </p:xfrm>
          <a:graphic>
            <a:graphicData uri="http://schemas.openxmlformats.org/presentationml/2006/ole">
              <p:oleObj spid="_x0000_s4101" showAsIcon="1" r:id="rId4" imgW="923925" imgH="781050" progId="">
                <p:embed/>
              </p:oleObj>
            </a:graphicData>
          </a:graphic>
        </p:graphicFrame>
        <p:sp>
          <p:nvSpPr>
            <p:cNvPr id="11" name="가로 글상자 10"/>
            <p:cNvSpPr txBox="1"/>
            <p:nvPr/>
          </p:nvSpPr>
          <p:spPr>
            <a:xfrm>
              <a:off x="5032591" y="260959"/>
              <a:ext cx="678494" cy="36004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/>
                <a:t>모델</a:t>
              </a:r>
              <a:endParaRPr lang="ko-KR" altLang="en-US"/>
            </a:p>
          </p:txBody>
        </p:sp>
      </p:grpSp>
      <p:grpSp>
        <p:nvGrpSpPr>
          <p:cNvPr id="14" name=""/>
          <p:cNvGrpSpPr>
            <a:grpSpLocks/>
          </p:cNvGrpSpPr>
          <p:nvPr/>
        </p:nvGrpSpPr>
        <p:grpSpPr>
          <a:xfrm rot="0">
            <a:off x="4328002" y="1082979"/>
            <a:ext cx="2225198" cy="771525"/>
            <a:chOff x="4328002" y="1082979"/>
            <a:chExt cx="2225198" cy="771525"/>
          </a:xfrm>
        </p:grpSpPr>
        <p:graphicFrame>
          <p:nvGraphicFramePr>
            <p:cNvPr id="9" name="개체 8"/>
            <p:cNvGraphicFramePr/>
            <p:nvPr/>
          </p:nvGraphicFramePr>
          <p:xfrm>
            <a:off x="5638800" y="1082979"/>
            <a:ext cx="914400" cy="771525"/>
          </p:xfrm>
          <a:graphic>
            <a:graphicData uri="http://schemas.openxmlformats.org/presentationml/2006/ole">
              <p:oleObj spid="_x0000_s4102" showAsIcon="1" r:id="rId5" imgW="923925" imgH="781050" progId="">
                <p:embed/>
              </p:oleObj>
            </a:graphicData>
          </a:graphic>
        </p:graphicFrame>
        <p:sp>
          <p:nvSpPr>
            <p:cNvPr id="13" name="가로 글상자 12"/>
            <p:cNvSpPr txBox="1"/>
            <p:nvPr/>
          </p:nvSpPr>
          <p:spPr>
            <a:xfrm>
              <a:off x="4328002" y="1122123"/>
              <a:ext cx="2146389" cy="35939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모델 </a:t>
              </a: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+</a:t>
              </a:r>
              <a:r>
  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</a:rPr>
                <a:t>제어기</a:t>
              </a: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1106</ep:Words>
  <ep:PresentationFormat>와이드스크린</ep:PresentationFormat>
  <ep:Paragraphs>127</ep:Paragraphs>
  <ep:Slides>19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ep:HeadingPairs>
  <ep:TitlesOfParts>
    <vt:vector size="20" baseType="lpstr">
      <vt:lpstr>Office 테마</vt:lpstr>
      <vt:lpstr>Hara - 하라</vt:lpstr>
      <vt:lpstr>기어비</vt:lpstr>
      <vt:lpstr>기어비</vt:lpstr>
      <vt:lpstr>기어비</vt:lpstr>
      <vt:lpstr>HW</vt:lpstr>
      <vt:lpstr>모터부 – 엔코터 리시버</vt:lpstr>
      <vt:lpstr>모터부 – 모터 드라이버</vt:lpstr>
      <vt:lpstr>모터부 - 모터</vt:lpstr>
      <vt:lpstr>모터부 - 모터</vt:lpstr>
      <vt:lpstr>모터부 – 모터 인터럽트</vt:lpstr>
      <vt:lpstr>모터부 – 모터 인터럽트</vt:lpstr>
      <vt:lpstr>센서부 – 센서값을 받자</vt:lpstr>
      <vt:lpstr>센서부 - 필터</vt:lpstr>
      <vt:lpstr>메모리</vt:lpstr>
      <vt:lpstr>센서부 – 센서 세팅 시나리오</vt:lpstr>
      <vt:lpstr>탐색 동작 알고리즘</vt:lpstr>
      <vt:lpstr>패스트런 동작 알고리즘</vt:lpstr>
      <vt:lpstr>로봇 위치 추정</vt:lpstr>
      <vt:lpstr>슬라이드 19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2023-07-07T13:55:23.000</dcterms:created>
  <dc:creator>호진</dc:creator>
  <cp:lastModifiedBy>nodang</cp:lastModifiedBy>
  <dcterms:modified xsi:type="dcterms:W3CDTF">2025-07-27T05:15:49.972</dcterms:modified>
  <cp:revision>236</cp:revision>
  <dc:title>Hara - 하라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