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7315200" cy="9601200"/>
  <p:embeddedFontLst>
    <p:embeddedFont>
      <p:font typeface="Overlock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Franklin Gothic"/>
      <p:bold r:id="rId21"/>
    </p:embeddedFont>
    <p:embeddedFont>
      <p:font typeface="EB Garamond ExtraBold"/>
      <p:bold r:id="rId22"/>
      <p:boldItalic r:id="rId23"/>
    </p:embeddedFont>
    <p:embeddedFont>
      <p:font typeface="Arial Black"/>
      <p:regular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GoogleSlidesCustomDataVersion2">
      <go:slidesCustomData xmlns:go="http://customooxmlschemas.google.com/" r:id="rId29" roundtripDataSignature="AMtx7mg89BnptH2xRx9q20SVT//+67dJ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EBGaramondExtraBold-bold.fntdata"/><Relationship Id="rId21" Type="http://schemas.openxmlformats.org/officeDocument/2006/relationships/font" Target="fonts/FranklinGothic-bold.fntdata"/><Relationship Id="rId24" Type="http://schemas.openxmlformats.org/officeDocument/2006/relationships/font" Target="fonts/ArialBlack-regular.fntdata"/><Relationship Id="rId23" Type="http://schemas.openxmlformats.org/officeDocument/2006/relationships/font" Target="fonts/EBGaramond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verlock-regular.fntdata"/><Relationship Id="rId12" Type="http://schemas.openxmlformats.org/officeDocument/2006/relationships/slide" Target="slides/slide7.xml"/><Relationship Id="rId15" Type="http://schemas.openxmlformats.org/officeDocument/2006/relationships/font" Target="fonts/Overlock-italic.fntdata"/><Relationship Id="rId14" Type="http://schemas.openxmlformats.org/officeDocument/2006/relationships/font" Target="fonts/Overlock-bold.fntdata"/><Relationship Id="rId17" Type="http://schemas.openxmlformats.org/officeDocument/2006/relationships/font" Target="fonts/Roboto-regular.fntdata"/><Relationship Id="rId16" Type="http://schemas.openxmlformats.org/officeDocument/2006/relationships/font" Target="fonts/Overlo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verlock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verlock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verlock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verlock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c27e73813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g24c27e73813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4c27e73813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27e73813_1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c27e73813_1_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4c27e73813_1_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verloc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verlock"/>
              <a:buChar char="~"/>
            </a:pPr>
            <a:r>
              <a:rPr b="0" i="0" lang="en-US" sz="20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/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629020"/>
            <a:ext cx="9133723" cy="2228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25414"/>
            <a:ext cx="895577" cy="8787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8"/>
          <p:cNvCxnSpPr/>
          <p:nvPr/>
        </p:nvCxnSpPr>
        <p:spPr>
          <a:xfrm>
            <a:off x="0" y="950259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8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lock"/>
              <a:buChar char="~"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descr="Rethink! The Tinkering Lab" id="28" name="Google Shape;2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141981"/>
            <a:ext cx="1196067" cy="73533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9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9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" name="Google Shape;3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9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lock"/>
              <a:buChar char="~"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0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43" name="Google Shape;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10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10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lock"/>
              <a:buChar char="~"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lock"/>
              <a:buChar char="~"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" name="Google Shape;51;p11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Char char="~"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Clr>
                <a:srgbClr val="660033"/>
              </a:buClr>
              <a:buSzPts val="1800"/>
              <a:buChar char="~"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Clr>
                <a:srgbClr val="660033"/>
              </a:buClr>
              <a:buSzPts val="1800"/>
              <a:buChar char="~"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Clr>
                <a:srgbClr val="660033"/>
              </a:buClr>
              <a:buSzPts val="1800"/>
              <a:buChar char="~"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Clr>
                <a:srgbClr val="660033"/>
              </a:buClr>
              <a:buSzPts val="1800"/>
              <a:buChar char="~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Char char="~"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Clr>
                <a:srgbClr val="660033"/>
              </a:buClr>
              <a:buSzPts val="1800"/>
              <a:buChar char="~"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Clr>
                <a:srgbClr val="660033"/>
              </a:buClr>
              <a:buSzPts val="1800"/>
              <a:buChar char="~"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Clr>
                <a:srgbClr val="660033"/>
              </a:buClr>
              <a:buSzPts val="1800"/>
              <a:buChar char="~"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Clr>
                <a:srgbClr val="660033"/>
              </a:buClr>
              <a:buSzPts val="1800"/>
              <a:buChar char="~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-7620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Char char="~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762000" y="-76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-7620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Char char="~"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85800" y="15240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838700" y="15240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Char char="~"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Char char="~"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Char char="~"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-7620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verlock"/>
              <a:buChar char="~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>
    <p:wipe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elprocus.com/biometric-authentication-system-application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/>
        </p:nvSpPr>
        <p:spPr>
          <a:xfrm>
            <a:off x="457200" y="762000"/>
            <a:ext cx="82296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Overlock"/>
              <a:buNone/>
            </a:pPr>
            <a:r>
              <a:rPr i="0" lang="en-US" sz="3200" u="sng" cap="none" strike="noStrike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TMI -101: Tinkering Part</a:t>
            </a:r>
            <a:r>
              <a:rPr i="0" lang="en-US" sz="3200" u="none" cap="none" strike="noStrike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</a:t>
            </a:r>
            <a:endParaRPr i="0" sz="3200" u="none" cap="none" strike="noStrike">
              <a:solidFill>
                <a:schemeClr val="dk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Overlock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Tinkering Project Title: Fingerprint Sensing</a:t>
            </a:r>
            <a:endParaRPr i="0" sz="2800" u="none" cap="none" strike="noStrike">
              <a:solidFill>
                <a:schemeClr val="dk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marR="0" rtl="0" algn="ctr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Overlock"/>
              <a:buNone/>
            </a:pPr>
            <a:r>
              <a:rPr b="1" lang="en-US" sz="15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Team Members:</a:t>
            </a:r>
            <a:r>
              <a:rPr b="1" lang="en-US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i="0" sz="800" u="sng" cap="none" strike="noStrike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Aryan Singh- 23410008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Megha Agrawal - 23324011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Monika Choudhary -23112064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Shruti - 23411036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Overlock"/>
              <a:buNone/>
            </a:pPr>
            <a:r>
              <a:rPr b="1" i="0" lang="en-US" sz="15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Faculty Supervisor/Advisor:</a:t>
            </a:r>
            <a:endParaRPr b="1" i="0" sz="15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Overlock"/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Prof. Ekant Sharma(ECE)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Overlock"/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Prof. Mennakshi Rawat(ECE)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Overlock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Overlock"/>
              <a:buNone/>
            </a:pPr>
            <a:r>
              <a:rPr b="1" i="0" lang="en-US" sz="1500" u="sng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Implemented at:</a:t>
            </a:r>
            <a:endParaRPr b="1" sz="15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Overlock"/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STC-SDS Labs</a:t>
            </a:r>
            <a:r>
              <a:rPr i="0" lang="en-US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i="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762000" y="304800"/>
            <a:ext cx="7904567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Understanding of the Problem</a:t>
            </a:r>
            <a:endParaRPr sz="20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0" y="1301675"/>
            <a:ext cx="91440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For the course TMI -101 we were assigned a project on Fingerprint sensing. </a:t>
            </a:r>
            <a:r>
              <a:rPr lang="en-US" sz="2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fingerprint sensor is one kind of sensor which is used in a fingerprint detection device.The main features of this device mainly include accuracy, better performance, robustness based on exclusive fingerprint </a:t>
            </a:r>
            <a:r>
              <a:rPr lang="en-US" sz="2000"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biometric technology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 sz="2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Fingerprint scanners can be used in one of two ways, for verification or identification.</a:t>
            </a:r>
            <a:r>
              <a:rPr lang="en-US" sz="2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this modern era, it is increasingly difficult to secure physical location and digital data.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Biometric data is gradually becoming a key that cannot be lost or a password that cannot be copied. Biometric technologies such as facial recognition and retinal patterns are good tools, but fingerprint recognition is the most common tool. So we decided to make a biometric attendance system based on fingerprint sensing.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Biometric Attendance system has a wide application in schools, colleges, business organizations, and offices where marking of attendance is required accurately with time.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c27e73813_0_0"/>
          <p:cNvSpPr txBox="1"/>
          <p:nvPr>
            <p:ph type="title"/>
          </p:nvPr>
        </p:nvSpPr>
        <p:spPr>
          <a:xfrm>
            <a:off x="762000" y="304800"/>
            <a:ext cx="79047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Understanding of the Problem</a:t>
            </a:r>
            <a:endParaRPr sz="20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g24c27e73813_0_0"/>
          <p:cNvPicPr preferRelativeResize="0"/>
          <p:nvPr/>
        </p:nvPicPr>
        <p:blipFill rotWithShape="1">
          <a:blip r:embed="rId3">
            <a:alphaModFix/>
          </a:blip>
          <a:srcRect b="0" l="13269" r="12848" t="0"/>
          <a:stretch/>
        </p:blipFill>
        <p:spPr>
          <a:xfrm>
            <a:off x="-67875" y="1094125"/>
            <a:ext cx="4817275" cy="30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4c27e7381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150" y="4061125"/>
            <a:ext cx="4739075" cy="23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4c27e73813_0_0"/>
          <p:cNvSpPr txBox="1"/>
          <p:nvPr/>
        </p:nvSpPr>
        <p:spPr>
          <a:xfrm>
            <a:off x="4547738" y="1385350"/>
            <a:ext cx="43359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8102B"/>
              </a:buClr>
              <a:buSzPts val="1400"/>
              <a:buChar char="●"/>
            </a:pPr>
            <a:r>
              <a:rPr b="1" lang="en-US">
                <a:solidFill>
                  <a:srgbClr val="08102B"/>
                </a:solidFill>
                <a:highlight>
                  <a:srgbClr val="FFFFFF"/>
                </a:highlight>
              </a:rPr>
              <a:t>Fingerprint Sensor:</a:t>
            </a:r>
            <a:r>
              <a:rPr lang="en-US">
                <a:solidFill>
                  <a:srgbClr val="08102B"/>
                </a:solidFill>
                <a:highlight>
                  <a:srgbClr val="FFFFFF"/>
                </a:highlight>
              </a:rPr>
              <a:t> This module scans and captures the unique fingerprint patterns of individuals. It then converts the fingerprints into digital data for further processing.</a:t>
            </a:r>
            <a:endParaRPr>
              <a:solidFill>
                <a:srgbClr val="0810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02B"/>
              </a:buClr>
              <a:buSzPts val="1200"/>
              <a:buChar char="●"/>
            </a:pPr>
            <a:r>
              <a:t/>
            </a:r>
            <a:endParaRPr>
              <a:solidFill>
                <a:srgbClr val="08102B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02B"/>
              </a:buClr>
              <a:buSzPts val="1400"/>
              <a:buChar char="●"/>
            </a:pPr>
            <a:r>
              <a:rPr b="1" lang="en-US">
                <a:solidFill>
                  <a:srgbClr val="08102B"/>
                </a:solidFill>
                <a:highlight>
                  <a:srgbClr val="FFFFFF"/>
                </a:highlight>
              </a:rPr>
              <a:t>Display Module:</a:t>
            </a:r>
            <a:r>
              <a:rPr lang="en-US">
                <a:solidFill>
                  <a:srgbClr val="08102B"/>
                </a:solidFill>
                <a:highlight>
                  <a:srgbClr val="FFFFFF"/>
                </a:highlight>
              </a:rPr>
              <a:t> An LCD display is utilized to provide real-time feedback, such as attendance status or instructions to users.</a:t>
            </a:r>
            <a:endParaRPr>
              <a:solidFill>
                <a:srgbClr val="08102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g24c27e73813_0_0"/>
          <p:cNvSpPr txBox="1"/>
          <p:nvPr/>
        </p:nvSpPr>
        <p:spPr>
          <a:xfrm>
            <a:off x="736025" y="4364175"/>
            <a:ext cx="3377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4c27e73813_0_0"/>
          <p:cNvSpPr txBox="1"/>
          <p:nvPr/>
        </p:nvSpPr>
        <p:spPr>
          <a:xfrm>
            <a:off x="888425" y="4516575"/>
            <a:ext cx="3377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4c27e73813_0_0"/>
          <p:cNvSpPr txBox="1"/>
          <p:nvPr/>
        </p:nvSpPr>
        <p:spPr>
          <a:xfrm>
            <a:off x="1040825" y="4668975"/>
            <a:ext cx="3377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4c27e73813_0_0"/>
          <p:cNvSpPr txBox="1"/>
          <p:nvPr/>
        </p:nvSpPr>
        <p:spPr>
          <a:xfrm>
            <a:off x="89525" y="4411200"/>
            <a:ext cx="42567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8102B"/>
              </a:buClr>
              <a:buSzPts val="1400"/>
              <a:buChar char="●"/>
            </a:pPr>
            <a:r>
              <a:rPr b="1" lang="en-US">
                <a:solidFill>
                  <a:srgbClr val="08102B"/>
                </a:solidFill>
                <a:highlight>
                  <a:srgbClr val="FFFFFF"/>
                </a:highlight>
              </a:rPr>
              <a:t>Keypad:</a:t>
            </a:r>
            <a:r>
              <a:rPr lang="en-US">
                <a:solidFill>
                  <a:srgbClr val="08102B"/>
                </a:solidFill>
                <a:highlight>
                  <a:srgbClr val="FFFFFF"/>
                </a:highlight>
              </a:rPr>
              <a:t> A small keypad can be integrated to offer additional functionality, like an admin login or manual entry mode.</a:t>
            </a:r>
            <a:endParaRPr>
              <a:solidFill>
                <a:srgbClr val="08102B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02B"/>
              </a:buClr>
              <a:buSzPts val="1200"/>
              <a:buChar char="●"/>
            </a:pPr>
            <a:r>
              <a:t/>
            </a:r>
            <a:endParaRPr>
              <a:solidFill>
                <a:srgbClr val="08102B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02B"/>
              </a:buClr>
              <a:buSzPts val="1400"/>
              <a:buChar char="●"/>
            </a:pPr>
            <a:r>
              <a:rPr b="1" lang="en-US">
                <a:solidFill>
                  <a:srgbClr val="08102B"/>
                </a:solidFill>
                <a:highlight>
                  <a:srgbClr val="FFFFFF"/>
                </a:highlight>
              </a:rPr>
              <a:t>Buzzer:</a:t>
            </a:r>
            <a:r>
              <a:rPr lang="en-US">
                <a:solidFill>
                  <a:srgbClr val="08102B"/>
                </a:solidFill>
                <a:highlight>
                  <a:srgbClr val="FFFFFF"/>
                </a:highlight>
              </a:rPr>
              <a:t> A simple audio output device, such as a buzzer, can be incorporated to provide auditory cues during various events, like successful authentication or errors.</a:t>
            </a:r>
            <a:endParaRPr>
              <a:solidFill>
                <a:srgbClr val="08102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62000" y="304800"/>
            <a:ext cx="7904567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Methodology/Approach Adopted for Project</a:t>
            </a:r>
            <a:endParaRPr sz="20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313925" y="1391400"/>
            <a:ext cx="8597100" cy="50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US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this project, we will design a Fingerprint Sensor Based Biometric Attendance System using Arduino. 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US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will be interfacing fingerprint sensor with Arduino, LCD Display &amp; RTC Module to design the desired project. 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US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will use the fingerprint Module and Arduino to take and keep attendance data and records. 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US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Fingerprint Sensor module authenticates a true person or employee by taking their finger input in the system. Here we are using 4 push buttons to register a new fingerprint or delete a stored fingerprint or match a stored fingerprint. 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US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4 push buttons are used as an input unit for these tasks. 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US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Similarly, RTC Module DS3231 is used for registering scanning/entering/existing time of the user. 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US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LCD displays the time record and every function happening via the push button. 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US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buzzer indicates different functions and happening whenever an interrupt is detected. The LED is used for power indication.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c27e73813_1_6"/>
          <p:cNvSpPr/>
          <p:nvPr/>
        </p:nvSpPr>
        <p:spPr>
          <a:xfrm>
            <a:off x="152850" y="1421700"/>
            <a:ext cx="2191800" cy="5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4c27e73813_1_6"/>
          <p:cNvSpPr txBox="1"/>
          <p:nvPr/>
        </p:nvSpPr>
        <p:spPr>
          <a:xfrm>
            <a:off x="138900" y="1480188"/>
            <a:ext cx="193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Enrollment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4c27e73813_1_6"/>
          <p:cNvSpPr/>
          <p:nvPr/>
        </p:nvSpPr>
        <p:spPr>
          <a:xfrm rot="-5400000">
            <a:off x="2450688" y="1421700"/>
            <a:ext cx="381900" cy="5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4c27e73813_1_6"/>
          <p:cNvSpPr/>
          <p:nvPr/>
        </p:nvSpPr>
        <p:spPr>
          <a:xfrm>
            <a:off x="2938650" y="1158575"/>
            <a:ext cx="2856300" cy="15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4c27e73813_1_6"/>
          <p:cNvSpPr txBox="1"/>
          <p:nvPr/>
        </p:nvSpPr>
        <p:spPr>
          <a:xfrm>
            <a:off x="2938650" y="1158575"/>
            <a:ext cx="2997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102B"/>
                </a:solidFill>
                <a:latin typeface="Roboto"/>
                <a:ea typeface="Roboto"/>
                <a:cs typeface="Roboto"/>
                <a:sym typeface="Roboto"/>
              </a:rPr>
              <a:t>The system administrator enrolls individuals by capturing their fingerprints using the fingerprint sensor. The unique fingerprint data is then stored in the Arduino's memory along with their corresponding identities.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4c27e73813_1_6"/>
          <p:cNvSpPr/>
          <p:nvPr/>
        </p:nvSpPr>
        <p:spPr>
          <a:xfrm>
            <a:off x="57750" y="5058688"/>
            <a:ext cx="2347200" cy="7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Attendance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Marking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24c27e73813_1_6"/>
          <p:cNvSpPr/>
          <p:nvPr/>
        </p:nvSpPr>
        <p:spPr>
          <a:xfrm>
            <a:off x="7371600" y="2192404"/>
            <a:ext cx="381900" cy="80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4c27e73813_1_6"/>
          <p:cNvSpPr/>
          <p:nvPr/>
        </p:nvSpPr>
        <p:spPr>
          <a:xfrm>
            <a:off x="916500" y="4464688"/>
            <a:ext cx="381900" cy="5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4c27e73813_1_6"/>
          <p:cNvSpPr/>
          <p:nvPr/>
        </p:nvSpPr>
        <p:spPr>
          <a:xfrm>
            <a:off x="5992950" y="2998800"/>
            <a:ext cx="3139200" cy="122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102B"/>
                </a:solidFill>
                <a:latin typeface="Roboto"/>
                <a:ea typeface="Roboto"/>
                <a:cs typeface="Roboto"/>
                <a:sym typeface="Roboto"/>
              </a:rPr>
              <a:t>When a person needs to mark their attendance, they place their finger on the fingerprint sensor. The sensor captures the fingerprint and converts it into digital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4c27e73813_1_6"/>
          <p:cNvSpPr/>
          <p:nvPr/>
        </p:nvSpPr>
        <p:spPr>
          <a:xfrm rot="5397299">
            <a:off x="5431950" y="3258900"/>
            <a:ext cx="381900" cy="70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4c27e73813_1_6"/>
          <p:cNvSpPr/>
          <p:nvPr/>
        </p:nvSpPr>
        <p:spPr>
          <a:xfrm>
            <a:off x="3209100" y="3242550"/>
            <a:ext cx="2062500" cy="7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4c27e73813_1_6"/>
          <p:cNvSpPr txBox="1"/>
          <p:nvPr/>
        </p:nvSpPr>
        <p:spPr>
          <a:xfrm>
            <a:off x="3324900" y="3225450"/>
            <a:ext cx="179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Matching Algorithm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4c27e73813_1_6"/>
          <p:cNvSpPr/>
          <p:nvPr/>
        </p:nvSpPr>
        <p:spPr>
          <a:xfrm>
            <a:off x="11850" y="2987200"/>
            <a:ext cx="2439000" cy="147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4c27e73813_1_6"/>
          <p:cNvSpPr txBox="1"/>
          <p:nvPr/>
        </p:nvSpPr>
        <p:spPr>
          <a:xfrm>
            <a:off x="-4380625" y="-347850"/>
            <a:ext cx="81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4c27e73813_1_6"/>
          <p:cNvSpPr txBox="1"/>
          <p:nvPr/>
        </p:nvSpPr>
        <p:spPr>
          <a:xfrm>
            <a:off x="5271600" y="4983025"/>
            <a:ext cx="17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4c27e73813_1_6"/>
          <p:cNvSpPr txBox="1"/>
          <p:nvPr/>
        </p:nvSpPr>
        <p:spPr>
          <a:xfrm>
            <a:off x="154500" y="2987200"/>
            <a:ext cx="2191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102B"/>
                </a:solidFill>
                <a:latin typeface="Roboto"/>
                <a:ea typeface="Roboto"/>
                <a:cs typeface="Roboto"/>
                <a:sym typeface="Roboto"/>
              </a:rPr>
              <a:t>The Arduino compares the captured fingerprint data with the stored templates using an advanced matching algorithm. If a match is found, the individual's identity is verified.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4c27e73813_1_6"/>
          <p:cNvSpPr/>
          <p:nvPr/>
        </p:nvSpPr>
        <p:spPr>
          <a:xfrm rot="-5400000">
            <a:off x="5901000" y="1527750"/>
            <a:ext cx="381900" cy="5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4c27e73813_1_6"/>
          <p:cNvSpPr/>
          <p:nvPr/>
        </p:nvSpPr>
        <p:spPr>
          <a:xfrm>
            <a:off x="6388950" y="1457100"/>
            <a:ext cx="2347200" cy="7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4c27e73813_1_6"/>
          <p:cNvSpPr txBox="1"/>
          <p:nvPr/>
        </p:nvSpPr>
        <p:spPr>
          <a:xfrm>
            <a:off x="6742325" y="1557000"/>
            <a:ext cx="206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4c27e73813_1_6"/>
          <p:cNvSpPr/>
          <p:nvPr/>
        </p:nvSpPr>
        <p:spPr>
          <a:xfrm rot="5397299">
            <a:off x="2639025" y="3236100"/>
            <a:ext cx="381900" cy="74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4c27e73813_1_6"/>
          <p:cNvSpPr/>
          <p:nvPr/>
        </p:nvSpPr>
        <p:spPr>
          <a:xfrm>
            <a:off x="3318700" y="4687600"/>
            <a:ext cx="2439000" cy="147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Once the identity is verified , the system marks the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attendance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in real time, the LCD display may show a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success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or persons name.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4c27e73813_1_6"/>
          <p:cNvSpPr/>
          <p:nvPr/>
        </p:nvSpPr>
        <p:spPr>
          <a:xfrm>
            <a:off x="2404950" y="5146175"/>
            <a:ext cx="920100" cy="47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762000" y="304800"/>
            <a:ext cx="7904567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Summary of Current Progress </a:t>
            </a:r>
            <a:endParaRPr sz="20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70700" y="1754150"/>
            <a:ext cx="87540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have completed our research related to the project and the materials required.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product list has been sent to STC.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1909713" y="3124200"/>
            <a:ext cx="5257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6600"/>
              <a:buFont typeface="Overlock"/>
              <a:buNone/>
            </a:pPr>
            <a:r>
              <a:rPr b="1" i="0" lang="en-US" sz="6600" u="none" cap="none" strike="noStrike">
                <a:solidFill>
                  <a:srgbClr val="660033"/>
                </a:solidFill>
                <a:latin typeface="Overlock"/>
                <a:ea typeface="Overlock"/>
                <a:cs typeface="Overlock"/>
                <a:sym typeface="Overlock"/>
              </a:rPr>
              <a:t>THANK YOU</a:t>
            </a:r>
            <a:endParaRPr b="1" i="0" sz="6600" u="none" cap="none" strike="noStrike">
              <a:solidFill>
                <a:srgbClr val="660033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T R A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2005-12-01T19:55:39Z</dcterms:created>
  <dc:creator>Dr Akshay Dvivedi</dc:creator>
</cp:coreProperties>
</file>