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embedTrueTypeFonts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947" r:id="rId5"/>
    <p:sldId id="308" r:id="rId6"/>
    <p:sldId id="954" r:id="rId7"/>
    <p:sldId id="955" r:id="rId8"/>
    <p:sldId id="948" r:id="rId9"/>
  </p:sldIdLst>
  <p:sldSz cx="9144000" cy="6858000" type="screen4x3"/>
  <p:notesSz cx="6807200" cy="9939338"/>
  <p:embeddedFontLst>
    <p:embeddedFont>
      <p:font typeface="HGPｺﾞｼｯｸE" panose="020B0900000000000000" pitchFamily="50" charset="-128"/>
      <p:regular r:id="rId12"/>
    </p:embeddedFont>
    <p:embeddedFont>
      <p:font typeface="HGP創英角ｺﾞｼｯｸUB" panose="020B0900000000000000" pitchFamily="50" charset="-128"/>
      <p:regular r:id="rId13"/>
    </p:embeddedFont>
    <p:embeddedFont>
      <p:font typeface="Meiryo UI" panose="020B0604030504040204" pitchFamily="50" charset="-128"/>
      <p:regular r:id="rId14"/>
      <p:bold r:id="rId15"/>
      <p:italic r:id="rId16"/>
      <p:boldItalic r:id="rId17"/>
    </p:embeddedFont>
  </p:embeddedFontLst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6"/>
    <a:srgbClr val="FF00FF"/>
    <a:srgbClr val="8C8A8C"/>
    <a:srgbClr val="4C4C4C"/>
    <a:srgbClr val="2D2D2D"/>
    <a:srgbClr val="FF0000"/>
    <a:srgbClr val="1A1A1A"/>
    <a:srgbClr val="3333CC"/>
    <a:srgbClr val="D91B1B"/>
    <a:srgbClr val="C5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2" autoAdjust="0"/>
    <p:restoredTop sz="80406" autoAdjust="0"/>
  </p:normalViewPr>
  <p:slideViewPr>
    <p:cSldViewPr snapToGrid="0">
      <p:cViewPr varScale="1">
        <p:scale>
          <a:sx n="75" d="100"/>
          <a:sy n="75" d="100"/>
        </p:scale>
        <p:origin x="1131" y="4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968" y="-10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7922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850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59846" y="6599238"/>
            <a:ext cx="2233304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34" name="Text Box 39"/>
          <p:cNvSpPr txBox="1">
            <a:spLocks noChangeArrowheads="1"/>
          </p:cNvSpPr>
          <p:nvPr userDrawn="1"/>
        </p:nvSpPr>
        <p:spPr bwMode="gray">
          <a:xfrm>
            <a:off x="2968847" y="6616269"/>
            <a:ext cx="3409908" cy="19492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8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kern="1200" noProof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コピーライトの表示については、作成元で責任を持って適宜変更してください。　⇒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198438" y="1012825"/>
            <a:ext cx="8747125" cy="5546021"/>
            <a:chOff x="198438" y="1012825"/>
            <a:chExt cx="8747125" cy="5546021"/>
          </a:xfrm>
        </p:grpSpPr>
        <p:sp>
          <p:nvSpPr>
            <p:cNvPr id="41" name="Rectangle 10"/>
            <p:cNvSpPr>
              <a:spLocks noChangeArrowheads="1"/>
            </p:cNvSpPr>
            <p:nvPr userDrawn="1"/>
          </p:nvSpPr>
          <p:spPr bwMode="gray">
            <a:xfrm>
              <a:off x="198438" y="1012825"/>
              <a:ext cx="8747125" cy="5543550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 userDrawn="1"/>
          </p:nvSpPr>
          <p:spPr bwMode="gray">
            <a:xfrm>
              <a:off x="205368" y="5506250"/>
              <a:ext cx="3785011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（注記）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赤色の枠線はコンテンツエリアです。この枠の中に収まるようにレイアウトしてください。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枠線は、メニュータブの［表示］／［スライドマスタ ］の画面にあります。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編集が終了しましたら、枠線と注記を選択し、必ず</a:t>
              </a:r>
              <a:r>
                <a:rPr lang="ja-JP" altLang="en-US" sz="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「消去」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元の編集画面へは、リボンメニュー［マスター表示を閉じる］で戻れます。</a:t>
              </a: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eaLnBrk="0" hangingPunct="0">
                <a:lnSpc>
                  <a:spcPct val="100000"/>
                </a:lnSpc>
              </a:pP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プレゼンテーションの演出上、背景に写真などの画像を用いる場合は</a:t>
              </a: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コンテンツエリア周囲の余白へ（三色ラインの下まで）写真・画像を拡張しても可とします。</a:t>
              </a:r>
            </a:p>
          </p:txBody>
        </p:sp>
      </p:grpSp>
      <p:grpSp>
        <p:nvGrpSpPr>
          <p:cNvPr id="54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55" name="円/楕円 54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56" name="円/楕円 55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51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 userDrawn="1"/>
        </p:nvSpPr>
        <p:spPr>
          <a:xfrm>
            <a:off x="4067011" y="268647"/>
            <a:ext cx="33401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閉じ穴を考慮したタイトル位置のシートです。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印刷をメインにする場合はこちらのシートを活用してください。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（プリンターの印刷結果によってタイトルをよけきれない場合もあります）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2" r:id="rId5"/>
    <p:sldLayoutId id="2147483677" r:id="rId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E63EF-1DC9-4B21-B6EF-1E51CCF0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426212" cy="424732"/>
          </a:xfrm>
        </p:spPr>
        <p:txBody>
          <a:bodyPr/>
          <a:lstStyle/>
          <a:p>
            <a:r>
              <a:rPr lang="en-US" altLang="ja-JP" dirty="0"/>
              <a:t>Description for Node-RED flow</a:t>
            </a:r>
            <a:endParaRPr kumimoji="1" lang="ja-JP" altLang="en-US" dirty="0"/>
          </a:p>
        </p:txBody>
      </p:sp>
      <p:sp>
        <p:nvSpPr>
          <p:cNvPr id="3" name="Text Box 33">
            <a:extLst>
              <a:ext uri="{FF2B5EF4-FFF2-40B4-BE49-F238E27FC236}">
                <a16:creationId xmlns:a16="http://schemas.microsoft.com/office/drawing/2014/main" id="{CC7949D0-EDE9-4E09-AA1A-11099B20EA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-6645" y="788347"/>
            <a:ext cx="9144000" cy="1058120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 cap="rnd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[Idea] We’d like to draw a simple description of the flow on workspace.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[Problem] To describe the flow, we need to paste the flow</a:t>
            </a:r>
            <a:b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on PowerPoint and add description of it.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333D615-F85A-4046-98CE-696FDD99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0" y="2259594"/>
            <a:ext cx="4067165" cy="3050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F7414269-D045-4423-A7D6-810DB77ED732}"/>
              </a:ext>
            </a:extLst>
          </p:cNvPr>
          <p:cNvSpPr/>
          <p:nvPr/>
        </p:nvSpPr>
        <p:spPr bwMode="auto">
          <a:xfrm>
            <a:off x="4933335" y="2377579"/>
            <a:ext cx="3974691" cy="3689685"/>
          </a:xfrm>
          <a:prstGeom prst="wedgeRoundRectCallout">
            <a:avLst>
              <a:gd name="adj1" fmla="val -69758"/>
              <a:gd name="adj2" fmla="val -10851"/>
              <a:gd name="adj3" fmla="val 16667"/>
            </a:avLst>
          </a:prstGeom>
          <a:noFill/>
          <a:ln w="19050">
            <a:solidFill>
              <a:srgbClr val="333131"/>
            </a:solidFill>
            <a:miter lim="800000"/>
            <a:headEnd/>
            <a:tailEnd/>
          </a:ln>
          <a:effectLst/>
        </p:spPr>
        <p:txBody>
          <a:bodyPr wrap="square" rtlCol="0" anchor="ctr" anchorCtr="0">
            <a:norm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When we explain about the flow, we always paste flow on PowerPoint file and add description of it.</a:t>
            </a:r>
          </a:p>
          <a:p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If Node-RED UI has the following function, we can use flow as description material.</a:t>
            </a: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Rectangles which highlight flows</a:t>
            </a: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Text which is placed on editor</a:t>
            </a:r>
          </a:p>
          <a:p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We feel that the current comment node has few functions as tool to describe flows.</a:t>
            </a:r>
          </a:p>
          <a:p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B8E490-DA2F-488B-ACF5-CA2D277E5E2A}"/>
              </a:ext>
            </a:extLst>
          </p:cNvPr>
          <p:cNvSpPr/>
          <p:nvPr/>
        </p:nvSpPr>
        <p:spPr>
          <a:xfrm>
            <a:off x="5082676" y="1986349"/>
            <a:ext cx="3725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chemeClr val="tx1"/>
                </a:solidFill>
              </a:rPr>
              <a:t>Requests from business division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9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2644" y="911224"/>
            <a:ext cx="9007594" cy="270843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Tab property has a list to configure rectangles</a:t>
            </a:r>
            <a:b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(Each item has “select nodes” button).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After clicking the button, the editor shows “Select nodes” UI to select nodes.</a:t>
            </a:r>
            <a:endParaRPr kumimoji="0" lang="ja-JP" altLang="en-US" sz="2000" kern="0" dirty="0">
              <a:solidFill>
                <a:srgbClr val="000000"/>
              </a:solidFill>
              <a:latin typeface="+mn-ea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After selecting nodes, the editor shows a rectangle </a:t>
            </a:r>
            <a:b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which covers nodes selected.</a:t>
            </a:r>
            <a:endParaRPr kumimoji="0" lang="ja-JP" altLang="en-US" sz="20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ja-JP" altLang="en-US" sz="10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ja-JP" altLang="en-US" sz="20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Pros:</a:t>
            </a:r>
            <a:r>
              <a:rPr kumimoji="0" lang="ja-JP" altLang="en-US" sz="20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Maintaining compatibility because it is core functionality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Cons: Annotation of each flow may be difficult.</a:t>
            </a:r>
            <a:br>
              <a:rPr kumimoji="0" lang="ja-JP" altLang="en-US" sz="20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ja-JP" altLang="en-US" sz="2000" kern="0" dirty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(We need an additional function to </a:t>
            </a:r>
            <a:r>
              <a:rPr kumimoji="0" lang="en-US" altLang="ja-JP" sz="2000" kern="0" dirty="0">
                <a:solidFill>
                  <a:srgbClr val="000000"/>
                </a:solidFill>
                <a:latin typeface="+mn-ea"/>
              </a:rPr>
              <a:t>describe </a:t>
            </a: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each flow...)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3587842" cy="424732"/>
          </a:xfr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Idea 1: Tab enhancement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F0F0BBB-56EF-40D0-8A63-51D2E275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12" y="3958658"/>
            <a:ext cx="3920702" cy="245043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C9BEA9B-92BB-40FE-9191-15EA57210C11}"/>
              </a:ext>
            </a:extLst>
          </p:cNvPr>
          <p:cNvSpPr/>
          <p:nvPr/>
        </p:nvSpPr>
        <p:spPr bwMode="auto">
          <a:xfrm>
            <a:off x="6751674" y="4803729"/>
            <a:ext cx="988828" cy="538371"/>
          </a:xfrm>
          <a:prstGeom prst="rect">
            <a:avLst/>
          </a:prstGeom>
          <a:noFill/>
          <a:ln w="38100">
            <a:solidFill>
              <a:srgbClr val="FF0026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052E4F22-7284-492F-8A5B-38E7F3F3971D}"/>
              </a:ext>
            </a:extLst>
          </p:cNvPr>
          <p:cNvSpPr/>
          <p:nvPr/>
        </p:nvSpPr>
        <p:spPr bwMode="auto">
          <a:xfrm>
            <a:off x="4443704" y="4888621"/>
            <a:ext cx="272348" cy="607039"/>
          </a:xfrm>
          <a:prstGeom prst="rightArrow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3373FFE-A752-40F5-A8E3-397E68945D06}"/>
              </a:ext>
            </a:extLst>
          </p:cNvPr>
          <p:cNvSpPr txBox="1"/>
          <p:nvPr/>
        </p:nvSpPr>
        <p:spPr>
          <a:xfrm>
            <a:off x="5793120" y="5432546"/>
            <a:ext cx="311055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Auto 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size adjustment</a:t>
            </a:r>
            <a:b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when node length is changed</a:t>
            </a:r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960B0E-33D4-4D08-B91C-B4F3EBD53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68" y="3958658"/>
            <a:ext cx="3920702" cy="245043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ECB63F0-C360-4AD3-9E6A-DDED3648C6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870" t="29924" r="2717" b="31231"/>
          <a:stretch/>
        </p:blipFill>
        <p:spPr>
          <a:xfrm>
            <a:off x="2133636" y="5342100"/>
            <a:ext cx="2015736" cy="95187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1B6A26-940C-4A64-8BC5-8F66060938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260" t="36982" r="49317" b="55225"/>
          <a:stretch/>
        </p:blipFill>
        <p:spPr>
          <a:xfrm>
            <a:off x="2333263" y="5521325"/>
            <a:ext cx="460737" cy="1555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4FF5195-3C95-4399-B1AD-16F06627B6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143" t="45361" r="2171" b="22584"/>
          <a:stretch/>
        </p:blipFill>
        <p:spPr>
          <a:xfrm>
            <a:off x="558305" y="4482320"/>
            <a:ext cx="2583180" cy="81260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0E945FC2-29D3-4C08-AD64-8F3AD026A2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260" t="36982" r="49317" b="55225"/>
          <a:stretch/>
        </p:blipFill>
        <p:spPr>
          <a:xfrm>
            <a:off x="2333262" y="5907650"/>
            <a:ext cx="460737" cy="155575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609328-CC42-4157-AEBF-EDA470C84B90}"/>
              </a:ext>
            </a:extLst>
          </p:cNvPr>
          <p:cNvSpPr/>
          <p:nvPr/>
        </p:nvSpPr>
        <p:spPr bwMode="auto">
          <a:xfrm>
            <a:off x="3248026" y="5521325"/>
            <a:ext cx="688974" cy="155575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r>
              <a:rPr lang="en-US" altLang="ja-JP" sz="1000" dirty="0">
                <a:solidFill>
                  <a:schemeClr val="tx1"/>
                </a:solidFill>
              </a:rPr>
              <a:t>red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85AA3CF-588E-46CC-B843-F5DFD8F43991}"/>
              </a:ext>
            </a:extLst>
          </p:cNvPr>
          <p:cNvSpPr/>
          <p:nvPr/>
        </p:nvSpPr>
        <p:spPr bwMode="auto">
          <a:xfrm>
            <a:off x="2821992" y="5521325"/>
            <a:ext cx="426034" cy="155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sz="1000" dirty="0">
                <a:solidFill>
                  <a:schemeClr val="tx1"/>
                </a:solidFill>
              </a:rPr>
              <a:t>Color: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482D447-D1E1-4D49-8E7C-586263E614BE}"/>
              </a:ext>
            </a:extLst>
          </p:cNvPr>
          <p:cNvSpPr/>
          <p:nvPr/>
        </p:nvSpPr>
        <p:spPr bwMode="auto">
          <a:xfrm>
            <a:off x="2670175" y="5700550"/>
            <a:ext cx="577851" cy="155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sz="1000" dirty="0">
                <a:solidFill>
                  <a:schemeClr val="tx1"/>
                </a:solidFill>
              </a:rPr>
              <a:t>Background: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B111165-B286-4AD4-A677-D40DB858F16A}"/>
              </a:ext>
            </a:extLst>
          </p:cNvPr>
          <p:cNvSpPr/>
          <p:nvPr/>
        </p:nvSpPr>
        <p:spPr bwMode="auto">
          <a:xfrm>
            <a:off x="3247408" y="5696434"/>
            <a:ext cx="688974" cy="155575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▼</a:t>
            </a:r>
            <a:r>
              <a:rPr kumimoji="1" lang="en-US" altLang="ja-JP" sz="1000" dirty="0">
                <a:solidFill>
                  <a:schemeClr val="tx1"/>
                </a:solidFill>
              </a:rPr>
              <a:t>none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828AC92-6A44-4CCC-A9C9-CA23D1E06787}"/>
              </a:ext>
            </a:extLst>
          </p:cNvPr>
          <p:cNvSpPr/>
          <p:nvPr/>
        </p:nvSpPr>
        <p:spPr bwMode="auto">
          <a:xfrm>
            <a:off x="2206048" y="5318891"/>
            <a:ext cx="615944" cy="155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Rectangles: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7CB9EF5-1BF8-4AB9-90E2-97E3741C4F56}"/>
              </a:ext>
            </a:extLst>
          </p:cNvPr>
          <p:cNvSpPr/>
          <p:nvPr/>
        </p:nvSpPr>
        <p:spPr bwMode="auto">
          <a:xfrm>
            <a:off x="3248026" y="5899671"/>
            <a:ext cx="688974" cy="155575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r>
              <a:rPr lang="en-US" altLang="ja-JP" sz="1000" dirty="0">
                <a:solidFill>
                  <a:schemeClr val="tx1"/>
                </a:solidFill>
              </a:rPr>
              <a:t>green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969EA18-2ACA-416E-999D-8B30F9267CB8}"/>
              </a:ext>
            </a:extLst>
          </p:cNvPr>
          <p:cNvSpPr/>
          <p:nvPr/>
        </p:nvSpPr>
        <p:spPr bwMode="auto">
          <a:xfrm>
            <a:off x="2821992" y="5899671"/>
            <a:ext cx="426034" cy="155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sz="1000" dirty="0">
                <a:solidFill>
                  <a:schemeClr val="tx1"/>
                </a:solidFill>
              </a:rPr>
              <a:t>Color: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61252CA-1771-41EE-809F-80A837D505BE}"/>
              </a:ext>
            </a:extLst>
          </p:cNvPr>
          <p:cNvSpPr/>
          <p:nvPr/>
        </p:nvSpPr>
        <p:spPr bwMode="auto">
          <a:xfrm>
            <a:off x="2670175" y="6078896"/>
            <a:ext cx="577851" cy="155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altLang="ja-JP" sz="1000" dirty="0">
                <a:solidFill>
                  <a:schemeClr val="tx1"/>
                </a:solidFill>
              </a:rPr>
              <a:t>Background: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A9CC944-F50C-4737-843C-1162A509B6FF}"/>
              </a:ext>
            </a:extLst>
          </p:cNvPr>
          <p:cNvSpPr/>
          <p:nvPr/>
        </p:nvSpPr>
        <p:spPr bwMode="auto">
          <a:xfrm>
            <a:off x="3247408" y="6074780"/>
            <a:ext cx="688974" cy="155575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▼</a:t>
            </a:r>
            <a:r>
              <a:rPr kumimoji="1" lang="en-US" altLang="ja-JP" sz="1000" dirty="0">
                <a:solidFill>
                  <a:schemeClr val="tx1"/>
                </a:solidFill>
              </a:rPr>
              <a:t>aqua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81B34D95-53B3-4BE5-B860-83E38DB846C7}"/>
              </a:ext>
            </a:extLst>
          </p:cNvPr>
          <p:cNvCxnSpPr/>
          <p:nvPr/>
        </p:nvCxnSpPr>
        <p:spPr bwMode="auto">
          <a:xfrm>
            <a:off x="558305" y="5294922"/>
            <a:ext cx="1774957" cy="3375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189CA98-6A96-4B0E-93A7-88A67789D63A}"/>
              </a:ext>
            </a:extLst>
          </p:cNvPr>
          <p:cNvCxnSpPr>
            <a:cxnSpLocks/>
            <a:stCxn id="23" idx="3"/>
          </p:cNvCxnSpPr>
          <p:nvPr/>
        </p:nvCxnSpPr>
        <p:spPr bwMode="auto">
          <a:xfrm flipV="1">
            <a:off x="2794000" y="5294923"/>
            <a:ext cx="310684" cy="30419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5420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2644" y="911224"/>
            <a:ext cx="9044464" cy="3170099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Comment node property has a checkbox to use a rectangle.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When the checkbox is checked, the editor shows “select nodes” UI.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After a user select nodes, the editor shows the rectangle which covers them.</a:t>
            </a:r>
            <a:r>
              <a:rPr kumimoji="0" lang="ja-JP" altLang="en-US" sz="10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en-US" altLang="ja-JP" sz="20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ja-JP" sz="20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Pros: - It will be easy for users to understand the new function</a:t>
            </a:r>
            <a:b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         because they already tend to use comment nodes to describe their flow.</a:t>
            </a:r>
            <a:br>
              <a:rPr kumimoji="0" lang="ja-JP" altLang="en-US" sz="20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ja-JP" altLang="en-US" sz="2000" kern="0" dirty="0">
                <a:solidFill>
                  <a:srgbClr val="000000"/>
                </a:solidFill>
                <a:latin typeface="+mn-ea"/>
                <a:ea typeface="+mn-ea"/>
              </a:rPr>
              <a:t>       </a:t>
            </a: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- Comment node can be used for custom annotations for selected nodes.</a:t>
            </a:r>
            <a:b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       - As 3rd party node, other developers can enhance the node. (Oval etc.)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Cons:</a:t>
            </a:r>
            <a:r>
              <a:rPr kumimoji="0" lang="ja-JP" altLang="en-US" sz="20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Some editor API may be needed to support the functionality. (Redraw etc.)</a:t>
            </a:r>
            <a:br>
              <a:rPr kumimoji="0" lang="ja-JP" altLang="en-US" sz="20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ja-JP" altLang="en-US" sz="2000" kern="0" dirty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5088252" cy="424732"/>
          </a:xfrm>
        </p:spPr>
        <p:txBody>
          <a:bodyPr wrap="none">
            <a:spAutoFit/>
          </a:bodyPr>
          <a:lstStyle/>
          <a:p>
            <a:r>
              <a:rPr lang="en-US" altLang="ja-JP" dirty="0"/>
              <a:t>Idea</a:t>
            </a:r>
            <a:r>
              <a:rPr lang="ja-JP" altLang="en-US" dirty="0"/>
              <a:t> </a:t>
            </a:r>
            <a:r>
              <a:rPr kumimoji="1" lang="en-US" altLang="ja-JP" dirty="0">
                <a:latin typeface="+mj-ea"/>
                <a:ea typeface="+mj-ea"/>
              </a:rPr>
              <a:t>2: Comment </a:t>
            </a:r>
            <a:r>
              <a:rPr lang="en-US" altLang="ja-JP" dirty="0"/>
              <a:t>node enhancement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A99A6CC-0245-4F87-8A51-5911B5E2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04" y="3998793"/>
            <a:ext cx="3920702" cy="24504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0F0BBB-56EF-40D0-8A63-51D2E2751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412" y="3998792"/>
            <a:ext cx="3920702" cy="24504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4FF5195-3C95-4399-B1AD-16F06627B6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143" t="35334" r="2171" b="22584"/>
          <a:stretch/>
        </p:blipFill>
        <p:spPr>
          <a:xfrm>
            <a:off x="1292451" y="4663723"/>
            <a:ext cx="2583180" cy="10668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652BBA-8CAB-4E8D-A4D8-6FFE519A0CA1}"/>
              </a:ext>
            </a:extLst>
          </p:cNvPr>
          <p:cNvSpPr txBox="1"/>
          <p:nvPr/>
        </p:nvSpPr>
        <p:spPr>
          <a:xfrm>
            <a:off x="2027271" y="5946093"/>
            <a:ext cx="228103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 dirty="0">
                <a:solidFill>
                  <a:schemeClr val="tx1"/>
                </a:solidFill>
                <a:latin typeface="+mn-ea"/>
                <a:ea typeface="+mn-ea"/>
              </a:rPr>
              <a:t>Show rectangle</a:t>
            </a:r>
            <a:endParaRPr kumimoji="1" lang="ja-JP" altLang="en-US" sz="2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04E8840-7C1F-4BC8-9384-9F439378EE71}"/>
              </a:ext>
            </a:extLst>
          </p:cNvPr>
          <p:cNvGrpSpPr/>
          <p:nvPr/>
        </p:nvGrpSpPr>
        <p:grpSpPr>
          <a:xfrm>
            <a:off x="1820383" y="6028419"/>
            <a:ext cx="228938" cy="205243"/>
            <a:chOff x="5646082" y="573421"/>
            <a:chExt cx="1440518" cy="129142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FBC3371-23D7-45B0-BEBB-CAA8098B3556}"/>
                </a:ext>
              </a:extLst>
            </p:cNvPr>
            <p:cNvSpPr/>
            <p:nvPr/>
          </p:nvSpPr>
          <p:spPr bwMode="auto">
            <a:xfrm>
              <a:off x="5646082" y="573421"/>
              <a:ext cx="1291428" cy="12914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6F3B4CE-83B9-4F5E-9270-C31EF40C02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3289" y="1304509"/>
              <a:ext cx="390331" cy="3903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6172B89F-B0B9-4FEB-851D-D3428CD24C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03620" y="712202"/>
              <a:ext cx="982980" cy="9883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C9BEA9B-92BB-40FE-9191-15EA57210C11}"/>
              </a:ext>
            </a:extLst>
          </p:cNvPr>
          <p:cNvSpPr/>
          <p:nvPr/>
        </p:nvSpPr>
        <p:spPr bwMode="auto">
          <a:xfrm>
            <a:off x="5900533" y="4843863"/>
            <a:ext cx="1788429" cy="538371"/>
          </a:xfrm>
          <a:prstGeom prst="rect">
            <a:avLst/>
          </a:prstGeom>
          <a:noFill/>
          <a:ln w="38100">
            <a:solidFill>
              <a:srgbClr val="FF0026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052E4F22-7284-492F-8A5B-38E7F3F3971D}"/>
              </a:ext>
            </a:extLst>
          </p:cNvPr>
          <p:cNvSpPr/>
          <p:nvPr/>
        </p:nvSpPr>
        <p:spPr bwMode="auto">
          <a:xfrm>
            <a:off x="4443704" y="4928755"/>
            <a:ext cx="272348" cy="607039"/>
          </a:xfrm>
          <a:prstGeom prst="rightArrow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FB802E-1F25-4E58-976C-EF74B036645C}"/>
              </a:ext>
            </a:extLst>
          </p:cNvPr>
          <p:cNvCxnSpPr/>
          <p:nvPr/>
        </p:nvCxnSpPr>
        <p:spPr bwMode="auto">
          <a:xfrm>
            <a:off x="1292451" y="5730523"/>
            <a:ext cx="527932" cy="2155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19970E0-7240-4CDA-B28E-52A405E0BF23}"/>
              </a:ext>
            </a:extLst>
          </p:cNvPr>
          <p:cNvCxnSpPr>
            <a:cxnSpLocks/>
          </p:cNvCxnSpPr>
          <p:nvPr/>
        </p:nvCxnSpPr>
        <p:spPr bwMode="auto">
          <a:xfrm flipH="1">
            <a:off x="2049322" y="5671314"/>
            <a:ext cx="1753058" cy="2698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3373FFE-A752-40F5-A8E3-397E68945D06}"/>
              </a:ext>
            </a:extLst>
          </p:cNvPr>
          <p:cNvSpPr txBox="1"/>
          <p:nvPr/>
        </p:nvSpPr>
        <p:spPr>
          <a:xfrm>
            <a:off x="5793120" y="5472680"/>
            <a:ext cx="311055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Auto 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size adjustment</a:t>
            </a:r>
            <a:b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when node length is changed</a:t>
            </a:r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26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F089F18-BCF4-4935-A96A-2BFA35A1A9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8528916-0231-4D17-919D-405F3163C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11991"/>
              </p:ext>
            </p:extLst>
          </p:nvPr>
        </p:nvGraphicFramePr>
        <p:xfrm>
          <a:off x="280219" y="1043038"/>
          <a:ext cx="848032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97">
                  <a:extLst>
                    <a:ext uri="{9D8B030D-6E8A-4147-A177-3AD203B41FA5}">
                      <a16:colId xmlns:a16="http://schemas.microsoft.com/office/drawing/2014/main" val="3788354973"/>
                    </a:ext>
                  </a:extLst>
                </a:gridCol>
                <a:gridCol w="7928326">
                  <a:extLst>
                    <a:ext uri="{9D8B030D-6E8A-4147-A177-3AD203B41FA5}">
                      <a16:colId xmlns:a16="http://schemas.microsoft.com/office/drawing/2014/main" val="198076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Question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6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Can I write document about tab or/and comment node enhancement for design note?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59848"/>
                  </a:ext>
                </a:extLst>
              </a:tr>
            </a:tbl>
          </a:graphicData>
        </a:graphic>
      </p:graphicFrame>
      <p:sp>
        <p:nvSpPr>
          <p:cNvPr id="6" name="タイトル 11">
            <a:extLst>
              <a:ext uri="{FF2B5EF4-FFF2-40B4-BE49-F238E27FC236}">
                <a16:creationId xmlns:a16="http://schemas.microsoft.com/office/drawing/2014/main" id="{B97EA503-664B-49DF-96D6-931D3C16E82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1359668" cy="424732"/>
          </a:xfr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Question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743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6060D-04F1-461A-93AD-05A744F3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348213" cy="424732"/>
          </a:xfrm>
        </p:spPr>
        <p:txBody>
          <a:bodyPr/>
          <a:lstStyle/>
          <a:p>
            <a:r>
              <a:rPr kumimoji="1" lang="en-US" altLang="ja-JP" dirty="0"/>
              <a:t>Additional </a:t>
            </a:r>
            <a:r>
              <a:rPr lang="en-US" altLang="ja-JP" dirty="0"/>
              <a:t>idea</a:t>
            </a:r>
            <a:r>
              <a:rPr kumimoji="1" lang="en-US" altLang="ja-JP" dirty="0"/>
              <a:t>: </a:t>
            </a:r>
            <a:r>
              <a:rPr lang="en-US" altLang="ja-JP" dirty="0"/>
              <a:t>Selecting nodes enhancement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EA19FC-9840-41C3-8ADC-7442618FBA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4" name="Text Box 33">
            <a:extLst>
              <a:ext uri="{FF2B5EF4-FFF2-40B4-BE49-F238E27FC236}">
                <a16:creationId xmlns:a16="http://schemas.microsoft.com/office/drawing/2014/main" id="{5DA85D27-5529-4192-9687-F5FAFD9214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2644" y="911224"/>
            <a:ext cx="7919156" cy="707886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If node selection UI supports mouse dragging to select multiple nodes, </a:t>
            </a:r>
            <a:b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it will be a more instinctive UI.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D5E2268-4102-4790-B01F-4BAD5F6ED7CE}"/>
              </a:ext>
            </a:extLst>
          </p:cNvPr>
          <p:cNvGrpSpPr/>
          <p:nvPr/>
        </p:nvGrpSpPr>
        <p:grpSpPr>
          <a:xfrm>
            <a:off x="1019379" y="1926120"/>
            <a:ext cx="7107933" cy="4442459"/>
            <a:chOff x="1769090" y="2762078"/>
            <a:chExt cx="4517409" cy="282338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E1C1382-9877-4615-AB1F-05BEE32D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9090" y="2762078"/>
              <a:ext cx="4517409" cy="2823381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DBD9FD9-0F85-41E9-89F5-C37994AC7B33}"/>
                </a:ext>
              </a:extLst>
            </p:cNvPr>
            <p:cNvSpPr/>
            <p:nvPr/>
          </p:nvSpPr>
          <p:spPr bwMode="auto">
            <a:xfrm>
              <a:off x="2918460" y="3775551"/>
              <a:ext cx="2103120" cy="51450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prstDash val="lg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矢印: 左 6">
              <a:extLst>
                <a:ext uri="{FF2B5EF4-FFF2-40B4-BE49-F238E27FC236}">
                  <a16:creationId xmlns:a16="http://schemas.microsoft.com/office/drawing/2014/main" id="{FA207604-8F3C-4F9E-AB8B-4428F008681E}"/>
                </a:ext>
              </a:extLst>
            </p:cNvPr>
            <p:cNvSpPr/>
            <p:nvPr/>
          </p:nvSpPr>
          <p:spPr bwMode="auto">
            <a:xfrm rot="2700000">
              <a:off x="4973811" y="4286131"/>
              <a:ext cx="374493" cy="266586"/>
            </a:xfrm>
            <a:prstGeom prst="leftArrow">
              <a:avLst>
                <a:gd name="adj1" fmla="val 21626"/>
                <a:gd name="adj2" fmla="val 9812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E19FE7B-9418-4FBA-9963-B621CDAE2A76}"/>
                </a:ext>
              </a:extLst>
            </p:cNvPr>
            <p:cNvSpPr txBox="1"/>
            <p:nvPr/>
          </p:nvSpPr>
          <p:spPr>
            <a:xfrm>
              <a:off x="3838068" y="4646080"/>
              <a:ext cx="1946357" cy="21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solidFill>
                    <a:schemeClr val="tx1"/>
                  </a:solidFill>
                  <a:latin typeface="+mn-ea"/>
                  <a:ea typeface="+mn-ea"/>
                </a:rPr>
                <a:t>Drag to select nodes</a:t>
              </a:r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516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7E02D334C176841B9D5C0A75F8E1457" ma:contentTypeVersion="0" ma:contentTypeDescription="新しいドキュメントを作成します。" ma:contentTypeScope="" ma:versionID="4fccde12bf3ea6fb5288e5e31b581e5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8925b7fd3ba174e6fc45f86b69e771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評価 (0 ～ 5)" ma:decimals="2" ma:description="送信されたすべての評価の平均値" ma:internalName="AverageRating" ma:readOnly="true">
      <xsd:simpleType>
        <xsd:restriction base="dms:Number"/>
      </xsd:simpleType>
    </xsd:element>
    <xsd:element name="RatingCount" ma:index="9" nillable="true" ma:displayName="評価の数" ma:decimals="0" ma:description="送信された評価の数" ma:internalName="RatingCount" ma:readOnly="true">
      <xsd:simpleType>
        <xsd:restriction base="dms:Number"/>
      </xsd:simpleType>
    </xsd:element>
    <xsd:element name="RatedBy" ma:index="10" nillable="true" ma:displayName="評価者" ma:description="アイテムを評価したユーザーです。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1" nillable="true" ma:displayName="ユーザーの評価" ma:description="ユーザーによるアイテムの評価です。" ma:hidden="true" ma:internalName="Ratings">
      <xsd:simpleType>
        <xsd:restriction base="dms:Note"/>
      </xsd:simpleType>
    </xsd:element>
    <xsd:element name="LikesCount" ma:index="12" nillable="true" ma:displayName="「いいね!」の数" ma:internalName="LikesCount">
      <xsd:simpleType>
        <xsd:restriction base="dms:Unknown"/>
      </xsd:simpleType>
    </xsd:element>
    <xsd:element name="LikedBy" ma:index="13" nillable="true" ma:displayName="「いいね!」と評価したメンバー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316F28-D208-4415-9364-9798B60EAF8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35C3F93-B1F5-4D3B-989A-9287880A8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3798FF-2832-4538-A1D6-7268BE217D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425</Words>
  <Application>Microsoft Office PowerPoint</Application>
  <PresentationFormat>画面に合わせる (4:3)</PresentationFormat>
  <Paragraphs>51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Times New Roman</vt:lpstr>
      <vt:lpstr>Arial</vt:lpstr>
      <vt:lpstr>HGPｺﾞｼｯｸE</vt:lpstr>
      <vt:lpstr>HGP創英角ｺﾞｼｯｸUB</vt:lpstr>
      <vt:lpstr>標準デザイン</vt:lpstr>
      <vt:lpstr>Description for Node-RED flow</vt:lpstr>
      <vt:lpstr>Idea 1: Tab enhancement</vt:lpstr>
      <vt:lpstr>Idea 2: Comment node enhancement</vt:lpstr>
      <vt:lpstr>Question</vt:lpstr>
      <vt:lpstr>Additional idea: Selecting nodes enhancement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98</cp:revision>
  <dcterms:created xsi:type="dcterms:W3CDTF">2004-05-26T10:25:15Z</dcterms:created>
  <dcterms:modified xsi:type="dcterms:W3CDTF">2019-12-18T08:22:44Z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0x01010027E02D334C176841B9D5C0A75F8E1457</vt:lpwstr>
  </property>
</Properties>
</file>