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4"/>
  </p:sldMasterIdLst>
  <p:notesMasterIdLst>
    <p:notesMasterId r:id="rId11"/>
  </p:notesMasterIdLst>
  <p:handoutMasterIdLst>
    <p:handoutMasterId r:id="rId12"/>
  </p:handoutMasterIdLst>
  <p:sldIdLst>
    <p:sldId id="298" r:id="rId5"/>
    <p:sldId id="516" r:id="rId6"/>
    <p:sldId id="520" r:id="rId7"/>
    <p:sldId id="521" r:id="rId8"/>
    <p:sldId id="522" r:id="rId9"/>
    <p:sldId id="501" r:id="rId10"/>
  </p:sldIdLst>
  <p:sldSz cx="9144000" cy="6858000" type="screen4x3"/>
  <p:notesSz cx="6735763" cy="9866313"/>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79">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CC"/>
    <a:srgbClr val="FFFFFF"/>
    <a:srgbClr val="FFCC99"/>
    <a:srgbClr val="1A1A1A"/>
    <a:srgbClr val="D91B1B"/>
    <a:srgbClr val="C5002A"/>
    <a:srgbClr val="4C4C4C"/>
    <a:srgbClr val="99CCFF"/>
    <a:srgbClr val="E3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8767D-1446-4134-946B-D0D23B9D1F0C}" v="57" dt="2019-06-26T07:29:23.18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75" autoAdjust="0"/>
    <p:restoredTop sz="94974" autoAdjust="0"/>
  </p:normalViewPr>
  <p:slideViewPr>
    <p:cSldViewPr snapToGrid="0">
      <p:cViewPr varScale="1">
        <p:scale>
          <a:sx n="91" d="100"/>
          <a:sy n="91" d="100"/>
        </p:scale>
        <p:origin x="182" y="58"/>
      </p:cViewPr>
      <p:guideLst>
        <p:guide orient="horz" pos="2160"/>
        <p:guide pos="2879"/>
      </p:guideLst>
    </p:cSldViewPr>
  </p:slideViewPr>
  <p:outlineViewPr>
    <p:cViewPr>
      <p:scale>
        <a:sx n="33" d="100"/>
        <a:sy n="33" d="100"/>
      </p:scale>
      <p:origin x="0" y="-2089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8" d="100"/>
          <a:sy n="78" d="100"/>
        </p:scale>
        <p:origin x="4074"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33796" name="Rectangle 1028"/>
          <p:cNvSpPr>
            <a:spLocks noGrp="1" noChangeArrowheads="1"/>
          </p:cNvSpPr>
          <p:nvPr>
            <p:ph type="ftr" sz="quarter" idx="2"/>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a:t>
            </a:fld>
            <a:endParaRPr lang="en-US" altLang="ja-JP"/>
          </a:p>
        </p:txBody>
      </p:sp>
    </p:spTree>
    <p:extLst>
      <p:ext uri="{BB962C8B-B14F-4D97-AF65-F5344CB8AC3E}">
        <p14:creationId xmlns:p14="http://schemas.microsoft.com/office/powerpoint/2010/main" val="1611298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25604" name="Rectangle 1028"/>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5" y="4687122"/>
            <a:ext cx="4940198" cy="4439530"/>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5606" name="Rectangle 1030"/>
          <p:cNvSpPr>
            <a:spLocks noGrp="1" noChangeArrowheads="1"/>
          </p:cNvSpPr>
          <p:nvPr>
            <p:ph type="ftr" sz="quarter" idx="4"/>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a:t>
            </a:fld>
            <a:endParaRPr lang="en-US" altLang="ja-JP"/>
          </a:p>
        </p:txBody>
      </p:sp>
    </p:spTree>
    <p:extLst>
      <p:ext uri="{BB962C8B-B14F-4D97-AF65-F5344CB8AC3E}">
        <p14:creationId xmlns:p14="http://schemas.microsoft.com/office/powerpoint/2010/main" val="7234039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本資料では、フローテストの実行コマンドの仕様、詳細処理を共有する</a:t>
            </a:r>
            <a:endParaRPr kumimoji="1" lang="en-US" altLang="ja-JP"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0</a:t>
            </a:fld>
            <a:endParaRPr lang="en-US" altLang="ja-JP"/>
          </a:p>
        </p:txBody>
      </p:sp>
    </p:spTree>
    <p:extLst>
      <p:ext uri="{BB962C8B-B14F-4D97-AF65-F5344CB8AC3E}">
        <p14:creationId xmlns:p14="http://schemas.microsoft.com/office/powerpoint/2010/main" val="357374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mocha</a:t>
            </a:r>
            <a:r>
              <a:rPr kumimoji="1" lang="ja-JP" altLang="en-US" dirty="0"/>
              <a:t>で並列実行できるのであればそうしたい</a:t>
            </a:r>
            <a:endParaRPr kumimoji="1" lang="en-US" altLang="ja-JP" dirty="0"/>
          </a:p>
          <a:p>
            <a:r>
              <a:rPr kumimoji="1" lang="ja-JP" altLang="en-US" dirty="0"/>
              <a:t>現状はシングル</a:t>
            </a:r>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1</a:t>
            </a:fld>
            <a:endParaRPr lang="en-US" altLang="ja-JP"/>
          </a:p>
        </p:txBody>
      </p:sp>
    </p:spTree>
    <p:extLst>
      <p:ext uri="{BB962C8B-B14F-4D97-AF65-F5344CB8AC3E}">
        <p14:creationId xmlns:p14="http://schemas.microsoft.com/office/powerpoint/2010/main" val="85728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mocha</a:t>
            </a:r>
            <a:r>
              <a:rPr kumimoji="1" lang="ja-JP" altLang="en-US" dirty="0"/>
              <a:t>で並列実行できるのであればそうしたい</a:t>
            </a:r>
            <a:endParaRPr kumimoji="1" lang="en-US" altLang="ja-JP" dirty="0"/>
          </a:p>
          <a:p>
            <a:r>
              <a:rPr kumimoji="1" lang="ja-JP" altLang="en-US" dirty="0"/>
              <a:t>現状はシングル</a:t>
            </a:r>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2</a:t>
            </a:fld>
            <a:endParaRPr lang="en-US" altLang="ja-JP"/>
          </a:p>
        </p:txBody>
      </p:sp>
    </p:spTree>
    <p:extLst>
      <p:ext uri="{BB962C8B-B14F-4D97-AF65-F5344CB8AC3E}">
        <p14:creationId xmlns:p14="http://schemas.microsoft.com/office/powerpoint/2010/main" val="131181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mocha</a:t>
            </a:r>
            <a:r>
              <a:rPr kumimoji="1" lang="ja-JP" altLang="en-US" dirty="0"/>
              <a:t>で並列実行できるのであればそうしたい</a:t>
            </a:r>
            <a:endParaRPr kumimoji="1" lang="en-US" altLang="ja-JP" dirty="0"/>
          </a:p>
          <a:p>
            <a:r>
              <a:rPr kumimoji="1" lang="ja-JP" altLang="en-US" dirty="0"/>
              <a:t>現状はシングル</a:t>
            </a:r>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3</a:t>
            </a:fld>
            <a:endParaRPr lang="en-US" altLang="ja-JP"/>
          </a:p>
        </p:txBody>
      </p:sp>
    </p:spTree>
    <p:extLst>
      <p:ext uri="{BB962C8B-B14F-4D97-AF65-F5344CB8AC3E}">
        <p14:creationId xmlns:p14="http://schemas.microsoft.com/office/powerpoint/2010/main" val="169717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mocha</a:t>
            </a:r>
            <a:r>
              <a:rPr kumimoji="1" lang="ja-JP" altLang="en-US" dirty="0"/>
              <a:t>で並列実行できるのであればそうしたい</a:t>
            </a:r>
            <a:endParaRPr kumimoji="1" lang="en-US" altLang="ja-JP" dirty="0"/>
          </a:p>
          <a:p>
            <a:r>
              <a:rPr kumimoji="1" lang="ja-JP" altLang="en-US" dirty="0"/>
              <a:t>現状はシングル</a:t>
            </a:r>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4</a:t>
            </a:fld>
            <a:endParaRPr lang="en-US" altLang="ja-JP"/>
          </a:p>
        </p:txBody>
      </p:sp>
    </p:spTree>
    <p:extLst>
      <p:ext uri="{BB962C8B-B14F-4D97-AF65-F5344CB8AC3E}">
        <p14:creationId xmlns:p14="http://schemas.microsoft.com/office/powerpoint/2010/main" val="110772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100" name="正方形/長方形 11"/>
          <p:cNvSpPr>
            <a:spLocks noChangeArrowheads="1"/>
          </p:cNvSpPr>
          <p:nvPr/>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b="1">
              <a:latin typeface="游ゴシック Medium" panose="020B0500000000000000" pitchFamily="50" charset="-128"/>
              <a:ea typeface="游ゴシック Medium" panose="020B0500000000000000" pitchFamily="50" charset="-128"/>
            </a:endParaRPr>
          </a:p>
        </p:txBody>
      </p:sp>
      <p:grpSp>
        <p:nvGrpSpPr>
          <p:cNvPr id="63" name="グループ化 62"/>
          <p:cNvGrpSpPr/>
          <p:nvPr userDrawn="1"/>
        </p:nvGrpSpPr>
        <p:grpSpPr bwMode="gray">
          <a:xfrm>
            <a:off x="324643" y="2763058"/>
            <a:ext cx="2178447" cy="109537"/>
            <a:chOff x="312738" y="2747963"/>
            <a:chExt cx="1970087" cy="109537"/>
          </a:xfrm>
        </p:grpSpPr>
        <p:sp>
          <p:nvSpPr>
            <p:cNvPr id="64" name="正方形/長方形 63"/>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sp>
          <p:nvSpPr>
            <p:cNvPr id="65" name="正方形/長方形 64"/>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grpSp>
      <p:sp>
        <p:nvSpPr>
          <p:cNvPr id="41"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2019. All rights reserved.</a:t>
            </a:r>
          </a:p>
        </p:txBody>
      </p:sp>
      <p:sp>
        <p:nvSpPr>
          <p:cNvPr id="42"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790173A9-6621-4FFE-BC07-AC198BDD4C9A}" type="slidenum">
              <a:rPr lang="en-US" altLang="ja-JP" smtClean="0"/>
              <a:pPr>
                <a:defRPr/>
              </a:pPr>
              <a:t>‹#›</a:t>
            </a:fld>
            <a:endParaRPr lang="en-US" altLang="ja-JP"/>
          </a:p>
        </p:txBody>
      </p:sp>
      <p:sp>
        <p:nvSpPr>
          <p:cNvPr id="43" name="タイトル 1"/>
          <p:cNvSpPr>
            <a:spLocks noGrp="1"/>
          </p:cNvSpPr>
          <p:nvPr userDrawn="1">
            <p:ph type="title"/>
          </p:nvPr>
        </p:nvSpPr>
        <p:spPr bwMode="gray">
          <a:xfrm>
            <a:off x="2428491" y="3113705"/>
            <a:ext cx="4674678" cy="538609"/>
          </a:xfrm>
          <a:prstGeom prst="rect">
            <a:avLst/>
          </a:prstGeom>
        </p:spPr>
        <p:txBody>
          <a:bodyPr wrap="none">
            <a:spAutoFit/>
          </a:bodyPr>
          <a:lstStyle>
            <a:lvl1pPr>
              <a:lnSpc>
                <a:spcPct val="100000"/>
              </a:lnSpc>
              <a:defRPr sz="2900" b="1" i="0">
                <a:solidFill>
                  <a:schemeClr val="tx1"/>
                </a:solidFill>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テキスト プレースホルダ 48"/>
          <p:cNvSpPr>
            <a:spLocks noGrp="1"/>
          </p:cNvSpPr>
          <p:nvPr userDrawn="1">
            <p:ph type="body" sz="quarter" idx="11"/>
          </p:nvPr>
        </p:nvSpPr>
        <p:spPr bwMode="gray">
          <a:xfrm>
            <a:off x="2428491" y="3656176"/>
            <a:ext cx="3591048" cy="430887"/>
          </a:xfrm>
          <a:prstGeom prst="rect">
            <a:avLst/>
          </a:prstGeom>
        </p:spPr>
        <p:txBody>
          <a:bodyPr wrap="none">
            <a:spAutoFit/>
          </a:bodyPr>
          <a:lstStyle>
            <a:lvl1pPr>
              <a:buNone/>
              <a:defRPr sz="2200" b="1" i="0">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pPr lvl="0"/>
            <a:r>
              <a:rPr kumimoji="1" lang="ja-JP" altLang="en-US"/>
              <a:t>マスタ テキストの書式設定</a:t>
            </a:r>
          </a:p>
        </p:txBody>
      </p:sp>
      <p:grpSp>
        <p:nvGrpSpPr>
          <p:cNvPr id="98" name="グループ化 97"/>
          <p:cNvGrpSpPr/>
          <p:nvPr userDrawn="1"/>
        </p:nvGrpSpPr>
        <p:grpSpPr bwMode="gray">
          <a:xfrm>
            <a:off x="6844506" y="547566"/>
            <a:ext cx="1982788" cy="569913"/>
            <a:chOff x="6642100" y="547566"/>
            <a:chExt cx="1982788" cy="569913"/>
          </a:xfrm>
        </p:grpSpPr>
        <p:sp>
          <p:nvSpPr>
            <p:cNvPr id="73"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4"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5"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6"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7"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8"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9"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0"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1"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2"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3"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4"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5"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6"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7"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8"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9"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0"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1"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2"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3"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4"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5"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2019. All rights reserved.</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4" name="グループ化 93"/>
          <p:cNvGrpSpPr/>
          <p:nvPr userDrawn="1"/>
        </p:nvGrpSpPr>
        <p:grpSpPr bwMode="gray">
          <a:xfrm>
            <a:off x="6844506" y="547566"/>
            <a:ext cx="1982788" cy="569913"/>
            <a:chOff x="6642100" y="547566"/>
            <a:chExt cx="1982788" cy="569913"/>
          </a:xfrm>
        </p:grpSpPr>
        <p:sp>
          <p:nvSpPr>
            <p:cNvPr id="9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8"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39" name="グループ化 38"/>
          <p:cNvGrpSpPr/>
          <p:nvPr userDrawn="1"/>
        </p:nvGrpSpPr>
        <p:grpSpPr bwMode="gray">
          <a:xfrm>
            <a:off x="324643" y="2763058"/>
            <a:ext cx="2178447" cy="109537"/>
            <a:chOff x="312738" y="2747963"/>
            <a:chExt cx="1970087" cy="109537"/>
          </a:xfrm>
        </p:grpSpPr>
        <p:sp>
          <p:nvSpPr>
            <p:cNvPr id="40" name="正方形/長方形 39"/>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1" name="正方形/長方形 4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2019. All rights reserved.</a:t>
            </a:r>
          </a:p>
        </p:txBody>
      </p:sp>
      <p:sp>
        <p:nvSpPr>
          <p:cNvPr id="2" name="タイトル 1"/>
          <p:cNvSpPr>
            <a:spLocks noGrp="1"/>
          </p:cNvSpPr>
          <p:nvPr>
            <p:ph type="title"/>
          </p:nvPr>
        </p:nvSpPr>
        <p:spPr bwMode="gray">
          <a:xfrm>
            <a:off x="566738" y="3153460"/>
            <a:ext cx="4747760" cy="487313"/>
          </a:xfrm>
          <a:prstGeom prst="rect">
            <a:avLst/>
          </a:prstGeom>
        </p:spPr>
        <p:txBody>
          <a:bodyPr wrap="none">
            <a:spAutoFit/>
          </a:bodyPr>
          <a:lstStyle>
            <a:lvl1pPr>
              <a:defRPr sz="2800" b="0" i="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5" name="グループ化 94"/>
          <p:cNvGrpSpPr/>
          <p:nvPr userDrawn="1"/>
        </p:nvGrpSpPr>
        <p:grpSpPr bwMode="gray">
          <a:xfrm>
            <a:off x="6844506" y="547566"/>
            <a:ext cx="1982788" cy="569913"/>
            <a:chOff x="6642100" y="547566"/>
            <a:chExt cx="1982788" cy="569913"/>
          </a:xfrm>
        </p:grpSpPr>
        <p:sp>
          <p:nvSpPr>
            <p:cNvPr id="96"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9"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0" name="グループ化 39"/>
          <p:cNvGrpSpPr/>
          <p:nvPr userDrawn="1"/>
        </p:nvGrpSpPr>
        <p:grpSpPr bwMode="gray">
          <a:xfrm>
            <a:off x="324643" y="2763058"/>
            <a:ext cx="2178447" cy="109537"/>
            <a:chOff x="312738" y="2747963"/>
            <a:chExt cx="1970087" cy="109537"/>
          </a:xfrm>
        </p:grpSpPr>
        <p:sp>
          <p:nvSpPr>
            <p:cNvPr id="41" name="正方形/長方形 40"/>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2" name="正方形/長方形 41"/>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96130" cy="482568"/>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2019.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2019.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a:ln>
            <a:solidFill>
              <a:schemeClr val="bg1"/>
            </a:solidFill>
          </a:ln>
        </p:spPr>
        <p:txBody>
          <a:bodyPr vert="horz"/>
          <a:lstStyle>
            <a:lvl1pPr marL="342900" indent="-342900">
              <a:buFont typeface="Wingdings" charset="2"/>
              <a:buChar char="p"/>
              <a:defRPr sz="24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20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2595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2019.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a:ln>
            <a:solidFill>
              <a:schemeClr val="bg1"/>
            </a:solidFill>
          </a:ln>
        </p:spPr>
        <p:txBody>
          <a:bodyPr vert="horz"/>
          <a:lstStyle>
            <a:lvl1pPr marL="342900" indent="-342900">
              <a:buFont typeface="Wingdings" charset="2"/>
              <a:buChar char="p"/>
              <a:defRPr sz="20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65789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2019.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a:ln>
            <a:solidFill>
              <a:schemeClr val="bg1"/>
            </a:solidFill>
          </a:ln>
        </p:spPr>
        <p:txBody>
          <a:bodyPr vert="horz"/>
          <a:lstStyle>
            <a:lvl1pPr marL="342900" indent="-342900">
              <a:buFont typeface="Wingdings" charset="2"/>
              <a:buChar char="p"/>
              <a:defRPr sz="18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6446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2" name="図 1" descr="ea60_010_030_dmac [更新済み].wmf"/>
          <p:cNvPicPr>
            <a:picLocks noChangeAspect="1"/>
          </p:cNvPicPr>
          <p:nvPr userDrawn="1"/>
        </p:nvPicPr>
        <p:blipFill>
          <a:blip r:embed="rId2" cstate="screen"/>
          <a:stretch>
            <a:fillRect/>
          </a:stretch>
        </p:blipFill>
        <p:spPr bwMode="gray">
          <a:xfrm>
            <a:off x="2786400" y="2916679"/>
            <a:ext cx="3571200" cy="102464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3" r:id="rId2"/>
    <p:sldLayoutId id="2147483679" r:id="rId3"/>
    <p:sldLayoutId id="2147483656" r:id="rId4"/>
    <p:sldLayoutId id="2147483684" r:id="rId5"/>
    <p:sldLayoutId id="2147483685" r:id="rId6"/>
    <p:sldLayoutId id="2147483686" r:id="rId7"/>
    <p:sldLayoutId id="2147483677" r:id="rId8"/>
  </p:sldLayoutIdLst>
  <p:hf hdr="0" ftr="0" dt="0"/>
  <p:txStyles>
    <p:titleStyle>
      <a:lvl1pPr algn="l" rtl="0" fontAlgn="base">
        <a:lnSpc>
          <a:spcPct val="90000"/>
        </a:lnSpc>
        <a:spcBef>
          <a:spcPct val="0"/>
        </a:spcBef>
        <a:spcAft>
          <a:spcPct val="0"/>
        </a:spcAft>
        <a:defRPr kumimoji="1" sz="2600">
          <a:solidFill>
            <a:schemeClr val="bg1"/>
          </a:solidFill>
          <a:latin typeface="+mj-lt"/>
          <a:ea typeface="+mj-ea"/>
          <a:cs typeface="+mj-cs"/>
        </a:defRPr>
      </a:lvl1pPr>
      <a:lvl2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2pPr>
      <a:lvl3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3pPr>
      <a:lvl4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4pPr>
      <a:lvl5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ode-red/designs/pull/14/file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タイトル 1"/>
          <p:cNvSpPr>
            <a:spLocks noGrp="1"/>
          </p:cNvSpPr>
          <p:nvPr>
            <p:ph type="title"/>
          </p:nvPr>
        </p:nvSpPr>
        <p:spPr>
          <a:xfrm>
            <a:off x="2037230" y="3418514"/>
            <a:ext cx="2669320" cy="523220"/>
          </a:xfrm>
          <a:noFill/>
          <a:ln>
            <a:miter lim="800000"/>
            <a:headEnd/>
            <a:tailEnd/>
          </a:ln>
        </p:spPr>
        <p:txBody>
          <a:bodyPr vert="horz" lIns="91440" tIns="45720" rIns="91440" bIns="45720" numCol="1" anchor="t" anchorCtr="0" compatLnSpc="1">
            <a:prstTxWarp prst="textNoShape">
              <a:avLst/>
            </a:prstTxWarp>
          </a:bodyPr>
          <a:lstStyle/>
          <a:p>
            <a:pPr lvl="0" eaLnBrk="1" hangingPunct="1"/>
            <a:r>
              <a:rPr lang="ja-JP" altLang="en-US" sz="2800" dirty="0"/>
              <a:t>‘</a:t>
            </a:r>
            <a:r>
              <a:rPr lang="en-US" altLang="ja-JP" sz="2800" dirty="0"/>
              <a:t>Timeout</a:t>
            </a:r>
            <a:r>
              <a:rPr lang="ja-JP" altLang="en-US" sz="2800" dirty="0"/>
              <a:t>’ </a:t>
            </a:r>
            <a:r>
              <a:rPr lang="en-US" altLang="ja-JP" sz="2800" dirty="0"/>
              <a:t>flows</a:t>
            </a:r>
            <a:endParaRPr lang="ja-JP" altLang="en-US" sz="2800" dirty="0"/>
          </a:p>
        </p:txBody>
      </p:sp>
      <p:sp>
        <p:nvSpPr>
          <p:cNvPr id="10242" name="テキスト プレースホルダ 2"/>
          <p:cNvSpPr>
            <a:spLocks noGrp="1"/>
          </p:cNvSpPr>
          <p:nvPr>
            <p:ph type="body" sz="quarter" idx="11"/>
          </p:nvPr>
        </p:nvSpPr>
        <p:spPr>
          <a:xfrm>
            <a:off x="5568950" y="5335588"/>
            <a:ext cx="2218877" cy="430887"/>
          </a:xfrm>
          <a:noFill/>
          <a:ln>
            <a:miter lim="800000"/>
            <a:headEnd/>
            <a:tailEnd/>
          </a:ln>
        </p:spPr>
        <p:txBody>
          <a:bodyPr vert="horz" lIns="91440" tIns="45720" rIns="91440" bIns="45720" numCol="1" anchor="t" anchorCtr="0" compatLnSpc="1">
            <a:prstTxWarp prst="textNoShape">
              <a:avLst/>
            </a:prstTxWarp>
          </a:bodyPr>
          <a:lstStyle/>
          <a:p>
            <a:pPr eaLnBrk="1" hangingPunct="1"/>
            <a:r>
              <a:rPr lang="en-US" altLang="ja-JP" dirty="0"/>
              <a:t>Yuma Matsuura</a:t>
            </a:r>
          </a:p>
        </p:txBody>
      </p:sp>
      <p:sp>
        <p:nvSpPr>
          <p:cNvPr id="4" name="Text Box 58">
            <a:extLst>
              <a:ext uri="{FF2B5EF4-FFF2-40B4-BE49-F238E27FC236}">
                <a16:creationId xmlns:a16="http://schemas.microsoft.com/office/drawing/2014/main" id="{83B517CE-34F5-4125-9802-9BF8008C1FB2}"/>
              </a:ext>
            </a:extLst>
          </p:cNvPr>
          <p:cNvSpPr txBox="1">
            <a:spLocks noChangeArrowheads="1"/>
          </p:cNvSpPr>
          <p:nvPr/>
        </p:nvSpPr>
        <p:spPr bwMode="gray">
          <a:xfrm>
            <a:off x="5777340" y="5898881"/>
            <a:ext cx="2010487" cy="288349"/>
          </a:xfrm>
          <a:prstGeom prst="rect">
            <a:avLst/>
          </a:prstGeom>
          <a:noFill/>
          <a:ln w="9525">
            <a:noFill/>
            <a:miter lim="800000"/>
            <a:headEnd/>
            <a:tailEnd/>
          </a:ln>
        </p:spPr>
        <p:txBody>
          <a:bodyPr wrap="none">
            <a:spAutoFit/>
          </a:bodyPr>
          <a:lstStyle/>
          <a:p>
            <a:r>
              <a:rPr lang="en-US" altLang="ja-JP" sz="1400" dirty="0">
                <a:solidFill>
                  <a:schemeClr val="tx1"/>
                </a:solidFill>
                <a:latin typeface="游ゴシック" panose="020B0400000000000000" pitchFamily="50" charset="-128"/>
                <a:ea typeface="游ゴシック" panose="020B0400000000000000" pitchFamily="50" charset="-128"/>
              </a:rPr>
              <a:t>Hitachi Solutions, Ltd.</a:t>
            </a:r>
          </a:p>
        </p:txBody>
      </p:sp>
    </p:spTree>
    <p:extLst>
      <p:ext uri="{BB962C8B-B14F-4D97-AF65-F5344CB8AC3E}">
        <p14:creationId xmlns:p14="http://schemas.microsoft.com/office/powerpoint/2010/main" val="231187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E18488B8-889B-4EF0-B5B6-C8888CF15A19}"/>
              </a:ext>
            </a:extLst>
          </p:cNvPr>
          <p:cNvSpPr txBox="1"/>
          <p:nvPr/>
        </p:nvSpPr>
        <p:spPr>
          <a:xfrm>
            <a:off x="276837" y="1159352"/>
            <a:ext cx="8327413" cy="2088329"/>
          </a:xfrm>
          <a:prstGeom prst="rect">
            <a:avLst/>
          </a:prstGeom>
          <a:noFill/>
        </p:spPr>
        <p:txBody>
          <a:bodyPr wrap="square" rtlCol="0">
            <a:spAutoFit/>
          </a:bodyPr>
          <a:lstStyle/>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pPr marL="285750" indent="-285750">
              <a:buFont typeface="Wingdings" panose="05000000000000000000" pitchFamily="2" charset="2"/>
              <a:buChar char="l"/>
            </a:pPr>
            <a:r>
              <a:rPr lang="en-US" altLang="ja-JP" sz="1800" dirty="0">
                <a:solidFill>
                  <a:schemeClr val="tx1"/>
                </a:solidFill>
                <a:latin typeface="Calibri" panose="020F0502020204030204" pitchFamily="34" charset="0"/>
                <a:cs typeface="Calibri" panose="020F0502020204030204" pitchFamily="34" charset="0"/>
              </a:rPr>
              <a:t>Design: </a:t>
            </a:r>
            <a:r>
              <a:rPr lang="en-US" altLang="ja-JP" sz="1800" dirty="0">
                <a:solidFill>
                  <a:schemeClr val="tx1"/>
                </a:solidFill>
                <a:latin typeface="Calibri" panose="020F0502020204030204" pitchFamily="34" charset="0"/>
                <a:cs typeface="Calibri" panose="020F0502020204030204" pitchFamily="34" charset="0"/>
                <a:hlinkClick r:id="rId3"/>
              </a:rPr>
              <a:t>https://github.com/node-red/designs/pull/14/files</a:t>
            </a:r>
            <a:endParaRPr lang="en-US" altLang="ja-JP" sz="1800" dirty="0">
              <a:solidFill>
                <a:schemeClr val="tx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l"/>
            </a:pPr>
            <a:endParaRPr lang="en-US" altLang="ja-JP" sz="1800" dirty="0">
              <a:solidFill>
                <a:schemeClr val="tx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lang="en-US" altLang="ja-JP" sz="1800" dirty="0">
                <a:solidFill>
                  <a:schemeClr val="tx1"/>
                </a:solidFill>
                <a:latin typeface="Calibri" panose="020F0502020204030204" pitchFamily="34" charset="0"/>
                <a:cs typeface="Calibri" panose="020F0502020204030204" pitchFamily="34" charset="0"/>
              </a:rPr>
              <a:t>Draft PR: https://github.com/node-red/node-red/pull/2377</a:t>
            </a:r>
          </a:p>
          <a:p>
            <a:pPr marL="285750" indent="-285750">
              <a:buFont typeface="Wingdings" panose="05000000000000000000" pitchFamily="2" charset="2"/>
              <a:buChar char="l"/>
            </a:pPr>
            <a:endParaRPr lang="en-US" altLang="ja-JP" sz="1800" dirty="0">
              <a:solidFill>
                <a:schemeClr val="tx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l"/>
            </a:pPr>
            <a:endParaRPr lang="en-US" altLang="ja-JP" sz="1800" dirty="0">
              <a:solidFill>
                <a:schemeClr val="tx1"/>
              </a:solidFill>
              <a:latin typeface="Calibri" panose="020F0502020204030204" pitchFamily="34" charset="0"/>
              <a:cs typeface="Calibri" panose="020F0502020204030204" pitchFamily="34" charset="0"/>
            </a:endParaRPr>
          </a:p>
          <a:p>
            <a:r>
              <a:rPr lang="en-US" altLang="ja-JP" sz="1800" dirty="0">
                <a:solidFill>
                  <a:schemeClr val="tx1"/>
                </a:solidFill>
                <a:latin typeface="Calibri" panose="020F0502020204030204" pitchFamily="34" charset="0"/>
                <a:cs typeface="Calibri" panose="020F0502020204030204" pitchFamily="34" charset="0"/>
              </a:rPr>
              <a:t>Please comment and review this design.</a:t>
            </a:r>
            <a:endParaRPr lang="ja-JP" altLang="en-US" sz="1800" dirty="0">
              <a:solidFill>
                <a:schemeClr val="tx1"/>
              </a:solidFill>
              <a:latin typeface="Calibri" panose="020F0502020204030204" pitchFamily="34" charset="0"/>
              <a:cs typeface="Calibri" panose="020F0502020204030204" pitchFamily="34" charset="0"/>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 name="タイトル 1">
            <a:extLst>
              <a:ext uri="{FF2B5EF4-FFF2-40B4-BE49-F238E27FC236}">
                <a16:creationId xmlns:a16="http://schemas.microsoft.com/office/drawing/2014/main" id="{264C5C16-9BA0-4602-BA9A-1E1CFBD69FC2}"/>
              </a:ext>
            </a:extLst>
          </p:cNvPr>
          <p:cNvSpPr>
            <a:spLocks noGrp="1"/>
          </p:cNvSpPr>
          <p:nvPr>
            <p:ph type="title"/>
          </p:nvPr>
        </p:nvSpPr>
        <p:spPr>
          <a:xfrm>
            <a:off x="113191" y="179482"/>
            <a:ext cx="2606804" cy="482568"/>
          </a:xfrm>
        </p:spPr>
        <p:txBody>
          <a:bodyPr/>
          <a:lstStyle/>
          <a:p>
            <a:r>
              <a:rPr kumimoji="1" lang="en-US" altLang="ja-JP" dirty="0"/>
              <a:t>Current</a:t>
            </a:r>
            <a:r>
              <a:rPr kumimoji="1" lang="ja-JP" altLang="en-US" dirty="0"/>
              <a:t> </a:t>
            </a:r>
            <a:r>
              <a:rPr kumimoji="1" lang="en-US" altLang="ja-JP" dirty="0"/>
              <a:t>Status</a:t>
            </a:r>
            <a:endParaRPr kumimoji="1" lang="ja-JP" altLang="en-US" dirty="0"/>
          </a:p>
        </p:txBody>
      </p:sp>
      <p:sp>
        <p:nvSpPr>
          <p:cNvPr id="3" name="スライド番号プレースホルダー 2">
            <a:extLst>
              <a:ext uri="{FF2B5EF4-FFF2-40B4-BE49-F238E27FC236}">
                <a16:creationId xmlns:a16="http://schemas.microsoft.com/office/drawing/2014/main" id="{9762FB36-A53A-413B-958E-4CC755438B59}"/>
              </a:ext>
            </a:extLst>
          </p:cNvPr>
          <p:cNvSpPr>
            <a:spLocks noGrp="1"/>
          </p:cNvSpPr>
          <p:nvPr>
            <p:ph type="sldNum" sz="quarter" idx="10"/>
          </p:nvPr>
        </p:nvSpPr>
        <p:spPr/>
        <p:txBody>
          <a:bodyPr/>
          <a:lstStyle/>
          <a:p>
            <a:pPr>
              <a:defRPr/>
            </a:pPr>
            <a:fld id="{B69A64E9-DEE1-40B5-88E8-A6C3DD001D0B}" type="slidenum">
              <a:rPr lang="en-US" altLang="ja-JP" smtClean="0"/>
              <a:pPr>
                <a:defRPr/>
              </a:pPr>
              <a:t>1</a:t>
            </a:fld>
            <a:endParaRPr lang="en-US" altLang="ja-JP"/>
          </a:p>
        </p:txBody>
      </p:sp>
    </p:spTree>
    <p:extLst>
      <p:ext uri="{BB962C8B-B14F-4D97-AF65-F5344CB8AC3E}">
        <p14:creationId xmlns:p14="http://schemas.microsoft.com/office/powerpoint/2010/main" val="302291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E18488B8-889B-4EF0-B5B6-C8888CF15A19}"/>
              </a:ext>
            </a:extLst>
          </p:cNvPr>
          <p:cNvSpPr txBox="1"/>
          <p:nvPr/>
        </p:nvSpPr>
        <p:spPr>
          <a:xfrm>
            <a:off x="369115" y="1159352"/>
            <a:ext cx="4303553" cy="4082721"/>
          </a:xfrm>
          <a:prstGeom prst="rect">
            <a:avLst/>
          </a:prstGeom>
          <a:noFill/>
        </p:spPr>
        <p:txBody>
          <a:bodyPr wrap="square" rtlCol="0">
            <a:spAutoFit/>
          </a:bodyPr>
          <a:lstStyle/>
          <a:p>
            <a:r>
              <a:rPr lang="en-US" altLang="ja-JP" sz="1800" dirty="0">
                <a:solidFill>
                  <a:schemeClr val="tx1"/>
                </a:solidFill>
                <a:latin typeface="游ゴシック Medium" panose="020B0500000000000000" pitchFamily="50" charset="-128"/>
                <a:ea typeface="游ゴシック Medium" panose="020B0500000000000000" pitchFamily="50" charset="-128"/>
              </a:rPr>
              <a:t>A "trigger" node pass a message to the next node, and wait for the defined time to send a message again. </a:t>
            </a: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r>
              <a:rPr lang="en-US" altLang="ja-JP" sz="1800" dirty="0">
                <a:solidFill>
                  <a:schemeClr val="tx1"/>
                </a:solidFill>
                <a:latin typeface="游ゴシック Medium" panose="020B0500000000000000" pitchFamily="50" charset="-128"/>
                <a:ea typeface="游ゴシック Medium" panose="020B0500000000000000" pitchFamily="50" charset="-128"/>
              </a:rPr>
              <a:t>Adding options, which are </a:t>
            </a:r>
            <a:r>
              <a:rPr lang="en-US" altLang="ja-JP" sz="1800" b="1" dirty="0">
                <a:solidFill>
                  <a:schemeClr val="tx1"/>
                </a:solidFill>
                <a:latin typeface="游ゴシック Medium" panose="020B0500000000000000" pitchFamily="50" charset="-128"/>
                <a:ea typeface="游ゴシック Medium" panose="020B0500000000000000" pitchFamily="50" charset="-128"/>
              </a:rPr>
              <a:t>"discrete outputs"</a:t>
            </a:r>
            <a:r>
              <a:rPr lang="en-US" altLang="ja-JP" sz="1800" dirty="0">
                <a:solidFill>
                  <a:schemeClr val="tx1"/>
                </a:solidFill>
                <a:latin typeface="游ゴシック Medium" panose="020B0500000000000000" pitchFamily="50" charset="-128"/>
                <a:ea typeface="游ゴシック Medium" panose="020B0500000000000000" pitchFamily="50" charset="-128"/>
              </a:rPr>
              <a:t> and </a:t>
            </a:r>
            <a:r>
              <a:rPr lang="en-US" altLang="ja-JP" sz="1800" b="1" dirty="0">
                <a:solidFill>
                  <a:schemeClr val="tx1"/>
                </a:solidFill>
                <a:latin typeface="游ゴシック Medium" panose="020B0500000000000000" pitchFamily="50" charset="-128"/>
                <a:ea typeface="游ゴシック Medium" panose="020B0500000000000000" pitchFamily="50" charset="-128"/>
              </a:rPr>
              <a:t>"memorize message ids", </a:t>
            </a:r>
            <a:r>
              <a:rPr lang="en-US" altLang="ja-JP" sz="1800" dirty="0">
                <a:solidFill>
                  <a:schemeClr val="tx1"/>
                </a:solidFill>
                <a:latin typeface="游ゴシック Medium" panose="020B0500000000000000" pitchFamily="50" charset="-128"/>
                <a:ea typeface="游ゴシック Medium" panose="020B0500000000000000" pitchFamily="50" charset="-128"/>
              </a:rPr>
              <a:t>on the node, this node sends 2nd message to the other wired node, and </a:t>
            </a:r>
            <a:r>
              <a:rPr lang="en-US" altLang="ja-JP" sz="1800" dirty="0" err="1">
                <a:solidFill>
                  <a:schemeClr val="tx1"/>
                </a:solidFill>
                <a:latin typeface="游ゴシック Medium" panose="020B0500000000000000" pitchFamily="50" charset="-128"/>
                <a:ea typeface="游ゴシック Medium" panose="020B0500000000000000" pitchFamily="50" charset="-128"/>
              </a:rPr>
              <a:t>memorise</a:t>
            </a:r>
            <a:r>
              <a:rPr lang="en-US" altLang="ja-JP" sz="1800" dirty="0">
                <a:solidFill>
                  <a:schemeClr val="tx1"/>
                </a:solidFill>
                <a:latin typeface="游ゴシック Medium" panose="020B0500000000000000" pitchFamily="50" charset="-128"/>
                <a:ea typeface="游ゴシック Medium" panose="020B0500000000000000" pitchFamily="50" charset="-128"/>
              </a:rPr>
              <a:t> the message id in the flow context.</a:t>
            </a: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r>
              <a:rPr lang="en-US" altLang="ja-JP" sz="1800" dirty="0">
                <a:solidFill>
                  <a:schemeClr val="tx1"/>
                </a:solidFill>
                <a:latin typeface="游ゴシック Medium" panose="020B0500000000000000" pitchFamily="50" charset="-128"/>
                <a:ea typeface="游ゴシック Medium" panose="020B0500000000000000" pitchFamily="50" charset="-128"/>
              </a:rPr>
              <a:t>These options can be selected when "with for" is selected in the "then" property.</a:t>
            </a:r>
          </a:p>
        </p:txBody>
      </p:sp>
      <p:sp>
        <p:nvSpPr>
          <p:cNvPr id="2" name="タイトル 1">
            <a:extLst>
              <a:ext uri="{FF2B5EF4-FFF2-40B4-BE49-F238E27FC236}">
                <a16:creationId xmlns:a16="http://schemas.microsoft.com/office/drawing/2014/main" id="{264C5C16-9BA0-4602-BA9A-1E1CFBD69FC2}"/>
              </a:ext>
            </a:extLst>
          </p:cNvPr>
          <p:cNvSpPr>
            <a:spLocks noGrp="1"/>
          </p:cNvSpPr>
          <p:nvPr>
            <p:ph type="title"/>
          </p:nvPr>
        </p:nvSpPr>
        <p:spPr>
          <a:xfrm>
            <a:off x="113191" y="179482"/>
            <a:ext cx="5460149" cy="482568"/>
          </a:xfrm>
        </p:spPr>
        <p:txBody>
          <a:bodyPr/>
          <a:lstStyle/>
          <a:p>
            <a:r>
              <a:rPr lang="en-US" altLang="ja-JP" dirty="0"/>
              <a:t>Enhancements</a:t>
            </a:r>
            <a:r>
              <a:rPr lang="ja-JP" altLang="en-US" dirty="0"/>
              <a:t> </a:t>
            </a:r>
            <a:r>
              <a:rPr lang="en-US" altLang="ja-JP" dirty="0"/>
              <a:t>of</a:t>
            </a:r>
            <a:r>
              <a:rPr lang="ja-JP" altLang="en-US" dirty="0"/>
              <a:t> </a:t>
            </a:r>
            <a:r>
              <a:rPr lang="en-US" altLang="ja-JP" dirty="0"/>
              <a:t>“trigger”</a:t>
            </a:r>
            <a:r>
              <a:rPr lang="ja-JP" altLang="en-US" dirty="0"/>
              <a:t> </a:t>
            </a:r>
            <a:r>
              <a:rPr lang="en-US" altLang="ja-JP" dirty="0"/>
              <a:t>node</a:t>
            </a:r>
            <a:endParaRPr kumimoji="1" lang="ja-JP" altLang="en-US" dirty="0"/>
          </a:p>
        </p:txBody>
      </p:sp>
      <p:sp>
        <p:nvSpPr>
          <p:cNvPr id="3" name="スライド番号プレースホルダー 2">
            <a:extLst>
              <a:ext uri="{FF2B5EF4-FFF2-40B4-BE49-F238E27FC236}">
                <a16:creationId xmlns:a16="http://schemas.microsoft.com/office/drawing/2014/main" id="{9762FB36-A53A-413B-958E-4CC755438B59}"/>
              </a:ext>
            </a:extLst>
          </p:cNvPr>
          <p:cNvSpPr>
            <a:spLocks noGrp="1"/>
          </p:cNvSpPr>
          <p:nvPr>
            <p:ph type="sldNum" sz="quarter" idx="10"/>
          </p:nvPr>
        </p:nvSpPr>
        <p:spPr/>
        <p:txBody>
          <a:bodyPr/>
          <a:lstStyle/>
          <a:p>
            <a:pPr>
              <a:defRPr/>
            </a:pPr>
            <a:fld id="{B69A64E9-DEE1-40B5-88E8-A6C3DD001D0B}" type="slidenum">
              <a:rPr lang="en-US" altLang="ja-JP" smtClean="0"/>
              <a:pPr>
                <a:defRPr/>
              </a:pPr>
              <a:t>2</a:t>
            </a:fld>
            <a:endParaRPr lang="en-US" altLang="ja-JP"/>
          </a:p>
        </p:txBody>
      </p:sp>
      <p:pic>
        <p:nvPicPr>
          <p:cNvPr id="5" name="図 4" descr="パソコンのスクリーンショット&#10;&#10;自動的に生成された説明">
            <a:extLst>
              <a:ext uri="{FF2B5EF4-FFF2-40B4-BE49-F238E27FC236}">
                <a16:creationId xmlns:a16="http://schemas.microsoft.com/office/drawing/2014/main" id="{47CA4218-1FD8-47E6-AF35-8983D56CB845}"/>
              </a:ext>
            </a:extLst>
          </p:cNvPr>
          <p:cNvPicPr>
            <a:picLocks noChangeAspect="1"/>
          </p:cNvPicPr>
          <p:nvPr/>
        </p:nvPicPr>
        <p:blipFill>
          <a:blip r:embed="rId3"/>
          <a:stretch>
            <a:fillRect/>
          </a:stretch>
        </p:blipFill>
        <p:spPr>
          <a:xfrm>
            <a:off x="4820937" y="1159353"/>
            <a:ext cx="4046225" cy="4494828"/>
          </a:xfrm>
          <a:prstGeom prst="rect">
            <a:avLst/>
          </a:prstGeom>
        </p:spPr>
      </p:pic>
      <p:sp>
        <p:nvSpPr>
          <p:cNvPr id="6" name="正方形/長方形 5">
            <a:extLst>
              <a:ext uri="{FF2B5EF4-FFF2-40B4-BE49-F238E27FC236}">
                <a16:creationId xmlns:a16="http://schemas.microsoft.com/office/drawing/2014/main" id="{1915F5F4-7886-46A9-B9CF-D8068C7F2052}"/>
              </a:ext>
            </a:extLst>
          </p:cNvPr>
          <p:cNvSpPr/>
          <p:nvPr/>
        </p:nvSpPr>
        <p:spPr bwMode="auto">
          <a:xfrm>
            <a:off x="5721292" y="4035105"/>
            <a:ext cx="2634143" cy="276836"/>
          </a:xfrm>
          <a:prstGeom prst="rect">
            <a:avLst/>
          </a:prstGeom>
          <a:noFill/>
          <a:ln w="28575">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Tree>
    <p:extLst>
      <p:ext uri="{BB962C8B-B14F-4D97-AF65-F5344CB8AC3E}">
        <p14:creationId xmlns:p14="http://schemas.microsoft.com/office/powerpoint/2010/main" val="183065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スクリーンショットの画面&#10;&#10;自動的に生成された説明">
            <a:extLst>
              <a:ext uri="{FF2B5EF4-FFF2-40B4-BE49-F238E27FC236}">
                <a16:creationId xmlns:a16="http://schemas.microsoft.com/office/drawing/2014/main" id="{6D1670D4-8CA1-4D01-ACC9-F81AB39D2B18}"/>
              </a:ext>
            </a:extLst>
          </p:cNvPr>
          <p:cNvPicPr>
            <a:picLocks noChangeAspect="1"/>
          </p:cNvPicPr>
          <p:nvPr/>
        </p:nvPicPr>
        <p:blipFill>
          <a:blip r:embed="rId3"/>
          <a:stretch>
            <a:fillRect/>
          </a:stretch>
        </p:blipFill>
        <p:spPr>
          <a:xfrm>
            <a:off x="4572000" y="1159352"/>
            <a:ext cx="4369710" cy="2710927"/>
          </a:xfrm>
          <a:prstGeom prst="rect">
            <a:avLst/>
          </a:prstGeom>
        </p:spPr>
      </p:pic>
      <p:sp>
        <p:nvSpPr>
          <p:cNvPr id="16" name="テキスト ボックス 15">
            <a:extLst>
              <a:ext uri="{FF2B5EF4-FFF2-40B4-BE49-F238E27FC236}">
                <a16:creationId xmlns:a16="http://schemas.microsoft.com/office/drawing/2014/main" id="{E18488B8-889B-4EF0-B5B6-C8888CF15A19}"/>
              </a:ext>
            </a:extLst>
          </p:cNvPr>
          <p:cNvSpPr txBox="1"/>
          <p:nvPr/>
        </p:nvSpPr>
        <p:spPr>
          <a:xfrm>
            <a:off x="369115" y="1159352"/>
            <a:ext cx="4303553" cy="3334824"/>
          </a:xfrm>
          <a:prstGeom prst="rect">
            <a:avLst/>
          </a:prstGeom>
          <a:noFill/>
        </p:spPr>
        <p:txBody>
          <a:bodyPr wrap="square" rtlCol="0">
            <a:spAutoFit/>
          </a:bodyPr>
          <a:lstStyle/>
          <a:p>
            <a:r>
              <a:rPr lang="en-US" altLang="ja-JP" sz="1800" dirty="0">
                <a:solidFill>
                  <a:schemeClr val="tx1"/>
                </a:solidFill>
                <a:latin typeface="游ゴシック Medium" panose="020B0500000000000000" pitchFamily="50" charset="-128"/>
                <a:ea typeface="游ゴシック Medium" panose="020B0500000000000000" pitchFamily="50" charset="-128"/>
              </a:rPr>
              <a:t>A "join" node waits for multiple messages and combines them. </a:t>
            </a: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r>
              <a:rPr lang="en-US" altLang="ja-JP" sz="1800" dirty="0">
                <a:solidFill>
                  <a:schemeClr val="tx1"/>
                </a:solidFill>
                <a:latin typeface="游ゴシック Medium" panose="020B0500000000000000" pitchFamily="50" charset="-128"/>
                <a:ea typeface="游ゴシック Medium" panose="020B0500000000000000" pitchFamily="50" charset="-128"/>
              </a:rPr>
              <a:t>Adding an option on the node, this node behave an opposite action. </a:t>
            </a: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r>
              <a:rPr lang="en-US" altLang="ja-JP" sz="1800" dirty="0">
                <a:solidFill>
                  <a:schemeClr val="tx1"/>
                </a:solidFill>
                <a:latin typeface="游ゴシック Medium" panose="020B0500000000000000" pitchFamily="50" charset="-128"/>
                <a:ea typeface="游ゴシック Medium" panose="020B0500000000000000" pitchFamily="50" charset="-128"/>
              </a:rPr>
              <a:t>The node with </a:t>
            </a:r>
            <a:r>
              <a:rPr lang="en-US" altLang="ja-JP" sz="1800" b="1" dirty="0">
                <a:solidFill>
                  <a:schemeClr val="tx1"/>
                </a:solidFill>
                <a:latin typeface="游ゴシック Medium" panose="020B0500000000000000" pitchFamily="50" charset="-128"/>
                <a:ea typeface="游ゴシック Medium" panose="020B0500000000000000" pitchFamily="50" charset="-128"/>
              </a:rPr>
              <a:t>“once”</a:t>
            </a:r>
            <a:r>
              <a:rPr lang="en-US" altLang="ja-JP" sz="1800" dirty="0">
                <a:solidFill>
                  <a:schemeClr val="tx1"/>
                </a:solidFill>
                <a:latin typeface="游ゴシック Medium" panose="020B0500000000000000" pitchFamily="50" charset="-128"/>
                <a:ea typeface="游ゴシック Medium" panose="020B0500000000000000" pitchFamily="50" charset="-128"/>
              </a:rPr>
              <a:t> option will pass through a message to the next node only once. </a:t>
            </a: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r>
              <a:rPr lang="en-US" altLang="ja-JP" sz="1800" dirty="0">
                <a:solidFill>
                  <a:schemeClr val="tx1"/>
                </a:solidFill>
                <a:latin typeface="游ゴシック Medium" panose="020B0500000000000000" pitchFamily="50" charset="-128"/>
                <a:ea typeface="游ゴシック Medium" panose="020B0500000000000000" pitchFamily="50" charset="-128"/>
              </a:rPr>
              <a:t>After that, the node will ignore the same message.</a:t>
            </a: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 name="タイトル 1">
            <a:extLst>
              <a:ext uri="{FF2B5EF4-FFF2-40B4-BE49-F238E27FC236}">
                <a16:creationId xmlns:a16="http://schemas.microsoft.com/office/drawing/2014/main" id="{264C5C16-9BA0-4602-BA9A-1E1CFBD69FC2}"/>
              </a:ext>
            </a:extLst>
          </p:cNvPr>
          <p:cNvSpPr>
            <a:spLocks noGrp="1"/>
          </p:cNvSpPr>
          <p:nvPr>
            <p:ph type="title"/>
          </p:nvPr>
        </p:nvSpPr>
        <p:spPr>
          <a:xfrm>
            <a:off x="113191" y="179482"/>
            <a:ext cx="5001690" cy="482568"/>
          </a:xfrm>
        </p:spPr>
        <p:txBody>
          <a:bodyPr/>
          <a:lstStyle/>
          <a:p>
            <a:r>
              <a:rPr lang="en-US" altLang="ja-JP" dirty="0"/>
              <a:t>Enhancements</a:t>
            </a:r>
            <a:r>
              <a:rPr lang="ja-JP" altLang="en-US" dirty="0"/>
              <a:t> </a:t>
            </a:r>
            <a:r>
              <a:rPr lang="en-US" altLang="ja-JP" dirty="0"/>
              <a:t>of</a:t>
            </a:r>
            <a:r>
              <a:rPr lang="ja-JP" altLang="en-US" dirty="0"/>
              <a:t> </a:t>
            </a:r>
            <a:r>
              <a:rPr lang="en-US" altLang="ja-JP" dirty="0"/>
              <a:t>“join”</a:t>
            </a:r>
            <a:r>
              <a:rPr lang="ja-JP" altLang="en-US" dirty="0"/>
              <a:t> </a:t>
            </a:r>
            <a:r>
              <a:rPr lang="en-US" altLang="ja-JP" dirty="0"/>
              <a:t>node</a:t>
            </a:r>
            <a:endParaRPr kumimoji="1" lang="ja-JP" altLang="en-US" dirty="0"/>
          </a:p>
        </p:txBody>
      </p:sp>
      <p:sp>
        <p:nvSpPr>
          <p:cNvPr id="3" name="スライド番号プレースホルダー 2">
            <a:extLst>
              <a:ext uri="{FF2B5EF4-FFF2-40B4-BE49-F238E27FC236}">
                <a16:creationId xmlns:a16="http://schemas.microsoft.com/office/drawing/2014/main" id="{9762FB36-A53A-413B-958E-4CC755438B59}"/>
              </a:ext>
            </a:extLst>
          </p:cNvPr>
          <p:cNvSpPr>
            <a:spLocks noGrp="1"/>
          </p:cNvSpPr>
          <p:nvPr>
            <p:ph type="sldNum" sz="quarter" idx="10"/>
          </p:nvPr>
        </p:nvSpPr>
        <p:spPr/>
        <p:txBody>
          <a:bodyPr/>
          <a:lstStyle/>
          <a:p>
            <a:pPr>
              <a:defRPr/>
            </a:pPr>
            <a:fld id="{B69A64E9-DEE1-40B5-88E8-A6C3DD001D0B}" type="slidenum">
              <a:rPr lang="en-US" altLang="ja-JP" smtClean="0"/>
              <a:pPr>
                <a:defRPr/>
              </a:pPr>
              <a:t>3</a:t>
            </a:fld>
            <a:endParaRPr lang="en-US" altLang="ja-JP"/>
          </a:p>
        </p:txBody>
      </p:sp>
      <p:sp>
        <p:nvSpPr>
          <p:cNvPr id="6" name="正方形/長方形 5">
            <a:extLst>
              <a:ext uri="{FF2B5EF4-FFF2-40B4-BE49-F238E27FC236}">
                <a16:creationId xmlns:a16="http://schemas.microsoft.com/office/drawing/2014/main" id="{1915F5F4-7886-46A9-B9CF-D8068C7F2052}"/>
              </a:ext>
            </a:extLst>
          </p:cNvPr>
          <p:cNvSpPr/>
          <p:nvPr/>
        </p:nvSpPr>
        <p:spPr bwMode="auto">
          <a:xfrm>
            <a:off x="5578680" y="3204594"/>
            <a:ext cx="1879134" cy="224406"/>
          </a:xfrm>
          <a:prstGeom prst="rect">
            <a:avLst/>
          </a:prstGeom>
          <a:noFill/>
          <a:ln w="28575">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Tree>
    <p:extLst>
      <p:ext uri="{BB962C8B-B14F-4D97-AF65-F5344CB8AC3E}">
        <p14:creationId xmlns:p14="http://schemas.microsoft.com/office/powerpoint/2010/main" val="347480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E18488B8-889B-4EF0-B5B6-C8888CF15A19}"/>
              </a:ext>
            </a:extLst>
          </p:cNvPr>
          <p:cNvSpPr txBox="1"/>
          <p:nvPr/>
        </p:nvSpPr>
        <p:spPr>
          <a:xfrm>
            <a:off x="222308" y="1015732"/>
            <a:ext cx="8699384" cy="5827814"/>
          </a:xfrm>
          <a:prstGeom prst="rect">
            <a:avLst/>
          </a:prstGeom>
          <a:noFill/>
        </p:spPr>
        <p:txBody>
          <a:bodyPr wrap="square" rtlCol="0">
            <a:spAutoFit/>
          </a:bodyPr>
          <a:lstStyle/>
          <a:p>
            <a:r>
              <a:rPr lang="en-US" altLang="ja-JP" sz="1800" dirty="0">
                <a:solidFill>
                  <a:schemeClr val="tx1"/>
                </a:solidFill>
                <a:latin typeface="游ゴシック Medium" panose="020B0500000000000000" pitchFamily="50" charset="-128"/>
                <a:ea typeface="游ゴシック Medium" panose="020B0500000000000000" pitchFamily="50" charset="-128"/>
              </a:rPr>
              <a:t>In this case, the "trigger" node sends a message to the "procedure" node, and keeps its id in the flow context. </a:t>
            </a: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r>
              <a:rPr lang="ja-JP" altLang="en-US" sz="1800" dirty="0">
                <a:solidFill>
                  <a:schemeClr val="tx1"/>
                </a:solidFill>
                <a:latin typeface="游ゴシック Medium" panose="020B0500000000000000" pitchFamily="50" charset="-128"/>
                <a:ea typeface="游ゴシック Medium" panose="020B0500000000000000" pitchFamily="50" charset="-128"/>
              </a:rPr>
              <a:t>①</a:t>
            </a:r>
            <a:r>
              <a:rPr lang="en-US" altLang="ja-JP" sz="1800" dirty="0">
                <a:solidFill>
                  <a:schemeClr val="tx1"/>
                </a:solidFill>
                <a:latin typeface="游ゴシック Medium" panose="020B0500000000000000" pitchFamily="50" charset="-128"/>
                <a:ea typeface="游ゴシック Medium" panose="020B0500000000000000" pitchFamily="50" charset="-128"/>
              </a:rPr>
              <a:t>The "procedure" node sends the message to the "join" node. </a:t>
            </a:r>
          </a:p>
          <a:p>
            <a:r>
              <a:rPr lang="en-US" altLang="ja-JP" sz="1800" dirty="0">
                <a:solidFill>
                  <a:schemeClr val="tx1"/>
                </a:solidFill>
                <a:latin typeface="游ゴシック Medium" panose="020B0500000000000000" pitchFamily="50" charset="-128"/>
                <a:ea typeface="游ゴシック Medium" panose="020B0500000000000000" pitchFamily="50" charset="-128"/>
              </a:rPr>
              <a:t>If the "join" node could find its id in the flow context, the message would be sent to the "check" node and the "join" node would delete the id in the flow context.</a:t>
            </a: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r>
              <a:rPr lang="ja-JP" altLang="en-US" sz="1800" dirty="0">
                <a:solidFill>
                  <a:schemeClr val="tx1"/>
                </a:solidFill>
                <a:latin typeface="游ゴシック Medium" panose="020B0500000000000000" pitchFamily="50" charset="-128"/>
                <a:ea typeface="游ゴシック Medium" panose="020B0500000000000000" pitchFamily="50" charset="-128"/>
              </a:rPr>
              <a:t>②</a:t>
            </a:r>
            <a:r>
              <a:rPr lang="en-US" altLang="ja-JP" sz="1800" dirty="0">
                <a:solidFill>
                  <a:schemeClr val="tx1"/>
                </a:solidFill>
                <a:latin typeface="游ゴシック Medium" panose="020B0500000000000000" pitchFamily="50" charset="-128"/>
                <a:ea typeface="游ゴシック Medium" panose="020B0500000000000000" pitchFamily="50" charset="-128"/>
              </a:rPr>
              <a:t>After 250ms, the "trigger" node sends the same message to the "timeout" node, and the "timeout" node sends it to the "join" node. The "join" node cannot find the message id because the id was already deleted. The message will be ignored.</a:t>
            </a:r>
          </a:p>
          <a:p>
            <a:endParaRPr lang="en-US" altLang="ja-JP" sz="1800" dirty="0">
              <a:solidFill>
                <a:schemeClr val="tx1"/>
              </a:solidFill>
              <a:latin typeface="游ゴシック Medium" panose="020B0500000000000000" pitchFamily="50" charset="-128"/>
              <a:ea typeface="游ゴシック Medium" panose="020B0500000000000000" pitchFamily="50" charset="-128"/>
            </a:endParaRPr>
          </a:p>
          <a:p>
            <a:r>
              <a:rPr lang="en-US" altLang="ja-JP" sz="1800" dirty="0">
                <a:solidFill>
                  <a:schemeClr val="tx1"/>
                </a:solidFill>
                <a:latin typeface="游ゴシック Medium" panose="020B0500000000000000" pitchFamily="50" charset="-128"/>
                <a:ea typeface="游ゴシック Medium" panose="020B0500000000000000" pitchFamily="50" charset="-128"/>
              </a:rPr>
              <a:t>If the "procedure" node takes time, the "join" node sends a message from the "timeout" node to the "check" node. The "check" node checks where the message comes from. After that the "check" node will be able to deal with a timeout error.</a:t>
            </a:r>
          </a:p>
        </p:txBody>
      </p:sp>
      <p:sp>
        <p:nvSpPr>
          <p:cNvPr id="2" name="タイトル 1">
            <a:extLst>
              <a:ext uri="{FF2B5EF4-FFF2-40B4-BE49-F238E27FC236}">
                <a16:creationId xmlns:a16="http://schemas.microsoft.com/office/drawing/2014/main" id="{264C5C16-9BA0-4602-BA9A-1E1CFBD69FC2}"/>
              </a:ext>
            </a:extLst>
          </p:cNvPr>
          <p:cNvSpPr>
            <a:spLocks noGrp="1"/>
          </p:cNvSpPr>
          <p:nvPr>
            <p:ph type="title"/>
          </p:nvPr>
        </p:nvSpPr>
        <p:spPr>
          <a:xfrm>
            <a:off x="113191" y="179482"/>
            <a:ext cx="1590500" cy="482568"/>
          </a:xfrm>
        </p:spPr>
        <p:txBody>
          <a:bodyPr/>
          <a:lstStyle/>
          <a:p>
            <a:r>
              <a:rPr lang="en-US" altLang="ja-JP" dirty="0"/>
              <a:t>Example</a:t>
            </a:r>
            <a:endParaRPr kumimoji="1" lang="ja-JP" altLang="en-US" dirty="0"/>
          </a:p>
        </p:txBody>
      </p:sp>
      <p:sp>
        <p:nvSpPr>
          <p:cNvPr id="3" name="スライド番号プレースホルダー 2">
            <a:extLst>
              <a:ext uri="{FF2B5EF4-FFF2-40B4-BE49-F238E27FC236}">
                <a16:creationId xmlns:a16="http://schemas.microsoft.com/office/drawing/2014/main" id="{9762FB36-A53A-413B-958E-4CC755438B59}"/>
              </a:ext>
            </a:extLst>
          </p:cNvPr>
          <p:cNvSpPr>
            <a:spLocks noGrp="1"/>
          </p:cNvSpPr>
          <p:nvPr>
            <p:ph type="sldNum" sz="quarter" idx="10"/>
          </p:nvPr>
        </p:nvSpPr>
        <p:spPr/>
        <p:txBody>
          <a:bodyPr/>
          <a:lstStyle/>
          <a:p>
            <a:pPr>
              <a:defRPr/>
            </a:pPr>
            <a:fld id="{B69A64E9-DEE1-40B5-88E8-A6C3DD001D0B}" type="slidenum">
              <a:rPr lang="en-US" altLang="ja-JP" smtClean="0"/>
              <a:pPr>
                <a:defRPr/>
              </a:pPr>
              <a:t>4</a:t>
            </a:fld>
            <a:endParaRPr lang="en-US" altLang="ja-JP"/>
          </a:p>
        </p:txBody>
      </p:sp>
      <p:pic>
        <p:nvPicPr>
          <p:cNvPr id="9" name="図 8">
            <a:extLst>
              <a:ext uri="{FF2B5EF4-FFF2-40B4-BE49-F238E27FC236}">
                <a16:creationId xmlns:a16="http://schemas.microsoft.com/office/drawing/2014/main" id="{A36B94D7-7B1B-437C-8A49-A283CC516CED}"/>
              </a:ext>
            </a:extLst>
          </p:cNvPr>
          <p:cNvPicPr>
            <a:picLocks noChangeAspect="1"/>
          </p:cNvPicPr>
          <p:nvPr/>
        </p:nvPicPr>
        <p:blipFill>
          <a:blip r:embed="rId3"/>
          <a:stretch>
            <a:fillRect/>
          </a:stretch>
        </p:blipFill>
        <p:spPr>
          <a:xfrm>
            <a:off x="381699" y="1680048"/>
            <a:ext cx="8047042" cy="1442507"/>
          </a:xfrm>
          <a:prstGeom prst="rect">
            <a:avLst/>
          </a:prstGeom>
        </p:spPr>
      </p:pic>
      <p:sp>
        <p:nvSpPr>
          <p:cNvPr id="20" name="テキスト ボックス 19">
            <a:extLst>
              <a:ext uri="{FF2B5EF4-FFF2-40B4-BE49-F238E27FC236}">
                <a16:creationId xmlns:a16="http://schemas.microsoft.com/office/drawing/2014/main" id="{D1AB6D86-6DC5-41A3-95ED-471F429FC025}"/>
              </a:ext>
            </a:extLst>
          </p:cNvPr>
          <p:cNvSpPr txBox="1"/>
          <p:nvPr/>
        </p:nvSpPr>
        <p:spPr>
          <a:xfrm>
            <a:off x="4890082" y="1791184"/>
            <a:ext cx="696286" cy="343235"/>
          </a:xfrm>
          <a:prstGeom prst="rect">
            <a:avLst/>
          </a:prstGeom>
          <a:noFill/>
        </p:spPr>
        <p:txBody>
          <a:bodyPr wrap="square" rtlCol="0">
            <a:spAutoFit/>
          </a:bodyPr>
          <a:lstStyle/>
          <a:p>
            <a:pPr algn="l"/>
            <a:r>
              <a:rPr lang="ja-JP" altLang="en-US" sz="1800" dirty="0">
                <a:solidFill>
                  <a:schemeClr val="tx1"/>
                </a:solidFill>
                <a:latin typeface="游ゴシック Medium" panose="020B0500000000000000" pitchFamily="50" charset="-128"/>
                <a:ea typeface="游ゴシック Medium" panose="020B0500000000000000" pitchFamily="50" charset="-128"/>
              </a:rPr>
              <a:t>①</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1" name="テキスト ボックス 20">
            <a:extLst>
              <a:ext uri="{FF2B5EF4-FFF2-40B4-BE49-F238E27FC236}">
                <a16:creationId xmlns:a16="http://schemas.microsoft.com/office/drawing/2014/main" id="{AF7FD66F-2665-4D6B-9639-66DF78E016DA}"/>
              </a:ext>
            </a:extLst>
          </p:cNvPr>
          <p:cNvSpPr txBox="1"/>
          <p:nvPr/>
        </p:nvSpPr>
        <p:spPr>
          <a:xfrm>
            <a:off x="4890082" y="2856347"/>
            <a:ext cx="696286" cy="343235"/>
          </a:xfrm>
          <a:prstGeom prst="rect">
            <a:avLst/>
          </a:prstGeom>
          <a:noFill/>
        </p:spPr>
        <p:txBody>
          <a:bodyPr wrap="square" rtlCol="0">
            <a:spAutoFit/>
          </a:bodyPr>
          <a:lstStyle/>
          <a:p>
            <a:pPr algn="l"/>
            <a:r>
              <a:rPr kumimoji="1" lang="ja-JP" altLang="en-US" sz="1800" dirty="0">
                <a:solidFill>
                  <a:schemeClr val="tx1"/>
                </a:solidFill>
                <a:latin typeface="游ゴシック Medium" panose="020B0500000000000000" pitchFamily="50" charset="-128"/>
                <a:ea typeface="游ゴシック Medium" panose="020B0500000000000000" pitchFamily="50" charset="-128"/>
              </a:rPr>
              <a:t>②</a:t>
            </a:r>
          </a:p>
        </p:txBody>
      </p:sp>
      <p:cxnSp>
        <p:nvCxnSpPr>
          <p:cNvPr id="23" name="直線矢印コネクタ 22">
            <a:extLst>
              <a:ext uri="{FF2B5EF4-FFF2-40B4-BE49-F238E27FC236}">
                <a16:creationId xmlns:a16="http://schemas.microsoft.com/office/drawing/2014/main" id="{F7FD865A-037C-4F5D-A35E-38367A5BCFD3}"/>
              </a:ext>
            </a:extLst>
          </p:cNvPr>
          <p:cNvCxnSpPr/>
          <p:nvPr/>
        </p:nvCxnSpPr>
        <p:spPr bwMode="auto">
          <a:xfrm>
            <a:off x="4572000" y="1838835"/>
            <a:ext cx="696286" cy="454350"/>
          </a:xfrm>
          <a:prstGeom prst="straightConnector1">
            <a:avLst/>
          </a:prstGeom>
          <a:noFill/>
          <a:ln w="38100" cap="flat" cmpd="sng" algn="ctr">
            <a:solidFill>
              <a:schemeClr val="tx1"/>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4EBC9404-FE7D-4F1B-BCBD-92C6E7DC71FF}"/>
              </a:ext>
            </a:extLst>
          </p:cNvPr>
          <p:cNvCxnSpPr>
            <a:cxnSpLocks/>
          </p:cNvCxnSpPr>
          <p:nvPr/>
        </p:nvCxnSpPr>
        <p:spPr bwMode="auto">
          <a:xfrm flipV="1">
            <a:off x="4602060" y="2634143"/>
            <a:ext cx="636165" cy="433852"/>
          </a:xfrm>
          <a:prstGeom prst="straightConnector1">
            <a:avLst/>
          </a:prstGeom>
          <a:noFill/>
          <a:ln w="38100" cap="flat" cmpd="sng" algn="ctr">
            <a:solidFill>
              <a:schemeClr val="tx1"/>
            </a:solidFill>
            <a:prstDash val="solid"/>
            <a:round/>
            <a:headEnd type="none" w="med" len="med"/>
            <a:tailEnd type="triangle"/>
          </a:ln>
          <a:effectLst/>
        </p:spPr>
      </p:cxnSp>
      <p:sp>
        <p:nvSpPr>
          <p:cNvPr id="26" name="吹き出し: 四角形 25">
            <a:extLst>
              <a:ext uri="{FF2B5EF4-FFF2-40B4-BE49-F238E27FC236}">
                <a16:creationId xmlns:a16="http://schemas.microsoft.com/office/drawing/2014/main" id="{DFFCA667-0D52-45B8-83B9-81C79B7EBA20}"/>
              </a:ext>
            </a:extLst>
          </p:cNvPr>
          <p:cNvSpPr/>
          <p:nvPr/>
        </p:nvSpPr>
        <p:spPr bwMode="auto">
          <a:xfrm>
            <a:off x="2390862" y="3199582"/>
            <a:ext cx="1317072" cy="197889"/>
          </a:xfrm>
          <a:prstGeom prst="wedgeRectCallout">
            <a:avLst>
              <a:gd name="adj1" fmla="val 30307"/>
              <a:gd name="adj2" fmla="val -132239"/>
            </a:avLst>
          </a:prstGeom>
          <a:solidFill>
            <a:schemeClr val="accent5">
              <a:lumMod val="40000"/>
              <a:lumOff val="60000"/>
            </a:schemeClr>
          </a:solidFill>
          <a:ln w="9525">
            <a:noFill/>
            <a:miter lim="800000"/>
            <a:headEnd/>
            <a:tailEnd/>
          </a:ln>
          <a:effectLst/>
        </p:spPr>
        <p:txBody>
          <a:bodyPr wrap="none" rtlCol="0" anchor="ctr" anchorCtr="0">
            <a:noAutofit/>
          </a:bodyPr>
          <a:lstStyle/>
          <a:p>
            <a:pPr algn="ctr"/>
            <a:r>
              <a:rPr kumimoji="1" lang="en-US" altLang="ja-JP" sz="1200" dirty="0">
                <a:solidFill>
                  <a:schemeClr val="tx1"/>
                </a:solidFill>
              </a:rPr>
              <a:t>payload=“timeout”</a:t>
            </a:r>
            <a:endParaRPr kumimoji="1" lang="ja-JP" altLang="en-US" sz="1200" dirty="0">
              <a:solidFill>
                <a:schemeClr val="tx1"/>
              </a:solidFill>
            </a:endParaRPr>
          </a:p>
        </p:txBody>
      </p:sp>
      <p:sp>
        <p:nvSpPr>
          <p:cNvPr id="28" name="吹き出し: 四角形 27">
            <a:extLst>
              <a:ext uri="{FF2B5EF4-FFF2-40B4-BE49-F238E27FC236}">
                <a16:creationId xmlns:a16="http://schemas.microsoft.com/office/drawing/2014/main" id="{75741CB8-9A38-4C76-BDB0-BE1DFB380604}"/>
              </a:ext>
            </a:extLst>
          </p:cNvPr>
          <p:cNvSpPr/>
          <p:nvPr/>
        </p:nvSpPr>
        <p:spPr bwMode="auto">
          <a:xfrm>
            <a:off x="7120156" y="2752124"/>
            <a:ext cx="1317072" cy="197889"/>
          </a:xfrm>
          <a:prstGeom prst="wedgeRectCallout">
            <a:avLst>
              <a:gd name="adj1" fmla="val 30307"/>
              <a:gd name="adj2" fmla="val -132239"/>
            </a:avLst>
          </a:prstGeom>
          <a:solidFill>
            <a:schemeClr val="accent5">
              <a:lumMod val="40000"/>
              <a:lumOff val="60000"/>
            </a:schemeClr>
          </a:solidFill>
          <a:ln w="9525">
            <a:noFill/>
            <a:miter lim="800000"/>
            <a:headEnd/>
            <a:tailEnd/>
          </a:ln>
          <a:effectLst/>
        </p:spPr>
        <p:txBody>
          <a:bodyPr wrap="none" rtlCol="0" anchor="ctr" anchorCtr="0">
            <a:noAutofit/>
          </a:bodyPr>
          <a:lstStyle/>
          <a:p>
            <a:pPr algn="ctr"/>
            <a:r>
              <a:rPr kumimoji="1" lang="en-US" altLang="ja-JP" sz="1200" dirty="0">
                <a:solidFill>
                  <a:schemeClr val="tx1"/>
                </a:solidFill>
              </a:rPr>
              <a:t>check the payload</a:t>
            </a:r>
            <a:endParaRPr kumimoji="1" lang="ja-JP" altLang="en-US" sz="1200" dirty="0">
              <a:solidFill>
                <a:schemeClr val="tx1"/>
              </a:solidFill>
            </a:endParaRPr>
          </a:p>
        </p:txBody>
      </p:sp>
    </p:spTree>
    <p:extLst>
      <p:ext uri="{BB962C8B-B14F-4D97-AF65-F5344CB8AC3E}">
        <p14:creationId xmlns:p14="http://schemas.microsoft.com/office/powerpoint/2010/main" val="397891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073532"/>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0">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lgn="l">
          <a:defRPr kumimoji="1" sz="1800" dirty="0" smtClean="0">
            <a:solidFill>
              <a:schemeClr val="tx1"/>
            </a:solidFill>
            <a:latin typeface="游ゴシック Medium" panose="020B0500000000000000" pitchFamily="50" charset="-128"/>
            <a:ea typeface="游ゴシック Medium" panose="020B0500000000000000" pitchFamily="50" charset="-128"/>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009583B1AF3ED459C1F815D5D5B6F55" ma:contentTypeVersion="6" ma:contentTypeDescription="新しいドキュメントを作成します。" ma:contentTypeScope="" ma:versionID="15bff95c79b6fff2fc9cd501555dd325">
  <xsd:schema xmlns:xsd="http://www.w3.org/2001/XMLSchema" xmlns:xs="http://www.w3.org/2001/XMLSchema" xmlns:p="http://schemas.microsoft.com/office/2006/metadata/properties" xmlns:ns2="5c108ad5-fa1a-47b4-9228-b754ddac0e3a" targetNamespace="http://schemas.microsoft.com/office/2006/metadata/properties" ma:root="true" ma:fieldsID="1f03a8c188083e3165973fc7def2ea9f" ns2:_="">
    <xsd:import namespace="5c108ad5-fa1a-47b4-9228-b754ddac0e3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108ad5-fa1a-47b4-9228-b754ddac0e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0D116A-F69B-4C48-A16E-6E7E6EAF8E30}">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5c108ad5-fa1a-47b4-9228-b754ddac0e3a"/>
    <ds:schemaRef ds:uri="http://www.w3.org/XML/1998/namespace"/>
  </ds:schemaRefs>
</ds:datastoreItem>
</file>

<file path=customXml/itemProps2.xml><?xml version="1.0" encoding="utf-8"?>
<ds:datastoreItem xmlns:ds="http://schemas.openxmlformats.org/officeDocument/2006/customXml" ds:itemID="{531C3944-C276-42D6-81A5-8A019CA5DFCB}">
  <ds:schemaRefs>
    <ds:schemaRef ds:uri="http://schemas.microsoft.com/sharepoint/v3/contenttype/forms"/>
  </ds:schemaRefs>
</ds:datastoreItem>
</file>

<file path=customXml/itemProps3.xml><?xml version="1.0" encoding="utf-8"?>
<ds:datastoreItem xmlns:ds="http://schemas.openxmlformats.org/officeDocument/2006/customXml" ds:itemID="{6B4B122E-9D25-47D9-88D4-17B9B4C3F3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108ad5-fa1a-47b4-9228-b754ddac0e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495</Words>
  <Application>Microsoft Office PowerPoint</Application>
  <PresentationFormat>画面に合わせる (4:3)</PresentationFormat>
  <Paragraphs>65</Paragraphs>
  <Slides>6</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vt:i4>
      </vt:variant>
    </vt:vector>
  </HeadingPairs>
  <TitlesOfParts>
    <vt:vector size="14" baseType="lpstr">
      <vt:lpstr>游ゴシック Medium</vt:lpstr>
      <vt:lpstr>Arial</vt:lpstr>
      <vt:lpstr>Calibri</vt:lpstr>
      <vt:lpstr>HGPｺﾞｼｯｸE</vt:lpstr>
      <vt:lpstr>Times New Roman</vt:lpstr>
      <vt:lpstr>Wingdings</vt:lpstr>
      <vt:lpstr>游ゴシック</vt:lpstr>
      <vt:lpstr>標準デザイン</vt:lpstr>
      <vt:lpstr>‘Timeout’ flows</vt:lpstr>
      <vt:lpstr>Current Status</vt:lpstr>
      <vt:lpstr>Enhancements of “trigger” node</vt:lpstr>
      <vt:lpstr>Enhancements of “join” node</vt:lpstr>
      <vt:lpstr>Example</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HIGIS 3/ﾌﾟﾚｾﾞﾝﾃｰｼｮﾝ資料/J_GrayA.ppt</dc:title>
  <dc:subject>HIGIS テンプレート</dc:subject>
  <dc:creator/>
  <cp:lastModifiedBy/>
  <cp:revision>98</cp:revision>
  <dcterms:created xsi:type="dcterms:W3CDTF">2004-05-26T10:25:15Z</dcterms:created>
  <dcterms:modified xsi:type="dcterms:W3CDTF">2019-12-18T08:57:16Z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0x0101005009583B1AF3ED459C1F815D5D5B6F55</vt:lpwstr>
  </property>
</Properties>
</file>