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929" r:id="rId2"/>
    <p:sldId id="1930" r:id="rId3"/>
    <p:sldId id="256" r:id="rId4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91171" autoAdjust="0"/>
  </p:normalViewPr>
  <p:slideViewPr>
    <p:cSldViewPr snapToGrid="0">
      <p:cViewPr varScale="1">
        <p:scale>
          <a:sx n="92" d="100"/>
          <a:sy n="92" d="100"/>
        </p:scale>
        <p:origin x="856" y="16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297" y="3159695"/>
            <a:ext cx="2079415" cy="538609"/>
          </a:xfrm>
        </p:spPr>
        <p:txBody>
          <a:bodyPr/>
          <a:lstStyle/>
          <a:p>
            <a:pPr algn="ctr"/>
            <a:r>
              <a:rPr kumimoji="1"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Admin API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6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ED02DD5-525E-4848-9854-45F23128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557932" cy="482568"/>
          </a:xfrm>
        </p:spPr>
        <p:txBody>
          <a:bodyPr/>
          <a:lstStyle/>
          <a:p>
            <a:r>
              <a:rPr kumimoji="1" lang="en-US" altLang="ja-JP" dirty="0"/>
              <a:t>Updating &amp; Exporting Admin API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A2EAFE5-FEB3-4C11-A509-9B1BC4C9C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1E72E5-5B87-4F73-8C48-3E916AAE32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We would like to make following changes on Admin HTTP API for installing initial flow from our template manager tool: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make </a:t>
            </a:r>
            <a:r>
              <a:rPr kumimoji="1" lang="en-US" altLang="ja-JP" b="1" dirty="0">
                <a:solidFill>
                  <a:srgbClr val="00B050"/>
                </a:solidFill>
              </a:rPr>
              <a:t>POST /flows </a:t>
            </a:r>
            <a:r>
              <a:rPr kumimoji="1" lang="en-US" altLang="ja-JP" dirty="0"/>
              <a:t>API to accept contents of </a:t>
            </a:r>
            <a:r>
              <a:rPr kumimoji="1" lang="en-US" altLang="ja-JP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flow.json</a:t>
            </a:r>
            <a:r>
              <a:rPr kumimoji="1" lang="en-US" altLang="ja-JP" dirty="0">
                <a:solidFill>
                  <a:srgbClr val="FFC000"/>
                </a:solidFill>
              </a:rPr>
              <a:t> </a:t>
            </a:r>
            <a:r>
              <a:rPr kumimoji="1" lang="en-US" altLang="ja-JP" dirty="0"/>
              <a:t>and </a:t>
            </a:r>
            <a:r>
              <a:rPr kumimoji="1" lang="en-US" altLang="ja-JP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flow_cred.json</a:t>
            </a:r>
            <a:endParaRPr kumimoji="1" lang="en-US" altLang="ja-JP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1" indent="-457200">
              <a:buFont typeface="Wingdings" panose="05000000000000000000" pitchFamily="2" charset="2"/>
              <a:buChar char="p"/>
            </a:pPr>
            <a:r>
              <a:rPr lang="en-US" altLang="ja-JP" dirty="0"/>
              <a:t>eliminates need to merge flow and credentials in advance</a:t>
            </a:r>
          </a:p>
          <a:p>
            <a:pPr marL="857250" lvl="1" indent="-457200">
              <a:buFont typeface="Wingdings" panose="05000000000000000000" pitchFamily="2" charset="2"/>
              <a:buChar char="p"/>
            </a:pPr>
            <a:r>
              <a:rPr kumimoji="1" lang="en-US" altLang="ja-JP" dirty="0"/>
              <a:t>less susceptible to changes in flow format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make project related API</a:t>
            </a:r>
            <a:r>
              <a:rPr lang="en-US" altLang="ja-JP" dirty="0"/>
              <a:t>s public</a:t>
            </a:r>
          </a:p>
          <a:p>
            <a:pPr marL="857250" lvl="1" indent="-457200">
              <a:buFont typeface="Wingdings" panose="05000000000000000000" pitchFamily="2" charset="2"/>
              <a:buChar char="p"/>
            </a:pPr>
            <a:r>
              <a:rPr kumimoji="1" lang="en-US" altLang="ja-JP" dirty="0"/>
              <a:t>currently 25 API for project manipulation are defined</a:t>
            </a:r>
          </a:p>
          <a:p>
            <a:pPr marL="857250" lvl="1" indent="-457200">
              <a:buFont typeface="Wingdings" panose="05000000000000000000" pitchFamily="2" charset="2"/>
              <a:buChar char="p"/>
            </a:pPr>
            <a:r>
              <a:rPr lang="en-US" altLang="ja-JP" dirty="0"/>
              <a:t>among these, we only need </a:t>
            </a:r>
            <a:r>
              <a:rPr lang="en-US" altLang="ja-JP" b="1" dirty="0">
                <a:solidFill>
                  <a:srgbClr val="00B050"/>
                </a:solidFill>
              </a:rPr>
              <a:t>POST /projects </a:t>
            </a:r>
            <a:r>
              <a:rPr lang="en-US" altLang="ja-JP" dirty="0"/>
              <a:t>for our purpose</a:t>
            </a:r>
          </a:p>
          <a:p>
            <a:pPr marL="857250" lvl="1" indent="-457200">
              <a:buFont typeface="Wingdings" panose="05000000000000000000" pitchFamily="2" charset="2"/>
              <a:buChar char="p"/>
            </a:pPr>
            <a:r>
              <a:rPr lang="en-US" altLang="ja-JP" dirty="0"/>
              <a:t>we think the following APIs are needed in many cases and do not deeply depend on git implementation:</a:t>
            </a:r>
          </a:p>
          <a:p>
            <a:pPr marL="1257300" lvl="2" indent="-457200">
              <a:buFont typeface="Wingdings" panose="05000000000000000000" pitchFamily="2" charset="2"/>
              <a:buChar char="n"/>
            </a:pPr>
            <a:r>
              <a:rPr lang="en-US" altLang="ja-JP" dirty="0"/>
              <a:t>GET /projects - get list of projects</a:t>
            </a:r>
          </a:p>
          <a:p>
            <a:pPr marL="1257300" lvl="2" indent="-457200">
              <a:buFont typeface="Wingdings" panose="05000000000000000000" pitchFamily="2" charset="2"/>
              <a:buChar char="n"/>
            </a:pPr>
            <a:r>
              <a:rPr lang="en-US" altLang="ja-JP" dirty="0"/>
              <a:t>POST /projects - create new project</a:t>
            </a:r>
          </a:p>
          <a:p>
            <a:pPr marL="1257300" lvl="2" indent="-457200">
              <a:buFont typeface="Wingdings" panose="05000000000000000000" pitchFamily="2" charset="2"/>
              <a:buChar char="n"/>
            </a:pPr>
            <a:r>
              <a:rPr lang="en-US" altLang="ja-JP" dirty="0"/>
              <a:t>DELETE /projects/:id – delete project</a:t>
            </a:r>
          </a:p>
          <a:p>
            <a:pPr marL="0" indent="0">
              <a:buNone/>
            </a:pPr>
            <a:r>
              <a:rPr lang="en-US" altLang="ja-JP" dirty="0"/>
              <a:t>If these are acceptable, we would like to make PR (code &amp; doc).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736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09C5CCD-0662-E849-8428-CDED2782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833922" cy="482568"/>
          </a:xfrm>
        </p:spPr>
        <p:txBody>
          <a:bodyPr/>
          <a:lstStyle/>
          <a:p>
            <a:r>
              <a:rPr lang="en-US" altLang="ja-JP" dirty="0"/>
              <a:t>Use of Admin API in Template Manager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80CF4DA-2182-7245-A997-A1B15C90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72" y="3261249"/>
            <a:ext cx="1654228" cy="122764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08F860-67EA-744D-BA10-4F84949F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24" y="4786304"/>
            <a:ext cx="1468734" cy="1089985"/>
          </a:xfrm>
          <a:prstGeom prst="rect">
            <a:avLst/>
          </a:prstGeom>
        </p:spPr>
      </p:pic>
      <p:sp>
        <p:nvSpPr>
          <p:cNvPr id="9" name="円柱 8">
            <a:extLst>
              <a:ext uri="{FF2B5EF4-FFF2-40B4-BE49-F238E27FC236}">
                <a16:creationId xmlns:a16="http://schemas.microsoft.com/office/drawing/2014/main" id="{89DDB743-68E0-2B49-8559-4911E05D8A8C}"/>
              </a:ext>
            </a:extLst>
          </p:cNvPr>
          <p:cNvSpPr/>
          <p:nvPr/>
        </p:nvSpPr>
        <p:spPr bwMode="auto">
          <a:xfrm>
            <a:off x="6033282" y="3336343"/>
            <a:ext cx="1293114" cy="907410"/>
          </a:xfrm>
          <a:prstGeom prst="ca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repository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10" name="左矢印 9">
            <a:extLst>
              <a:ext uri="{FF2B5EF4-FFF2-40B4-BE49-F238E27FC236}">
                <a16:creationId xmlns:a16="http://schemas.microsoft.com/office/drawing/2014/main" id="{9DE84319-1304-E04F-B840-01476F374A12}"/>
              </a:ext>
            </a:extLst>
          </p:cNvPr>
          <p:cNvSpPr/>
          <p:nvPr/>
        </p:nvSpPr>
        <p:spPr bwMode="auto">
          <a:xfrm>
            <a:off x="2310608" y="3575490"/>
            <a:ext cx="1642986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左矢印 10">
            <a:extLst>
              <a:ext uri="{FF2B5EF4-FFF2-40B4-BE49-F238E27FC236}">
                <a16:creationId xmlns:a16="http://schemas.microsoft.com/office/drawing/2014/main" id="{DCBFA73D-AE4E-E640-8241-A93EAE63FA73}"/>
              </a:ext>
            </a:extLst>
          </p:cNvPr>
          <p:cNvSpPr/>
          <p:nvPr/>
        </p:nvSpPr>
        <p:spPr bwMode="auto">
          <a:xfrm rot="5400000">
            <a:off x="6230717" y="4331705"/>
            <a:ext cx="91654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ECD230-07CD-9C44-8D8E-A2C74953C6B5}"/>
              </a:ext>
            </a:extLst>
          </p:cNvPr>
          <p:cNvSpPr txBox="1"/>
          <p:nvPr/>
        </p:nvSpPr>
        <p:spPr>
          <a:xfrm>
            <a:off x="1866057" y="1187342"/>
            <a:ext cx="3129383" cy="18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 Deploy flow to user env.</a:t>
            </a:r>
          </a:p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POST /flows</a:t>
            </a:r>
          </a:p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Node-RED-API-Version: v2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{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rev: "&lt;&lt;revision&gt;&gt;",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flows: [ &lt;&lt;nodes&gt;&gt; ],</a:t>
            </a:r>
          </a:p>
          <a:p>
            <a:pPr algn="l"/>
            <a:r>
              <a:rPr lang="en-US" altLang="ja-JP" sz="14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credentials: { &lt;&lt;credentials&gt;&gt; },</a:t>
            </a:r>
          </a:p>
          <a:p>
            <a:pPr algn="l"/>
            <a:r>
              <a:rPr lang="en-US" altLang="ja-JP" sz="14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</a:t>
            </a:r>
            <a:r>
              <a:rPr lang="en-US" altLang="ja-JP" sz="1400" dirty="0" err="1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credentialSecret</a:t>
            </a:r>
            <a:r>
              <a:rPr lang="en-US" altLang="ja-JP" sz="14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"&lt;&lt;secret&gt;&gt;"</a:t>
            </a:r>
          </a:p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}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左矢印 12">
            <a:extLst>
              <a:ext uri="{FF2B5EF4-FFF2-40B4-BE49-F238E27FC236}">
                <a16:creationId xmlns:a16="http://schemas.microsoft.com/office/drawing/2014/main" id="{9F8087C9-7C26-A748-9B69-90A259BBD3CF}"/>
              </a:ext>
            </a:extLst>
          </p:cNvPr>
          <p:cNvSpPr/>
          <p:nvPr/>
        </p:nvSpPr>
        <p:spPr bwMode="auto">
          <a:xfrm>
            <a:off x="5220054" y="3575490"/>
            <a:ext cx="813228" cy="484632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0EF604-DE4F-BD45-8AC3-BE2F4AC65B28}"/>
              </a:ext>
            </a:extLst>
          </p:cNvPr>
          <p:cNvSpPr/>
          <p:nvPr/>
        </p:nvSpPr>
        <p:spPr bwMode="auto">
          <a:xfrm>
            <a:off x="3810504" y="3261249"/>
            <a:ext cx="1414328" cy="1113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Manager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6E2BCF-62E4-0742-A928-53C84FD97338}"/>
              </a:ext>
            </a:extLst>
          </p:cNvPr>
          <p:cNvSpPr txBox="1"/>
          <p:nvPr/>
        </p:nvSpPr>
        <p:spPr>
          <a:xfrm>
            <a:off x="6931307" y="4359896"/>
            <a:ext cx="1882247" cy="86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</a:t>
            </a:r>
            <a:r>
              <a:rPr lang="ja-JP" altLang="en-US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flow</a:t>
            </a:r>
            <a:r>
              <a:rPr lang="ja-JP" altLang="en-US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</a:t>
            </a:r>
            <a:r>
              <a:rPr lang="ja-JP" altLang="en-US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repo.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- </a:t>
            </a:r>
            <a:r>
              <a:rPr kumimoji="1"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flow.json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- </a:t>
            </a:r>
            <a:r>
              <a:rPr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flow_cred.json</a:t>
            </a:r>
            <a:endParaRPr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...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C212500D-66CF-D74C-8B19-021AB13B9DFC}"/>
              </a:ext>
            </a:extLst>
          </p:cNvPr>
          <p:cNvSpPr/>
          <p:nvPr/>
        </p:nvSpPr>
        <p:spPr bwMode="auto">
          <a:xfrm flipV="1">
            <a:off x="2633354" y="3043783"/>
            <a:ext cx="908764" cy="718792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B3BF8CB-0D88-B64E-AB74-18EA618E6B8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48613" y="2262799"/>
            <a:ext cx="3021310" cy="11338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8FA2442-7F78-FB41-B9DA-EECFBE494A9C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6377" y="2459523"/>
            <a:ext cx="1326436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A5FEDA7-3BA1-4D4B-9382-AAD0BE121781}"/>
              </a:ext>
            </a:extLst>
          </p:cNvPr>
          <p:cNvSpPr txBox="1"/>
          <p:nvPr/>
        </p:nvSpPr>
        <p:spPr>
          <a:xfrm>
            <a:off x="2516437" y="4070660"/>
            <a:ext cx="1130438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deploy flow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四角形吹き出し 28">
            <a:extLst>
              <a:ext uri="{FF2B5EF4-FFF2-40B4-BE49-F238E27FC236}">
                <a16:creationId xmlns:a16="http://schemas.microsoft.com/office/drawing/2014/main" id="{A2C03C52-3DB9-C845-AC2D-CF9C1524A322}"/>
              </a:ext>
            </a:extLst>
          </p:cNvPr>
          <p:cNvSpPr/>
          <p:nvPr/>
        </p:nvSpPr>
        <p:spPr bwMode="auto">
          <a:xfrm>
            <a:off x="3680552" y="4631517"/>
            <a:ext cx="1965374" cy="1123400"/>
          </a:xfrm>
          <a:prstGeom prst="wedgeRectCallout">
            <a:avLst>
              <a:gd name="adj1" fmla="val -22953"/>
              <a:gd name="adj2" fmla="val -84794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want to remove </a:t>
            </a:r>
            <a:br>
              <a:rPr kumimoji="1" lang="en-US" altLang="ja-JP" sz="1400" dirty="0">
                <a:solidFill>
                  <a:schemeClr val="bg1"/>
                </a:solidFill>
              </a:rPr>
            </a:br>
            <a:r>
              <a:rPr lang="en-US" altLang="ja-JP" sz="1400" dirty="0">
                <a:solidFill>
                  <a:schemeClr val="bg1"/>
                </a:solidFill>
              </a:rPr>
              <a:t>dependency on </a:t>
            </a: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flow/credential </a:t>
            </a: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representation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BF1346F-5CE0-402F-A9A5-91EF2FD79FBA}"/>
              </a:ext>
            </a:extLst>
          </p:cNvPr>
          <p:cNvCxnSpPr>
            <a:cxnSpLocks/>
          </p:cNvCxnSpPr>
          <p:nvPr/>
        </p:nvCxnSpPr>
        <p:spPr bwMode="auto">
          <a:xfrm flipV="1">
            <a:off x="7169923" y="2274138"/>
            <a:ext cx="0" cy="1129041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043E5D3-3485-484A-9A73-91E031DF36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79850" y="2468965"/>
            <a:ext cx="2963" cy="908913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3CEA57-930C-45AD-96DA-0C52492703C2}"/>
              </a:ext>
            </a:extLst>
          </p:cNvPr>
          <p:cNvSpPr txBox="1"/>
          <p:nvPr/>
        </p:nvSpPr>
        <p:spPr>
          <a:xfrm>
            <a:off x="5771111" y="5843202"/>
            <a:ext cx="1471878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Flow Developer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E7F149-6CB2-4B59-9C87-B2F416F9646E}"/>
              </a:ext>
            </a:extLst>
          </p:cNvPr>
          <p:cNvSpPr txBox="1"/>
          <p:nvPr/>
        </p:nvSpPr>
        <p:spPr>
          <a:xfrm>
            <a:off x="1107575" y="4459900"/>
            <a:ext cx="1023037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Flow User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B8A2558-B678-4447-BFD4-1406520018A5}"/>
              </a:ext>
            </a:extLst>
          </p:cNvPr>
          <p:cNvSpPr txBox="1"/>
          <p:nvPr/>
        </p:nvSpPr>
        <p:spPr>
          <a:xfrm>
            <a:off x="225487" y="4824198"/>
            <a:ext cx="2932213" cy="1063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Create project for user env.</a:t>
            </a:r>
          </a:p>
          <a:p>
            <a:pPr algn="l"/>
            <a:r>
              <a:rPr kumimoji="1" lang="en-US" altLang="ja-JP" sz="14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POST /</a:t>
            </a:r>
            <a:r>
              <a:rPr kumimoji="1" lang="en-US" altLang="ja-JP" sz="1400" dirty="0" err="1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projects?user</a:t>
            </a:r>
            <a:r>
              <a:rPr kumimoji="1" lang="en-US" altLang="ja-JP" sz="14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=&lt;&lt;user&gt;&gt;</a:t>
            </a:r>
          </a:p>
          <a:p>
            <a:pPr algn="l"/>
            <a:r>
              <a:rPr lang="en-US" altLang="ja-JP" sz="14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{</a:t>
            </a:r>
          </a:p>
          <a:p>
            <a:pPr algn="l"/>
            <a:r>
              <a:rPr lang="en-US" altLang="ja-JP" sz="14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&lt;&lt;metadata&gt;&gt;</a:t>
            </a:r>
          </a:p>
          <a:p>
            <a:pPr algn="l"/>
            <a:r>
              <a:rPr kumimoji="1" lang="en-US" altLang="ja-JP" sz="14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}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9475F82-5139-478B-9673-9BDEAC321C48}"/>
              </a:ext>
            </a:extLst>
          </p:cNvPr>
          <p:cNvCxnSpPr/>
          <p:nvPr/>
        </p:nvCxnSpPr>
        <p:spPr bwMode="auto">
          <a:xfrm>
            <a:off x="2130612" y="2644877"/>
            <a:ext cx="268719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747815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Macintosh PowerPoint</Application>
  <PresentationFormat>画面に合わせる (4:3)</PresentationFormat>
  <Paragraphs>46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HGPｺﾞｼｯｸE</vt:lpstr>
      <vt:lpstr>Hiragino Kaku Gothic Pro W6</vt:lpstr>
      <vt:lpstr>ＭＳ Ｐゴシック</vt:lpstr>
      <vt:lpstr>ＭＳ Ｐ明朝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Admin API</vt:lpstr>
      <vt:lpstr>Updating &amp; Exporting Admin API</vt:lpstr>
      <vt:lpstr>Use of Admin API in Template Manager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2019-12-18T03:56:55Z</dcterms:modified>
</cp:coreProperties>
</file>