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933" r:id="rId2"/>
    <p:sldId id="1934" r:id="rId3"/>
    <p:sldId id="1964" r:id="rId4"/>
    <p:sldId id="1962" r:id="rId5"/>
    <p:sldId id="1961" r:id="rId6"/>
    <p:sldId id="1963" r:id="rId7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91171" autoAdjust="0"/>
  </p:normalViewPr>
  <p:slideViewPr>
    <p:cSldViewPr snapToGrid="0">
      <p:cViewPr varScale="1">
        <p:scale>
          <a:sx n="92" d="100"/>
          <a:sy n="92" d="100"/>
        </p:scale>
        <p:origin x="856" y="16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450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2" y="179482"/>
            <a:ext cx="4063933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7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7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5" y="202286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4" name="正方形/長方形 33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2019. All rights reserved.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396B9-5123-F14F-98C1-90EA0009F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575" y="2047875"/>
            <a:ext cx="8562687" cy="433387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n"/>
              <a:defRPr sz="1800"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2A2804F4-9F92-774E-9157-6375A8A49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5"/>
            <a:ext cx="8562687" cy="1050387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>
              <a:buFont typeface="Wingdings" pitchFamily="2" charset="2"/>
              <a:buChar char="p"/>
              <a:defRPr sz="2000">
                <a:ln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521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  <p:sldLayoutId id="2147483687" r:id="rId9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377" y="3159695"/>
            <a:ext cx="4131260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Dashboard</a:t>
            </a:r>
            <a:r>
              <a:rPr lang="ja-JP" altLang="en-US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 </a:t>
            </a: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UI Module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BC0401-FDBA-4B0B-96E3-A79507C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71061" cy="482568"/>
          </a:xfrm>
        </p:spPr>
        <p:txBody>
          <a:bodyPr/>
          <a:lstStyle/>
          <a:p>
            <a:r>
              <a:rPr kumimoji="1" lang="en-US" altLang="ja-JP" dirty="0"/>
              <a:t>UI Module: Status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B221081-A60B-4B10-A8A1-9F2561C9C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FDEB8-DD63-4255-B3D6-EED9FA079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77373" cy="551065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Rethinking about proposal on UI Module discussed at last visit to Hursley</a:t>
            </a:r>
          </a:p>
          <a:p>
            <a:r>
              <a:rPr lang="en-US" altLang="ja-JP" dirty="0"/>
              <a:t>Initial Proposal:</a:t>
            </a:r>
          </a:p>
          <a:p>
            <a:pPr lvl="1"/>
            <a:r>
              <a:rPr kumimoji="1" lang="en-US" altLang="ja-JP" dirty="0"/>
              <a:t>Extend SUBFLOW to make it possible to contain UI widgets and</a:t>
            </a:r>
            <a:br>
              <a:rPr kumimoji="1" lang="en-US" altLang="ja-JP" dirty="0"/>
            </a:br>
            <a:r>
              <a:rPr kumimoji="1" lang="en-US" altLang="ja-JP" dirty="0"/>
              <a:t>its layout info.</a:t>
            </a:r>
          </a:p>
          <a:p>
            <a:pPr lvl="1"/>
            <a:r>
              <a:rPr lang="en-US" altLang="ja-JP" dirty="0"/>
              <a:t>Layout info. of SUBFLOW is included in SUBFLOW template/instance.</a:t>
            </a:r>
            <a:endParaRPr kumimoji="1" lang="en-US" altLang="ja-JP" dirty="0"/>
          </a:p>
          <a:p>
            <a:r>
              <a:rPr kumimoji="1" lang="en-US" altLang="ja-JP" dirty="0"/>
              <a:t>Latest Proposal:</a:t>
            </a:r>
          </a:p>
          <a:p>
            <a:pPr lvl="1"/>
            <a:r>
              <a:rPr lang="en-US" altLang="ja-JP" dirty="0"/>
              <a:t>Separate layout info. of SUBFLOW to </a:t>
            </a:r>
            <a:r>
              <a:rPr lang="en-US" altLang="ja-JP" dirty="0" err="1"/>
              <a:t>ui_module</a:t>
            </a:r>
            <a:r>
              <a:rPr lang="en-US" altLang="ja-JP" dirty="0"/>
              <a:t> config node.</a:t>
            </a:r>
          </a:p>
          <a:p>
            <a:pPr lvl="1"/>
            <a:r>
              <a:rPr kumimoji="1" lang="en-US" altLang="ja-JP" dirty="0"/>
              <a:t>Layout info. of a SUBFLOW is included in corresponding </a:t>
            </a:r>
            <a:r>
              <a:rPr kumimoji="1" lang="en-US" altLang="ja-JP" dirty="0" err="1"/>
              <a:t>ui_module</a:t>
            </a:r>
            <a:endParaRPr kumimoji="1" lang="en-US" altLang="ja-JP" dirty="0"/>
          </a:p>
          <a:p>
            <a:r>
              <a:rPr lang="en-US" altLang="ja-JP" dirty="0"/>
              <a:t>Problem:</a:t>
            </a:r>
          </a:p>
          <a:p>
            <a:pPr lvl="1"/>
            <a:r>
              <a:rPr kumimoji="1" lang="en-US" altLang="ja-JP" dirty="0"/>
              <a:t>How to export/import UI Module?</a:t>
            </a:r>
          </a:p>
          <a:p>
            <a:r>
              <a:rPr lang="en-US" altLang="ja-JP" dirty="0"/>
              <a:t>Solution Idea</a:t>
            </a:r>
          </a:p>
          <a:p>
            <a:pPr marL="800100" lvl="1" indent="-342900">
              <a:buFont typeface="+mj-lt"/>
              <a:buAutoNum type="alphaLcPeriod"/>
            </a:pPr>
            <a:r>
              <a:rPr kumimoji="1" lang="en-US" altLang="ja-JP" dirty="0"/>
              <a:t>use first proposal (with some extension mechanism?)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ja-JP" dirty="0"/>
              <a:t>extend dashboard/runtime to be able to export </a:t>
            </a:r>
            <a:r>
              <a:rPr lang="en-US" altLang="ja-JP" dirty="0" err="1"/>
              <a:t>SUBFLOW+ui_module</a:t>
            </a:r>
            <a:endParaRPr lang="en-US" altLang="ja-JP" dirty="0"/>
          </a:p>
          <a:p>
            <a:pPr marL="800100" lvl="1" indent="-342900">
              <a:buFont typeface="+mj-lt"/>
              <a:buAutoNum type="alphaLcPeriod"/>
            </a:pPr>
            <a:r>
              <a:rPr kumimoji="1" lang="en-US" altLang="ja-JP" dirty="0"/>
              <a:t>create new placeholder node (</a:t>
            </a:r>
            <a:r>
              <a:rPr kumimoji="1" lang="en-US" altLang="ja-JP" dirty="0" err="1"/>
              <a:t>ui</a:t>
            </a:r>
            <a:r>
              <a:rPr lang="en-US" altLang="ja-JP" dirty="0" err="1"/>
              <a:t>_module_marker</a:t>
            </a:r>
            <a:r>
              <a:rPr kumimoji="1" lang="en-US" altLang="ja-JP" dirty="0"/>
              <a:t>) that should be included in SUBFLOW of UI Module. </a:t>
            </a:r>
            <a:r>
              <a:rPr kumimoji="1" lang="en-US" altLang="ja-JP" dirty="0" err="1"/>
              <a:t>ui_module_marker</a:t>
            </a:r>
            <a:r>
              <a:rPr kumimoji="1" lang="en-US" altLang="ja-JP" dirty="0"/>
              <a:t> includes layout info. of corresponding SUBFLOW.  </a:t>
            </a:r>
            <a:r>
              <a:rPr kumimoji="1" lang="en-US" altLang="ja-JP" dirty="0" err="1"/>
              <a:t>ui_module</a:t>
            </a:r>
            <a:r>
              <a:rPr kumimoji="1" lang="en-US" altLang="ja-JP" dirty="0"/>
              <a:t> config node is used to remember order property of SUBFLOW (UI Module) instance.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93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4A702-CD8A-4796-A1C4-93FC7706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254965" cy="482568"/>
          </a:xfrm>
        </p:spPr>
        <p:txBody>
          <a:bodyPr/>
          <a:lstStyle/>
          <a:p>
            <a:r>
              <a:rPr kumimoji="1" lang="en-US" altLang="ja-JP" dirty="0"/>
              <a:t>Proposals on UI Module</a:t>
            </a:r>
            <a:r>
              <a:rPr lang="ja-JP" altLang="en-US" dirty="0"/>
              <a:t> </a:t>
            </a:r>
            <a:r>
              <a:rPr lang="en-US" altLang="ja-JP" dirty="0"/>
              <a:t>layout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216443-95AE-4E21-A619-1229ECB45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9A46E8-689D-40EA-A672-3599446988A0}"/>
              </a:ext>
            </a:extLst>
          </p:cNvPr>
          <p:cNvSpPr txBox="1"/>
          <p:nvPr/>
        </p:nvSpPr>
        <p:spPr>
          <a:xfrm>
            <a:off x="1106330" y="3211905"/>
            <a:ext cx="2484976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(a) Extend SUBFLOW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E7CFBF-5FB3-413C-8DCF-3C893F7E284A}"/>
              </a:ext>
            </a:extLst>
          </p:cNvPr>
          <p:cNvSpPr txBox="1"/>
          <p:nvPr/>
        </p:nvSpPr>
        <p:spPr>
          <a:xfrm>
            <a:off x="1106330" y="6202028"/>
            <a:ext cx="285046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(b) Extend Import/Export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2ABF2E-08EA-4371-ACF6-C95670D10B40}"/>
              </a:ext>
            </a:extLst>
          </p:cNvPr>
          <p:cNvSpPr txBox="1"/>
          <p:nvPr/>
        </p:nvSpPr>
        <p:spPr>
          <a:xfrm>
            <a:off x="5628899" y="4052163"/>
            <a:ext cx="248337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(c) Use Marker Node 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8C4D933-F1CF-4E3F-ACE2-885CC66CC5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6" t="48223" r="9170" b="34572"/>
          <a:stretch/>
        </p:blipFill>
        <p:spPr>
          <a:xfrm>
            <a:off x="382955" y="2613738"/>
            <a:ext cx="1571625" cy="394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29B2C0-2F45-42C1-973B-A71FB4D2E4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183658" y="1469270"/>
            <a:ext cx="1230268" cy="3821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05B876-60D7-48FD-A780-6A32843C135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14625" y="2500881"/>
            <a:ext cx="1304926" cy="5069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14E8C9-176C-4572-8417-1CB08BB00A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2609117" y="1469279"/>
            <a:ext cx="1230268" cy="38212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71CCB6-8E65-4F36-8F0B-F0BD02031D3F}"/>
              </a:ext>
            </a:extLst>
          </p:cNvPr>
          <p:cNvSpPr txBox="1"/>
          <p:nvPr/>
        </p:nvSpPr>
        <p:spPr>
          <a:xfrm>
            <a:off x="133472" y="1803774"/>
            <a:ext cx="2281528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of contained UI widgets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5F2A594-4493-4512-8AB6-3A5F75F4A504}"/>
              </a:ext>
            </a:extLst>
          </p:cNvPr>
          <p:cNvSpPr/>
          <p:nvPr/>
        </p:nvSpPr>
        <p:spPr bwMode="auto">
          <a:xfrm>
            <a:off x="448322" y="1772982"/>
            <a:ext cx="484632" cy="922886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D12227-FA02-4B44-B919-A9BFDF510F8B}"/>
              </a:ext>
            </a:extLst>
          </p:cNvPr>
          <p:cNvSpPr txBox="1"/>
          <p:nvPr/>
        </p:nvSpPr>
        <p:spPr>
          <a:xfrm>
            <a:off x="210471" y="985105"/>
            <a:ext cx="125226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970B41C-A565-496C-AB86-ABEAD64952F2}"/>
              </a:ext>
            </a:extLst>
          </p:cNvPr>
          <p:cNvSpPr/>
          <p:nvPr/>
        </p:nvSpPr>
        <p:spPr bwMode="auto">
          <a:xfrm>
            <a:off x="1522317" y="1451319"/>
            <a:ext cx="978408" cy="3941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CCCEF7-0F8E-4CEE-A419-305078D7A79B}"/>
              </a:ext>
            </a:extLst>
          </p:cNvPr>
          <p:cNvSpPr txBox="1"/>
          <p:nvPr/>
        </p:nvSpPr>
        <p:spPr>
          <a:xfrm>
            <a:off x="2598118" y="985105"/>
            <a:ext cx="125226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instance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69C589FD-ED2B-4976-85FF-B3BBF0A4F4B7}"/>
              </a:ext>
            </a:extLst>
          </p:cNvPr>
          <p:cNvSpPr/>
          <p:nvPr/>
        </p:nvSpPr>
        <p:spPr bwMode="auto">
          <a:xfrm>
            <a:off x="2844042" y="1797143"/>
            <a:ext cx="484632" cy="7759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E32F5-1E00-4B3D-B809-EA0A8AC93605}"/>
              </a:ext>
            </a:extLst>
          </p:cNvPr>
          <p:cNvSpPr txBox="1"/>
          <p:nvPr/>
        </p:nvSpPr>
        <p:spPr>
          <a:xfrm>
            <a:off x="2500725" y="1772981"/>
            <a:ext cx="2009775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(order) of </a:t>
            </a:r>
            <a:b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Module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1746D5FD-5F2D-42B2-93F4-B8F3AA14A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375021" y="4134791"/>
            <a:ext cx="1230268" cy="38212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C244E1-81FF-44B0-9AD3-01899C26F11A}"/>
              </a:ext>
            </a:extLst>
          </p:cNvPr>
          <p:cNvSpPr txBox="1"/>
          <p:nvPr/>
        </p:nvSpPr>
        <p:spPr>
          <a:xfrm>
            <a:off x="316661" y="3597849"/>
            <a:ext cx="125226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instance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69D9E97-2FA4-4752-9659-924568153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6" t="48223" r="9170" b="34572"/>
          <a:stretch/>
        </p:blipFill>
        <p:spPr>
          <a:xfrm>
            <a:off x="2292611" y="5127113"/>
            <a:ext cx="1571625" cy="394100"/>
          </a:xfrm>
          <a:prstGeom prst="rect">
            <a:avLst/>
          </a:prstGeom>
        </p:spPr>
      </p:pic>
      <p:sp>
        <p:nvSpPr>
          <p:cNvPr id="25" name="矢印: 下 24">
            <a:extLst>
              <a:ext uri="{FF2B5EF4-FFF2-40B4-BE49-F238E27FC236}">
                <a16:creationId xmlns:a16="http://schemas.microsoft.com/office/drawing/2014/main" id="{24B43897-255D-43D0-8AB8-5C98748CFE52}"/>
              </a:ext>
            </a:extLst>
          </p:cNvPr>
          <p:cNvSpPr/>
          <p:nvPr/>
        </p:nvSpPr>
        <p:spPr bwMode="auto">
          <a:xfrm>
            <a:off x="2836107" y="4485810"/>
            <a:ext cx="484632" cy="758916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F4B3F8F-4C44-499A-A86B-0FAF276FC264}"/>
              </a:ext>
            </a:extLst>
          </p:cNvPr>
          <p:cNvSpPr/>
          <p:nvPr/>
        </p:nvSpPr>
        <p:spPr bwMode="auto">
          <a:xfrm>
            <a:off x="2307855" y="4165900"/>
            <a:ext cx="1475565" cy="319909"/>
          </a:xfrm>
          <a:prstGeom prst="roundRect">
            <a:avLst/>
          </a:prstGeom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ui_module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DEEBDC0-C7F2-4058-990A-F94D8F8A06CC}"/>
              </a:ext>
            </a:extLst>
          </p:cNvPr>
          <p:cNvCxnSpPr>
            <a:stCxn id="26" idx="1"/>
            <a:endCxn id="22" idx="3"/>
          </p:cNvCxnSpPr>
          <p:nvPr/>
        </p:nvCxnSpPr>
        <p:spPr bwMode="auto">
          <a:xfrm flipH="1">
            <a:off x="1605289" y="4325855"/>
            <a:ext cx="702566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F5793-CDE5-41E5-B2B0-DC015F08F166}"/>
              </a:ext>
            </a:extLst>
          </p:cNvPr>
          <p:cNvSpPr txBox="1"/>
          <p:nvPr/>
        </p:nvSpPr>
        <p:spPr>
          <a:xfrm>
            <a:off x="1946646" y="4485809"/>
            <a:ext cx="2281528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of contained UI widgets</a:t>
            </a:r>
            <a:r>
              <a:rPr lang="ja-JP" altLang="en-US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</a:t>
            </a:r>
            <a:r>
              <a:rPr lang="ja-JP" altLang="en-US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Module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1B6BC780-C77F-4A7C-892A-C23383C2481D}"/>
              </a:ext>
            </a:extLst>
          </p:cNvPr>
          <p:cNvSpPr/>
          <p:nvPr/>
        </p:nvSpPr>
        <p:spPr bwMode="auto">
          <a:xfrm>
            <a:off x="732307" y="4551873"/>
            <a:ext cx="484632" cy="774441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F1954DA-8C4B-44A2-AAE2-3C8BAFAAF241}"/>
              </a:ext>
            </a:extLst>
          </p:cNvPr>
          <p:cNvSpPr/>
          <p:nvPr/>
        </p:nvSpPr>
        <p:spPr bwMode="auto">
          <a:xfrm rot="2239115">
            <a:off x="1454891" y="4872980"/>
            <a:ext cx="484632" cy="765418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7EE0AA7C-CE2A-4CF0-9564-A8B41A2DBB8F}"/>
              </a:ext>
            </a:extLst>
          </p:cNvPr>
          <p:cNvSpPr/>
          <p:nvPr/>
        </p:nvSpPr>
        <p:spPr bwMode="auto">
          <a:xfrm>
            <a:off x="690638" y="5405900"/>
            <a:ext cx="631458" cy="716542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JSON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05F4BB-FB04-4B47-A518-6FAD3A693787}"/>
              </a:ext>
            </a:extLst>
          </p:cNvPr>
          <p:cNvSpPr txBox="1"/>
          <p:nvPr/>
        </p:nvSpPr>
        <p:spPr>
          <a:xfrm rot="1498039">
            <a:off x="919889" y="5021979"/>
            <a:ext cx="854721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BB55911-C5E9-4CA6-801C-1FDB35E627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6" t="48223" r="9170" b="34572"/>
          <a:stretch/>
        </p:blipFill>
        <p:spPr>
          <a:xfrm>
            <a:off x="5128085" y="3473011"/>
            <a:ext cx="1571625" cy="3941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D5E5C54-EE0E-4C7C-9CAA-4958D00EC2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56119" y="2614787"/>
            <a:ext cx="1304926" cy="50695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C356AB-FD94-4F2F-A8F5-9EE25861C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7350611" y="1469278"/>
            <a:ext cx="1230268" cy="38212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B1A2D1-8316-40A9-AF81-B36FB57E2B25}"/>
              </a:ext>
            </a:extLst>
          </p:cNvPr>
          <p:cNvSpPr txBox="1"/>
          <p:nvPr/>
        </p:nvSpPr>
        <p:spPr>
          <a:xfrm>
            <a:off x="4973284" y="2579399"/>
            <a:ext cx="216126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of contained UI widgets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8BFC79C5-BA54-4D90-A741-68F0FEA4BA96}"/>
              </a:ext>
            </a:extLst>
          </p:cNvPr>
          <p:cNvSpPr/>
          <p:nvPr/>
        </p:nvSpPr>
        <p:spPr bwMode="auto">
          <a:xfrm>
            <a:off x="6062973" y="2452464"/>
            <a:ext cx="484632" cy="976536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E228929-D677-4C12-A0CF-40146D84DE97}"/>
              </a:ext>
            </a:extLst>
          </p:cNvPr>
          <p:cNvSpPr txBox="1"/>
          <p:nvPr/>
        </p:nvSpPr>
        <p:spPr>
          <a:xfrm>
            <a:off x="4951965" y="985104"/>
            <a:ext cx="125226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F0FCB75-1FD2-4B4E-87DB-99F4DDA6FB03}"/>
              </a:ext>
            </a:extLst>
          </p:cNvPr>
          <p:cNvSpPr txBox="1"/>
          <p:nvPr/>
        </p:nvSpPr>
        <p:spPr>
          <a:xfrm>
            <a:off x="7339612" y="985104"/>
            <a:ext cx="1252266" cy="536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</a:t>
            </a:r>
            <a:b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instance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943B5B63-4BE7-4A51-BF5C-4DA3C9C3757A}"/>
              </a:ext>
            </a:extLst>
          </p:cNvPr>
          <p:cNvSpPr/>
          <p:nvPr/>
        </p:nvSpPr>
        <p:spPr bwMode="auto">
          <a:xfrm>
            <a:off x="7585536" y="1803735"/>
            <a:ext cx="484632" cy="88326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826BB32F-6E68-4371-8D68-1436CF3C80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1651373"/>
            <a:ext cx="1827098" cy="7759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0C944A8-4530-4ECE-A5D0-C790B84B60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4925152" y="1469269"/>
            <a:ext cx="1230268" cy="382129"/>
          </a:xfrm>
          <a:prstGeom prst="rect">
            <a:avLst/>
          </a:prstGeom>
        </p:spPr>
      </p:pic>
      <p:sp>
        <p:nvSpPr>
          <p:cNvPr id="41" name="矢印: 右 40">
            <a:extLst>
              <a:ext uri="{FF2B5EF4-FFF2-40B4-BE49-F238E27FC236}">
                <a16:creationId xmlns:a16="http://schemas.microsoft.com/office/drawing/2014/main" id="{C85000F1-0817-421A-984B-9A2CD3CD21F1}"/>
              </a:ext>
            </a:extLst>
          </p:cNvPr>
          <p:cNvSpPr/>
          <p:nvPr/>
        </p:nvSpPr>
        <p:spPr bwMode="auto">
          <a:xfrm>
            <a:off x="6263811" y="1451318"/>
            <a:ext cx="978408" cy="39410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EE39D66-7013-49C3-9020-519B66470517}"/>
              </a:ext>
            </a:extLst>
          </p:cNvPr>
          <p:cNvSpPr/>
          <p:nvPr/>
        </p:nvSpPr>
        <p:spPr bwMode="auto">
          <a:xfrm>
            <a:off x="5814161" y="2218887"/>
            <a:ext cx="741224" cy="243581"/>
          </a:xfrm>
          <a:prstGeom prst="roundRect">
            <a:avLst/>
          </a:prstGeom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A0567E4-0C9A-43FF-BEC7-EE7EE48E01D5}"/>
              </a:ext>
            </a:extLst>
          </p:cNvPr>
          <p:cNvSpPr txBox="1"/>
          <p:nvPr/>
        </p:nvSpPr>
        <p:spPr>
          <a:xfrm>
            <a:off x="7241187" y="1803735"/>
            <a:ext cx="2009775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(order) of </a:t>
            </a:r>
            <a:b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Module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7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B2AD9B3B-36D1-554F-B8AF-609A113214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" y="4013884"/>
            <a:ext cx="3100970" cy="13169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F711307-8897-4774-9CF4-86339060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6369051" cy="424732"/>
          </a:xfrm>
        </p:spPr>
        <p:txBody>
          <a:bodyPr/>
          <a:lstStyle/>
          <a:p>
            <a:r>
              <a:rPr kumimoji="1" lang="en-US" altLang="ja-JP" dirty="0"/>
              <a:t>First Proposal: SUBFLOW as UI Module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D5EB5F-F1D0-45A6-8BD1-8469095A8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3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8E2ABF-914E-6F43-9E28-31D21802D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UI Module (SUBFLOW) has "Edit Dashboard" Tab in settings panel.</a:t>
            </a:r>
          </a:p>
          <a:p>
            <a:r>
              <a:rPr lang="en-US" altLang="ja-JP" dirty="0"/>
              <a:t>It can specify group, width, and layout.</a:t>
            </a:r>
          </a:p>
          <a:p>
            <a:r>
              <a:rPr kumimoji="1" lang="en-US" altLang="ja-JP" dirty="0"/>
              <a:t>Layout can be switched between order-based layout and GUI-based layout (toggle by layout button).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174082-554E-DF49-815D-D524BC5B35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Since UI Module consists of a set of nodes, using SUBFLOW as UI Module is natural extension</a:t>
            </a:r>
          </a:p>
          <a:p>
            <a:r>
              <a:rPr lang="en-US" altLang="ja-JP" dirty="0"/>
              <a:t>Add interface to specify internal layout of SUBFLOW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628518-5588-1143-90CB-0FD86CD64D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6"/>
          <a:stretch/>
        </p:blipFill>
        <p:spPr>
          <a:xfrm>
            <a:off x="3463650" y="3522748"/>
            <a:ext cx="2606760" cy="24217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0DD60B6-D638-BC4C-9282-F691ED36F0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9"/>
          <a:stretch/>
        </p:blipFill>
        <p:spPr>
          <a:xfrm>
            <a:off x="6216875" y="3522748"/>
            <a:ext cx="2628385" cy="240737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C778E79-3726-5C47-AD2D-A5DE89AB5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17605" r="9932" b="21124"/>
          <a:stretch/>
        </p:blipFill>
        <p:spPr>
          <a:xfrm>
            <a:off x="348357" y="3823373"/>
            <a:ext cx="1653436" cy="513568"/>
          </a:xfrm>
          <a:prstGeom prst="rect">
            <a:avLst/>
          </a:prstGeom>
        </p:spPr>
      </p:pic>
      <p:sp>
        <p:nvSpPr>
          <p:cNvPr id="15" name="テキスト ボックス 160">
            <a:extLst>
              <a:ext uri="{FF2B5EF4-FFF2-40B4-BE49-F238E27FC236}">
                <a16:creationId xmlns:a16="http://schemas.microsoft.com/office/drawing/2014/main" id="{9EB13BE9-0BBB-5D49-BAE8-57780B66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74" y="5494352"/>
            <a:ext cx="2534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UI Module (SUBFLOW)</a:t>
            </a:r>
          </a:p>
          <a:p>
            <a:pPr eaLnBrk="1" hangingPunct="1"/>
            <a:r>
              <a:rPr lang="en-US" altLang="ja-JP" sz="1600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containing 3 widgets</a:t>
            </a:r>
            <a:endParaRPr lang="ja-JP" altLang="en-US" sz="1600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テキスト ボックス 160">
            <a:extLst>
              <a:ext uri="{FF2B5EF4-FFF2-40B4-BE49-F238E27FC236}">
                <a16:creationId xmlns:a16="http://schemas.microsoft.com/office/drawing/2014/main" id="{52C39A22-5532-5B4B-9389-6296ADA4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561" y="6294230"/>
            <a:ext cx="3783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Settings Panel of UI Module</a:t>
            </a:r>
            <a:endParaRPr lang="ja-JP" altLang="en-US" sz="1600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7" name="テキスト ボックス 160">
            <a:extLst>
              <a:ext uri="{FF2B5EF4-FFF2-40B4-BE49-F238E27FC236}">
                <a16:creationId xmlns:a16="http://schemas.microsoft.com/office/drawing/2014/main" id="{7DA348B0-09D8-6E4B-8A9E-DE7FB8C9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879" y="5955676"/>
            <a:ext cx="2080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(a) order mode</a:t>
            </a:r>
            <a:endParaRPr lang="ja-JP" altLang="en-US" sz="1600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8" name="テキスト ボックス 160">
            <a:extLst>
              <a:ext uri="{FF2B5EF4-FFF2-40B4-BE49-F238E27FC236}">
                <a16:creationId xmlns:a16="http://schemas.microsoft.com/office/drawing/2014/main" id="{C8850FDB-2F90-FD4C-9538-91643074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16" y="5955676"/>
            <a:ext cx="2080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1600" dirty="0">
                <a:solidFill>
                  <a:schemeClr val="tx1"/>
                </a:solidFill>
                <a:latin typeface="ヒラギノ角ゴ Pro W3"/>
                <a:ea typeface="ヒラギノ角ゴ Pro W3"/>
                <a:cs typeface="ヒラギノ角ゴ Pro W3"/>
              </a:rPr>
              <a:t>(b) layout mode</a:t>
            </a:r>
            <a:endParaRPr lang="ja-JP" altLang="en-US" sz="1600" dirty="0">
              <a:solidFill>
                <a:schemeClr val="tx1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DE4D706F-0382-9D46-BEAA-E43F94CF2C61}"/>
              </a:ext>
            </a:extLst>
          </p:cNvPr>
          <p:cNvSpPr/>
          <p:nvPr/>
        </p:nvSpPr>
        <p:spPr bwMode="auto">
          <a:xfrm>
            <a:off x="5692005" y="4350153"/>
            <a:ext cx="2764842" cy="465326"/>
          </a:xfrm>
          <a:custGeom>
            <a:avLst/>
            <a:gdLst>
              <a:gd name="connsiteX0" fmla="*/ 0 w 2764842"/>
              <a:gd name="connsiteY0" fmla="*/ 454505 h 465326"/>
              <a:gd name="connsiteX1" fmla="*/ 1271503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842" h="465326">
                <a:moveTo>
                  <a:pt x="0" y="454505"/>
                </a:moveTo>
                <a:cubicBezTo>
                  <a:pt x="405348" y="226356"/>
                  <a:pt x="1021711" y="-1793"/>
                  <a:pt x="1482518" y="10"/>
                </a:cubicBezTo>
                <a:cubicBezTo>
                  <a:pt x="1943325" y="1813"/>
                  <a:pt x="2540751" y="222747"/>
                  <a:pt x="2764842" y="465326"/>
                </a:cubicBezTo>
              </a:path>
            </a:pathLst>
          </a:custGeom>
          <a:ln w="15875" cap="rnd">
            <a:prstDash val="sysDot"/>
            <a:headEnd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EABA1CDE-5F12-6C45-A2AE-FA1BC7BF5CB5}"/>
              </a:ext>
            </a:extLst>
          </p:cNvPr>
          <p:cNvSpPr/>
          <p:nvPr/>
        </p:nvSpPr>
        <p:spPr bwMode="auto">
          <a:xfrm flipH="1" flipV="1">
            <a:off x="5692005" y="4983638"/>
            <a:ext cx="2764842" cy="465326"/>
          </a:xfrm>
          <a:custGeom>
            <a:avLst/>
            <a:gdLst>
              <a:gd name="connsiteX0" fmla="*/ 0 w 2764842"/>
              <a:gd name="connsiteY0" fmla="*/ 454505 h 465326"/>
              <a:gd name="connsiteX1" fmla="*/ 1271503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  <a:gd name="connsiteX0" fmla="*/ 0 w 2764842"/>
              <a:gd name="connsiteY0" fmla="*/ 454505 h 465326"/>
              <a:gd name="connsiteX1" fmla="*/ 1482518 w 2764842"/>
              <a:gd name="connsiteY1" fmla="*/ 10 h 465326"/>
              <a:gd name="connsiteX2" fmla="*/ 2764842 w 2764842"/>
              <a:gd name="connsiteY2" fmla="*/ 465326 h 46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842" h="465326">
                <a:moveTo>
                  <a:pt x="0" y="454505"/>
                </a:moveTo>
                <a:cubicBezTo>
                  <a:pt x="405348" y="226356"/>
                  <a:pt x="1021711" y="-1793"/>
                  <a:pt x="1482518" y="10"/>
                </a:cubicBezTo>
                <a:cubicBezTo>
                  <a:pt x="1943325" y="1813"/>
                  <a:pt x="2540751" y="222747"/>
                  <a:pt x="2764842" y="465326"/>
                </a:cubicBezTo>
              </a:path>
            </a:pathLst>
          </a:custGeom>
          <a:ln w="15875" cap="rnd">
            <a:prstDash val="sysDot"/>
            <a:headEnd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5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A91DB-80DC-8E44-9702-E9FB39C2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96709" cy="482568"/>
          </a:xfrm>
        </p:spPr>
        <p:txBody>
          <a:bodyPr/>
          <a:lstStyle/>
          <a:p>
            <a:r>
              <a:rPr kumimoji="1" lang="en-US" altLang="ja-JP" dirty="0"/>
              <a:t>Latest Proposal#1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7A37E-8BB5-2942-B608-9DA97A4EF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Node-RED editor and Dashboard should be kept independent.  </a:t>
            </a:r>
          </a:p>
          <a:p>
            <a:r>
              <a:rPr kumimoji="1" lang="en-US" altLang="ja-JP" dirty="0"/>
              <a:t>One approach is </a:t>
            </a:r>
            <a:r>
              <a:rPr lang="en-US" altLang="ja-JP" dirty="0"/>
              <a:t>to extend </a:t>
            </a:r>
            <a:r>
              <a:rPr lang="en-US" altLang="ja-JP" dirty="0" err="1"/>
              <a:t>ui_group</a:t>
            </a:r>
            <a:r>
              <a:rPr lang="en-US" altLang="ja-JP" dirty="0"/>
              <a:t> to have height information other is to introduce new kind of config node (e.g. </a:t>
            </a:r>
            <a:r>
              <a:rPr lang="en-US" altLang="ja-JP" dirty="0" err="1"/>
              <a:t>ui_module</a:t>
            </a:r>
            <a:r>
              <a:rPr lang="en-US" altLang="ja-JP" dirty="0"/>
              <a:t>) which contains layout information of corresponding SUBFLOW.</a:t>
            </a:r>
            <a:endParaRPr kumimoji="1" lang="en-US" altLang="ja-JP" dirty="0"/>
          </a:p>
          <a:p>
            <a:r>
              <a:rPr kumimoji="1" lang="en-US" altLang="ja-JP" dirty="0"/>
              <a:t>UI Module contains:</a:t>
            </a:r>
          </a:p>
          <a:p>
            <a:pPr lvl="1"/>
            <a:r>
              <a:rPr lang="en-US" altLang="ja-JP" dirty="0"/>
              <a:t>corresponding subflow: 1 to 1 relation</a:t>
            </a:r>
          </a:p>
          <a:p>
            <a:pPr lvl="1"/>
            <a:r>
              <a:rPr lang="en-US" altLang="ja-JP" dirty="0"/>
              <a:t>layout information: width, height, and order within widgets (or position)</a:t>
            </a:r>
          </a:p>
          <a:p>
            <a:pPr lvl="1"/>
            <a:r>
              <a:rPr lang="en-US" altLang="ja-JP" dirty="0"/>
              <a:t>target group and order in the group	</a:t>
            </a:r>
          </a:p>
          <a:p>
            <a:r>
              <a:rPr lang="en-US" altLang="ja-JP" dirty="0"/>
              <a:t>UI widgets within SUBFLOW are ignored from layout candidate list of </a:t>
            </a:r>
            <a:r>
              <a:rPr lang="en-US" altLang="ja-JP" dirty="0" err="1"/>
              <a:t>Dashbord</a:t>
            </a:r>
            <a:br>
              <a:rPr lang="en-US" altLang="ja-JP" dirty="0"/>
            </a:br>
            <a:r>
              <a:rPr lang="en-US" altLang="ja-JP" dirty="0"/>
              <a:t>(This may cause </a:t>
            </a:r>
            <a:r>
              <a:rPr lang="en-US" altLang="ja-JP" dirty="0" err="1"/>
              <a:t>comatibility</a:t>
            </a:r>
            <a:r>
              <a:rPr lang="en-US" altLang="ja-JP" dirty="0"/>
              <a:t> problem of existing flows)</a:t>
            </a:r>
          </a:p>
          <a:p>
            <a:r>
              <a:rPr kumimoji="1" lang="en-US" altLang="ja-JP" dirty="0"/>
              <a:t>Target group and layout information of UI widgets within a SUBFLOW can be set from UI Module settings panel </a:t>
            </a:r>
          </a:p>
        </p:txBody>
      </p:sp>
    </p:spTree>
    <p:extLst>
      <p:ext uri="{BB962C8B-B14F-4D97-AF65-F5344CB8AC3E}">
        <p14:creationId xmlns:p14="http://schemas.microsoft.com/office/powerpoint/2010/main" val="25390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081B0-CEBC-4244-B82E-2C916A45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96709" cy="482568"/>
          </a:xfrm>
        </p:spPr>
        <p:txBody>
          <a:bodyPr/>
          <a:lstStyle/>
          <a:p>
            <a:r>
              <a:rPr kumimoji="1" lang="en-US" altLang="ja-JP" dirty="0"/>
              <a:t>Latest Proposal#2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A3DEA3-3D39-FB41-A8AF-AA6F873E2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22C15B-3AFD-C843-B268-3183EFF93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89F745-BC12-D640-ACC5-4B56A3DA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1" y="1181528"/>
            <a:ext cx="7237699" cy="4561726"/>
          </a:xfrm>
          <a:prstGeom prst="rect">
            <a:avLst/>
          </a:prstGeom>
        </p:spPr>
      </p:pic>
      <p:pic>
        <p:nvPicPr>
          <p:cNvPr id="8" name="図 7" descr="障子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EF5A08D-E1C8-FB48-BDB7-FA5EF42F6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29" y="1803599"/>
            <a:ext cx="1447800" cy="609600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6DDA3B0B-8EE6-C34D-AF2A-888B2E18169D}"/>
              </a:ext>
            </a:extLst>
          </p:cNvPr>
          <p:cNvSpPr/>
          <p:nvPr/>
        </p:nvSpPr>
        <p:spPr bwMode="auto">
          <a:xfrm>
            <a:off x="1045021" y="1866083"/>
            <a:ext cx="978408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EEDA6-C65E-4F46-8B98-C7164795A9BF}"/>
              </a:ext>
            </a:extLst>
          </p:cNvPr>
          <p:cNvSpPr txBox="1"/>
          <p:nvPr/>
        </p:nvSpPr>
        <p:spPr>
          <a:xfrm>
            <a:off x="997541" y="1585516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 place SUBFLOW instance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F241EBD1-2075-9F4F-9D27-772C63F3BE8A}"/>
              </a:ext>
            </a:extLst>
          </p:cNvPr>
          <p:cNvSpPr/>
          <p:nvPr/>
        </p:nvSpPr>
        <p:spPr bwMode="auto">
          <a:xfrm>
            <a:off x="7417005" y="2062811"/>
            <a:ext cx="1342196" cy="612648"/>
          </a:xfrm>
          <a:prstGeom prst="wedgeRectCallout">
            <a:avLst>
              <a:gd name="adj1" fmla="val -68297"/>
              <a:gd name="adj2" fmla="val -263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2218F8-FB18-794C-9F7E-1D4F09A09D5A}"/>
              </a:ext>
            </a:extLst>
          </p:cNvPr>
          <p:cNvSpPr/>
          <p:nvPr/>
        </p:nvSpPr>
        <p:spPr bwMode="auto">
          <a:xfrm>
            <a:off x="7560092" y="2196373"/>
            <a:ext cx="1078788" cy="3184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+SUBFLOW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619193-B225-8343-B200-961D3E88B416}"/>
              </a:ext>
            </a:extLst>
          </p:cNvPr>
          <p:cNvSpPr txBox="1"/>
          <p:nvPr/>
        </p:nvSpPr>
        <p:spPr>
          <a:xfrm>
            <a:off x="7497311" y="1324147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push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+SUBFLOW 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button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468C3B-06EF-4648-80EA-B23B7FC17498}"/>
              </a:ext>
            </a:extLst>
          </p:cNvPr>
          <p:cNvSpPr txBox="1"/>
          <p:nvPr/>
        </p:nvSpPr>
        <p:spPr>
          <a:xfrm>
            <a:off x="6033300" y="1918975"/>
            <a:ext cx="944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1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&gt;TAB</a:t>
            </a:r>
          </a:p>
          <a:p>
            <a:pPr algn="l"/>
            <a:r>
              <a:rPr lang="en-US" altLang="ja-JP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&gt;GROUP</a:t>
            </a:r>
            <a:endParaRPr kumimoji="1" lang="ja-JP" altLang="en-US" sz="11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35E7BD-99EE-6043-9572-FC8674591D43}"/>
              </a:ext>
            </a:extLst>
          </p:cNvPr>
          <p:cNvSpPr txBox="1"/>
          <p:nvPr/>
        </p:nvSpPr>
        <p:spPr>
          <a:xfrm>
            <a:off x="6065078" y="2349862"/>
            <a:ext cx="1170885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C0C5C2-D22B-8D42-B0E0-50461F052268}"/>
              </a:ext>
            </a:extLst>
          </p:cNvPr>
          <p:cNvSpPr txBox="1"/>
          <p:nvPr/>
        </p:nvSpPr>
        <p:spPr>
          <a:xfrm>
            <a:off x="6449793" y="2688372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(3) push EDIT button</a:t>
            </a:r>
          </a:p>
          <a:p>
            <a:pPr algn="l"/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on SUBFLOW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E59E0A0C-0872-8A42-A25F-785E31FEF0A6}"/>
              </a:ext>
            </a:extLst>
          </p:cNvPr>
          <p:cNvSpPr/>
          <p:nvPr/>
        </p:nvSpPr>
        <p:spPr bwMode="auto">
          <a:xfrm rot="8581993">
            <a:off x="6969847" y="1905379"/>
            <a:ext cx="887024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009ACCCB-FCC1-CE4F-99B7-B912D10F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9"/>
          <a:stretch/>
        </p:blipFill>
        <p:spPr>
          <a:xfrm>
            <a:off x="3534637" y="1585517"/>
            <a:ext cx="2408142" cy="2205648"/>
          </a:xfrm>
          <a:prstGeom prst="rect">
            <a:avLst/>
          </a:prstGeom>
        </p:spPr>
      </p:pic>
      <p:sp>
        <p:nvSpPr>
          <p:cNvPr id="21" name="右矢印 20">
            <a:extLst>
              <a:ext uri="{FF2B5EF4-FFF2-40B4-BE49-F238E27FC236}">
                <a16:creationId xmlns:a16="http://schemas.microsoft.com/office/drawing/2014/main" id="{D05F4B80-7D37-984F-B0FA-D79DBA86A8DC}"/>
              </a:ext>
            </a:extLst>
          </p:cNvPr>
          <p:cNvSpPr/>
          <p:nvPr/>
        </p:nvSpPr>
        <p:spPr bwMode="auto">
          <a:xfrm flipH="1">
            <a:off x="5399173" y="2675459"/>
            <a:ext cx="978408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7F3DCA-CCBD-2340-BF61-EE0CABF59930}"/>
              </a:ext>
            </a:extLst>
          </p:cNvPr>
          <p:cNvSpPr txBox="1"/>
          <p:nvPr/>
        </p:nvSpPr>
        <p:spPr>
          <a:xfrm>
            <a:off x="5643449" y="316739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(4) open SUBFLOW</a:t>
            </a:r>
          </a:p>
          <a:p>
            <a:pPr algn="l"/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edit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DA2A099-E69F-3146-B4B1-CACD355D68A2}"/>
              </a:ext>
            </a:extLst>
          </p:cNvPr>
          <p:cNvSpPr txBox="1"/>
          <p:nvPr/>
        </p:nvSpPr>
        <p:spPr>
          <a:xfrm>
            <a:off x="1479479" y="4805297"/>
            <a:ext cx="689744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information in Dashboard is represented by </a:t>
            </a:r>
            <a:r>
              <a:rPr kumimoji="1"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ui_module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config node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ui_module</a:t>
            </a:r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can set following</a:t>
            </a:r>
          </a:p>
          <a:p>
            <a:pPr marL="742950" lvl="1" indent="-285750" algn="l">
              <a:buFont typeface="Wingdings" pitchFamily="2" charset="2"/>
              <a:buChar char="p"/>
            </a:pPr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corresponding SUBFLOW </a:t>
            </a:r>
          </a:p>
          <a:p>
            <a:pPr lvl="2" algn="l"/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pick one from list of candidates: SUBFLOW containing UI widgets not associated to other </a:t>
            </a:r>
            <a:r>
              <a:rPr lang="en-US" altLang="ja-JP" sz="14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ui_module</a:t>
            </a:r>
            <a:endParaRPr lang="en-US" altLang="ja-JP" sz="1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42950" lvl="1" indent="-285750" algn="l">
              <a:buFont typeface="Wingdings" pitchFamily="2" charset="2"/>
              <a:buChar char="p"/>
            </a:pPr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layout information: width, height, and order of UI widgets within module</a:t>
            </a:r>
          </a:p>
          <a:p>
            <a:pPr lvl="2" algn="l"/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order mode and layout mode is provided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 UI is needed for specifying environment variable for dashboard group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FD48E89-577B-394B-BA50-E757022760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90" y="3690610"/>
            <a:ext cx="2389623" cy="10148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ED78B7-D060-2B4B-A784-63AEE11B2B4A}"/>
              </a:ext>
            </a:extLst>
          </p:cNvPr>
          <p:cNvSpPr txBox="1"/>
          <p:nvPr/>
        </p:nvSpPr>
        <p:spPr>
          <a:xfrm>
            <a:off x="3323902" y="4103191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(5) set target group and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layout of each UI widget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97B14D55-D04E-DE4F-BBA2-5015ED0883A3}"/>
              </a:ext>
            </a:extLst>
          </p:cNvPr>
          <p:cNvSpPr/>
          <p:nvPr/>
        </p:nvSpPr>
        <p:spPr bwMode="auto">
          <a:xfrm rot="8581993">
            <a:off x="3059421" y="3464668"/>
            <a:ext cx="887024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2139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Macintosh PowerPoint</Application>
  <PresentationFormat>画面に合わせる (4:3)</PresentationFormat>
  <Paragraphs>79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HGPｺﾞｼｯｸE</vt:lpstr>
      <vt:lpstr>Hiragino Kaku Gothic Pro W3</vt:lpstr>
      <vt:lpstr>Hiragino Kaku Gothic Pro W6</vt:lpstr>
      <vt:lpstr>Hiragino Sans W4</vt:lpstr>
      <vt:lpstr>ＭＳ Ｐゴシック</vt:lpstr>
      <vt:lpstr>ＭＳ Ｐ明朝</vt:lpstr>
      <vt:lpstr>ヒラギノ角ゴ Pro W3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Dashboard UI Module</vt:lpstr>
      <vt:lpstr>UI Module: Status</vt:lpstr>
      <vt:lpstr>Proposals on UI Module layout</vt:lpstr>
      <vt:lpstr>First Proposal: SUBFLOW as UI Module</vt:lpstr>
      <vt:lpstr>Latest Proposal#1</vt:lpstr>
      <vt:lpstr>Latest Proposal#2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2019-12-18T03:48:07Z</dcterms:modified>
</cp:coreProperties>
</file>