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55" r:id="rId2"/>
    <p:sldId id="456" r:id="rId3"/>
    <p:sldId id="457" r:id="rId4"/>
    <p:sldId id="458" r:id="rId5"/>
  </p:sldIdLst>
  <p:sldSz cx="9144000" cy="6858000" type="screen4x3"/>
  <p:notesSz cx="6735763" cy="9866313"/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33CC"/>
    <a:srgbClr val="FFCC99"/>
    <a:srgbClr val="FF0000"/>
    <a:srgbClr val="1A1A1A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85" autoAdjust="0"/>
    <p:restoredTop sz="95735" autoAdjust="0"/>
  </p:normalViewPr>
  <p:slideViewPr>
    <p:cSldViewPr snapToGrid="0">
      <p:cViewPr varScale="1">
        <p:scale>
          <a:sx n="101" d="100"/>
          <a:sy n="101" d="100"/>
        </p:scale>
        <p:origin x="384" y="19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-208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780"/>
    </p:cViewPr>
  </p:sorterViewPr>
  <p:notesViewPr>
    <p:cSldViewPr snapToGrid="0">
      <p:cViewPr varScale="1">
        <p:scale>
          <a:sx n="78" d="100"/>
          <a:sy n="78" d="100"/>
        </p:scale>
        <p:origin x="4074" y="11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97EB0BD7-0D1B-461F-96D2-458D4659D7B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1298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571" y="0"/>
            <a:ext cx="2918193" cy="4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85" y="4687122"/>
            <a:ext cx="4940198" cy="443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endParaRPr lang="en-US" altLang="ja-JP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571" y="9372687"/>
            <a:ext cx="2918193" cy="49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fld id="{8AF01994-2739-4319-8C13-74EB71056E3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3403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576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2199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440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01994-2739-4319-8C13-74EB71056E38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428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b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b="1" kern="0" dirty="0">
                <a:solidFill>
                  <a:sysClr val="windowText" lastClr="0000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2428491" y="3113705"/>
            <a:ext cx="4674678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 b="1" i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 userDrawn="1">
            <p:ph type="body" sz="quarter" idx="11"/>
          </p:nvPr>
        </p:nvSpPr>
        <p:spPr bwMode="gray">
          <a:xfrm>
            <a:off x="2428491" y="3656176"/>
            <a:ext cx="3591048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 b="1" i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grpSp>
        <p:nvGrpSpPr>
          <p:cNvPr id="98" name="グループ化 97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747760" cy="48731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 b="0" i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 userDrawn="1"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 userDrawn="1"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 userDrawn="1"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96130" cy="482568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259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5789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gray">
          <a:xfrm>
            <a:off x="198438" y="1012825"/>
            <a:ext cx="8747125" cy="5543550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/>
          </p:nvPr>
        </p:nvSpPr>
        <p:spPr bwMode="gray">
          <a:xfrm>
            <a:off x="113191" y="179482"/>
            <a:ext cx="45752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 Medium" panose="020B0500000000000000" pitchFamily="50" charset="-128"/>
                <a:ea typeface="游ゴシック Medium" panose="020B0500000000000000" pitchFamily="50" charset="-128"/>
                <a:cs typeface="游ゴシック Medium" panose="020B0500000000000000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8" name="Text Box 13"/>
          <p:cNvSpPr txBox="1">
            <a:spLocks noChangeArrowheads="1"/>
          </p:cNvSpPr>
          <p:nvPr userDrawn="1"/>
        </p:nvSpPr>
        <p:spPr bwMode="gray">
          <a:xfrm>
            <a:off x="6479627" y="6599238"/>
            <a:ext cx="2213523" cy="2192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2020.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 userDrawn="1"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 userDrawn="1"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7" name="テキスト プレースホルダー 6"/>
          <p:cNvSpPr>
            <a:spLocks noGrp="1"/>
          </p:cNvSpPr>
          <p:nvPr>
            <p:ph type="body" sz="quarter" idx="11"/>
          </p:nvPr>
        </p:nvSpPr>
        <p:spPr>
          <a:xfrm>
            <a:off x="210510" y="1019822"/>
            <a:ext cx="8729733" cy="55106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/>
          <a:lstStyle>
            <a:lvl1pPr marL="342900" indent="-342900">
              <a:buFont typeface="Wingdings" charset="2"/>
              <a:buChar char="p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742950" indent="-285750">
              <a:buFont typeface="Wingdings" charset="2"/>
              <a:buChar char="n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2pPr>
            <a:lvl3pPr marL="1143000" indent="-228600">
              <a:buFont typeface="Wingdings" charset="2"/>
              <a:buChar char="u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3pPr>
            <a:lvl4pPr marL="1600200" indent="-228600">
              <a:buFont typeface="Wingdings" charset="2"/>
              <a:buChar char="l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4pPr>
            <a:lvl5pPr marL="2057400" indent="-228600">
              <a:buFont typeface="Arial"/>
              <a:buChar char="•"/>
              <a:defRPr sz="1800"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6446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4" r:id="rId5"/>
    <p:sldLayoutId id="2147483685" r:id="rId6"/>
    <p:sldLayoutId id="2147483686" r:id="rId7"/>
    <p:sldLayoutId id="2147483677" r:id="rId8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7B95B4B-FDFD-438E-A547-5DFF36C9B61C}"/>
              </a:ext>
            </a:extLst>
          </p:cNvPr>
          <p:cNvSpPr/>
          <p:nvPr/>
        </p:nvSpPr>
        <p:spPr bwMode="auto">
          <a:xfrm>
            <a:off x="0" y="806824"/>
            <a:ext cx="9144000" cy="9865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775393" cy="482568"/>
          </a:xfrm>
        </p:spPr>
        <p:txBody>
          <a:bodyPr/>
          <a:lstStyle/>
          <a:p>
            <a:r>
              <a:rPr lang="ja-JP" altLang="en-US" dirty="0"/>
              <a:t>サブフロー機能の拡張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0</a:t>
            </a:fld>
            <a:endParaRPr lang="en-US" altLang="ja-JP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D615A7-E600-4A84-A997-23745D6F1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10" y="939137"/>
            <a:ext cx="8729733" cy="767743"/>
          </a:xfrm>
          <a:ln>
            <a:noFill/>
          </a:ln>
        </p:spPr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</a:rPr>
              <a:t>サブフローのカスタマイズ機能の強化により、独自ノードと</a:t>
            </a:r>
            <a:r>
              <a:rPr lang="ja-JP" altLang="en-US" b="1">
                <a:solidFill>
                  <a:schemeClr val="bg1"/>
                </a:solidFill>
              </a:rPr>
              <a:t>同様の</a:t>
            </a:r>
            <a:br>
              <a:rPr lang="en-US" altLang="ja-JP" b="1" dirty="0">
                <a:solidFill>
                  <a:schemeClr val="bg1"/>
                </a:solidFill>
              </a:rPr>
            </a:br>
            <a:r>
              <a:rPr lang="ja-JP" altLang="en-US" b="1">
                <a:solidFill>
                  <a:schemeClr val="bg1"/>
                </a:solidFill>
              </a:rPr>
              <a:t>機能</a:t>
            </a:r>
            <a:r>
              <a:rPr lang="ja-JP" altLang="en-US" b="1" dirty="0">
                <a:solidFill>
                  <a:schemeClr val="bg1"/>
                </a:solidFill>
              </a:rPr>
              <a:t>を</a:t>
            </a:r>
            <a:r>
              <a:rPr lang="en-US" altLang="ja-JP" b="1" dirty="0">
                <a:solidFill>
                  <a:schemeClr val="bg1"/>
                </a:solidFill>
              </a:rPr>
              <a:t>Node-RED</a:t>
            </a:r>
            <a:r>
              <a:rPr lang="ja-JP" altLang="en-US" b="1" dirty="0">
                <a:solidFill>
                  <a:schemeClr val="bg1"/>
                </a:solidFill>
              </a:rPr>
              <a:t>の</a:t>
            </a:r>
            <a:r>
              <a:rPr lang="en-US" altLang="ja-JP" b="1" dirty="0">
                <a:solidFill>
                  <a:schemeClr val="bg1"/>
                </a:solidFill>
              </a:rPr>
              <a:t>GUI</a:t>
            </a:r>
            <a:r>
              <a:rPr lang="ja-JP" altLang="en-US" b="1" dirty="0">
                <a:solidFill>
                  <a:schemeClr val="bg1"/>
                </a:solidFill>
              </a:rPr>
              <a:t>で記述可能</a:t>
            </a:r>
            <a:r>
              <a:rPr lang="ja-JP" altLang="en-US" b="1">
                <a:solidFill>
                  <a:schemeClr val="bg1"/>
                </a:solidFill>
              </a:rPr>
              <a:t>とする</a:t>
            </a:r>
            <a:endParaRPr lang="en-US" altLang="ja-JP" b="1" dirty="0">
              <a:solidFill>
                <a:schemeClr val="bg1"/>
              </a:solidFill>
            </a:endParaRPr>
          </a:p>
          <a:p>
            <a:endParaRPr lang="en-US" altLang="ja-JP" b="1" dirty="0">
              <a:solidFill>
                <a:schemeClr val="bg1"/>
              </a:solidFill>
            </a:endParaRPr>
          </a:p>
          <a:p>
            <a:endParaRPr lang="en-US" altLang="ja-JP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B85E661-5812-4EA1-BBB8-929EACE5C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070"/>
              </p:ext>
            </p:extLst>
          </p:nvPr>
        </p:nvGraphicFramePr>
        <p:xfrm>
          <a:off x="661705" y="1924687"/>
          <a:ext cx="7839074" cy="289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29">
                  <a:extLst>
                    <a:ext uri="{9D8B030D-6E8A-4147-A177-3AD203B41FA5}">
                      <a16:colId xmlns:a16="http://schemas.microsoft.com/office/drawing/2014/main" val="126929363"/>
                    </a:ext>
                  </a:extLst>
                </a:gridCol>
                <a:gridCol w="1062075">
                  <a:extLst>
                    <a:ext uri="{9D8B030D-6E8A-4147-A177-3AD203B41FA5}">
                      <a16:colId xmlns:a16="http://schemas.microsoft.com/office/drawing/2014/main" val="341391975"/>
                    </a:ext>
                  </a:extLst>
                </a:gridCol>
                <a:gridCol w="2575242">
                  <a:extLst>
                    <a:ext uri="{9D8B030D-6E8A-4147-A177-3AD203B41FA5}">
                      <a16:colId xmlns:a16="http://schemas.microsoft.com/office/drawing/2014/main" val="211786192"/>
                    </a:ext>
                  </a:extLst>
                </a:gridCol>
                <a:gridCol w="2949388">
                  <a:extLst>
                    <a:ext uri="{9D8B030D-6E8A-4147-A177-3AD203B41FA5}">
                      <a16:colId xmlns:a16="http://schemas.microsoft.com/office/drawing/2014/main" val="3729714260"/>
                    </a:ext>
                  </a:extLst>
                </a:gridCol>
                <a:gridCol w="764240">
                  <a:extLst>
                    <a:ext uri="{9D8B030D-6E8A-4147-A177-3AD203B41FA5}">
                      <a16:colId xmlns:a16="http://schemas.microsoft.com/office/drawing/2014/main" val="362016901"/>
                    </a:ext>
                  </a:extLst>
                </a:gridCol>
              </a:tblGrid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No.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+mn-lt"/>
                        </a:rPr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独自ノード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サブフロー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+mn-lt"/>
                        </a:rPr>
                        <a:t>導入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917586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lt"/>
                        </a:rPr>
                        <a:t>アイコン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lt"/>
                        </a:rPr>
                        <a:t>画像ファイル</a:t>
                      </a:r>
                      <a:r>
                        <a:rPr kumimoji="1" lang="en-US" altLang="ja-JP" sz="1600" dirty="0">
                          <a:latin typeface="+mn-lt"/>
                        </a:rPr>
                        <a:t>, </a:t>
                      </a:r>
                    </a:p>
                    <a:p>
                      <a:r>
                        <a:rPr kumimoji="1" lang="ja-JP" altLang="en-US" sz="1600" dirty="0">
                          <a:latin typeface="+mn-lt"/>
                        </a:rPr>
                        <a:t>アイコンフォント</a:t>
                      </a:r>
                      <a:r>
                        <a:rPr kumimoji="1" lang="en-US" altLang="ja-JP" sz="1600" dirty="0">
                          <a:latin typeface="+mn-lt"/>
                        </a:rPr>
                        <a:t>(GUI)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lt"/>
                        </a:rPr>
                        <a:t>アイコンフォント </a:t>
                      </a:r>
                      <a:r>
                        <a:rPr kumimoji="1" lang="en-US" altLang="ja-JP" sz="1600" dirty="0">
                          <a:latin typeface="+mn-lt"/>
                        </a:rPr>
                        <a:t>(GUI)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0.19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303867"/>
                  </a:ext>
                </a:extLst>
              </a:tr>
              <a:tr h="5249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lt"/>
                        </a:rPr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HTML,</a:t>
                      </a:r>
                    </a:p>
                    <a:p>
                      <a:r>
                        <a:rPr kumimoji="1" lang="ja-JP" altLang="en-US" sz="1600" dirty="0">
                          <a:latin typeface="+mn-lt"/>
                        </a:rPr>
                        <a:t>マークダウン</a:t>
                      </a:r>
                      <a:r>
                        <a:rPr kumimoji="1" lang="en-US" altLang="ja-JP" sz="1600" dirty="0">
                          <a:latin typeface="+mn-lt"/>
                        </a:rPr>
                        <a:t>(GUI)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lt"/>
                        </a:rPr>
                        <a:t>マークダウン</a:t>
                      </a:r>
                      <a:r>
                        <a:rPr kumimoji="1" lang="en-US" altLang="ja-JP" sz="1600" dirty="0">
                          <a:latin typeface="+mn-lt"/>
                        </a:rPr>
                        <a:t> (GUI)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0.20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741657"/>
                  </a:ext>
                </a:extLst>
              </a:tr>
              <a:tr h="367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lt"/>
                        </a:rPr>
                        <a:t>処理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JavaScript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lt"/>
                        </a:rPr>
                        <a:t>フロー </a:t>
                      </a:r>
                      <a:r>
                        <a:rPr kumimoji="1" lang="en-US" altLang="ja-JP" sz="1600" dirty="0">
                          <a:latin typeface="+mn-lt"/>
                        </a:rPr>
                        <a:t>(GUI)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384755"/>
                  </a:ext>
                </a:extLst>
              </a:tr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+mn-lt"/>
                        </a:rPr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lt"/>
                        </a:rPr>
                        <a:t>任意の色</a:t>
                      </a:r>
                      <a:r>
                        <a:rPr kumimoji="1" lang="en-US" altLang="ja-JP" sz="1600" dirty="0">
                          <a:latin typeface="+mn-lt"/>
                        </a:rPr>
                        <a:t>(GUI)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rgbClr val="C00000"/>
                          </a:solidFill>
                          <a:latin typeface="+mn-lt"/>
                        </a:rPr>
                        <a:t>無し </a:t>
                      </a:r>
                      <a:r>
                        <a:rPr kumimoji="1" lang="ja-JP" altLang="en-US" sz="1600" dirty="0">
                          <a:solidFill>
                            <a:srgbClr val="00B050"/>
                          </a:solidFill>
                          <a:latin typeface="+mn-lt"/>
                        </a:rPr>
                        <a:t>→ </a:t>
                      </a:r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  <a:latin typeface="+mn-lt"/>
                        </a:rPr>
                        <a:t>GUI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  <a:latin typeface="+mn-lt"/>
                        </a:rPr>
                        <a:t>1.0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939130"/>
                  </a:ext>
                </a:extLst>
              </a:tr>
              <a:tr h="212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lt"/>
                        </a:rPr>
                        <a:t>設定</a:t>
                      </a:r>
                      <a:r>
                        <a:rPr kumimoji="1" lang="en-US" altLang="ja-JP" sz="1600" dirty="0">
                          <a:latin typeface="+mn-lt"/>
                        </a:rPr>
                        <a:t>UI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+mn-lt"/>
                        </a:rPr>
                        <a:t>HTML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rgbClr val="C00000"/>
                          </a:solidFill>
                          <a:latin typeface="+mn-lt"/>
                        </a:rPr>
                        <a:t>無し </a:t>
                      </a:r>
                      <a:r>
                        <a:rPr kumimoji="1" lang="ja-JP" altLang="en-US" sz="1600" dirty="0">
                          <a:solidFill>
                            <a:srgbClr val="00B050"/>
                          </a:solidFill>
                          <a:latin typeface="+mn-lt"/>
                        </a:rPr>
                        <a:t>→ </a:t>
                      </a:r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  <a:latin typeface="+mn-lt"/>
                        </a:rPr>
                        <a:t>GUI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  <a:latin typeface="+mn-lt"/>
                        </a:rPr>
                        <a:t>1.0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758698"/>
                  </a:ext>
                </a:extLst>
              </a:tr>
              <a:tr h="3674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lt"/>
                        </a:rPr>
                        <a:t>カテゴリ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lt"/>
                        </a:rPr>
                        <a:t>任意のカテゴリ</a:t>
                      </a:r>
                      <a:r>
                        <a:rPr kumimoji="1" lang="en-US" altLang="ja-JP" sz="1600" dirty="0">
                          <a:latin typeface="+mn-lt"/>
                        </a:rPr>
                        <a:t>(GUI)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任意のカテゴリ 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n-lt"/>
                        </a:rPr>
                        <a:t>(via GUI)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060375"/>
                  </a:ext>
                </a:extLst>
              </a:tr>
            </a:tbl>
          </a:graphicData>
        </a:graphic>
      </p:graphicFrame>
      <p:pic>
        <p:nvPicPr>
          <p:cNvPr id="11" name="図 10">
            <a:extLst>
              <a:ext uri="{FF2B5EF4-FFF2-40B4-BE49-F238E27FC236}">
                <a16:creationId xmlns:a16="http://schemas.microsoft.com/office/drawing/2014/main" id="{60ED998A-42D2-49EF-A3A3-AED7DA9E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716" y="5267665"/>
            <a:ext cx="1890713" cy="96207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4F9BC86-B239-43CE-B0C4-B906D592BE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649" r="33006"/>
          <a:stretch/>
        </p:blipFill>
        <p:spPr>
          <a:xfrm>
            <a:off x="792694" y="5239990"/>
            <a:ext cx="1205371" cy="989747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1F40B5-A313-40B2-BDC8-95801D555D13}"/>
              </a:ext>
            </a:extLst>
          </p:cNvPr>
          <p:cNvCxnSpPr/>
          <p:nvPr/>
        </p:nvCxnSpPr>
        <p:spPr bwMode="auto">
          <a:xfrm flipV="1">
            <a:off x="1998066" y="2329013"/>
            <a:ext cx="3749989" cy="2938652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BD21976-8122-4EF1-8300-1B15E83EAF9B}"/>
              </a:ext>
            </a:extLst>
          </p:cNvPr>
          <p:cNvCxnSpPr>
            <a:cxnSpLocks/>
          </p:cNvCxnSpPr>
          <p:nvPr/>
        </p:nvCxnSpPr>
        <p:spPr bwMode="auto">
          <a:xfrm flipV="1">
            <a:off x="4067429" y="2880269"/>
            <a:ext cx="1680626" cy="239577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BA6C55B8-10E5-4429-A4B7-D86883162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078" y="5276039"/>
            <a:ext cx="2558517" cy="744144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F1748C2-5206-41BF-AEA9-555116252E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907742" y="3472013"/>
            <a:ext cx="840313" cy="1767977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123D5D7-FC64-4D10-8D3E-B69AFD463976}"/>
              </a:ext>
            </a:extLst>
          </p:cNvPr>
          <p:cNvSpPr/>
          <p:nvPr/>
        </p:nvSpPr>
        <p:spPr bwMode="auto">
          <a:xfrm>
            <a:off x="527381" y="3731560"/>
            <a:ext cx="8096664" cy="764286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C2512DD9-484B-4BF8-8735-225701EBA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7249" y="5267664"/>
            <a:ext cx="1398043" cy="982187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5F45C48-8D06-4B31-9B3E-54A5C182A48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04595" y="4823729"/>
            <a:ext cx="197901" cy="437523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6214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7B95B4B-FDFD-438E-A547-5DFF36C9B61C}"/>
              </a:ext>
            </a:extLst>
          </p:cNvPr>
          <p:cNvSpPr/>
          <p:nvPr/>
        </p:nvSpPr>
        <p:spPr bwMode="auto">
          <a:xfrm>
            <a:off x="0" y="806824"/>
            <a:ext cx="9144000" cy="9865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4852610" cy="482568"/>
          </a:xfrm>
        </p:spPr>
        <p:txBody>
          <a:bodyPr/>
          <a:lstStyle/>
          <a:p>
            <a:r>
              <a:rPr lang="ja-JP" altLang="en-US" dirty="0"/>
              <a:t>サブフローのアイコン色指定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D615A7-E600-4A84-A997-23745D6F1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10" y="939137"/>
            <a:ext cx="8729733" cy="767743"/>
          </a:xfrm>
          <a:ln>
            <a:noFill/>
          </a:ln>
        </p:spPr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</a:rPr>
              <a:t>サブフローのアイコンに対して色指定が可能となった</a:t>
            </a:r>
            <a:endParaRPr lang="en-US" altLang="ja-JP" b="1" dirty="0">
              <a:solidFill>
                <a:schemeClr val="bg1"/>
              </a:solidFill>
            </a:endParaRPr>
          </a:p>
          <a:p>
            <a:r>
              <a:rPr lang="ja-JP" altLang="en-US" b="1" dirty="0">
                <a:solidFill>
                  <a:schemeClr val="bg1"/>
                </a:solidFill>
              </a:rPr>
              <a:t>他の項目項目</a:t>
            </a:r>
            <a:r>
              <a:rPr lang="en-US" altLang="ja-JP" b="1" dirty="0">
                <a:solidFill>
                  <a:schemeClr val="bg1"/>
                </a:solidFill>
              </a:rPr>
              <a:t>(</a:t>
            </a:r>
            <a:r>
              <a:rPr lang="ja-JP" altLang="en-US" b="1" dirty="0">
                <a:solidFill>
                  <a:schemeClr val="bg1"/>
                </a:solidFill>
              </a:rPr>
              <a:t>アイコン等</a:t>
            </a:r>
            <a:r>
              <a:rPr lang="en-US" altLang="ja-JP" b="1" dirty="0">
                <a:solidFill>
                  <a:schemeClr val="bg1"/>
                </a:solidFill>
              </a:rPr>
              <a:t>)</a:t>
            </a:r>
            <a:r>
              <a:rPr lang="ja-JP" altLang="en-US" b="1" dirty="0">
                <a:solidFill>
                  <a:schemeClr val="bg1"/>
                </a:solidFill>
              </a:rPr>
              <a:t>と合わせ、外観をノードと同様</a:t>
            </a:r>
            <a:r>
              <a:rPr lang="ja-JP" altLang="en-US" b="1">
                <a:solidFill>
                  <a:schemeClr val="bg1"/>
                </a:solidFill>
              </a:rPr>
              <a:t>に変更可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pic>
        <p:nvPicPr>
          <p:cNvPr id="24" name="図 23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90092AFD-6E4A-4986-A2A9-729F7AA3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10" y="2144318"/>
            <a:ext cx="3311268" cy="3317636"/>
          </a:xfrm>
          <a:prstGeom prst="rect">
            <a:avLst/>
          </a:prstGeom>
        </p:spPr>
      </p:pic>
      <p:pic>
        <p:nvPicPr>
          <p:cNvPr id="25" name="図 24" descr="文字の書かれた紙&#10;&#10;自動的に生成された説明">
            <a:extLst>
              <a:ext uri="{FF2B5EF4-FFF2-40B4-BE49-F238E27FC236}">
                <a16:creationId xmlns:a16="http://schemas.microsoft.com/office/drawing/2014/main" id="{01DD84C4-29B6-4B4D-B679-F8837F848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549" y="2144317"/>
            <a:ext cx="1112734" cy="342379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B733F8D1-DF26-4621-83ED-FE71F6623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939" y="4132729"/>
            <a:ext cx="3803885" cy="922953"/>
          </a:xfrm>
          <a:prstGeom prst="rect">
            <a:avLst/>
          </a:prstGeom>
        </p:spPr>
      </p:pic>
      <p:sp>
        <p:nvSpPr>
          <p:cNvPr id="31" name="矢印: 折線 30">
            <a:extLst>
              <a:ext uri="{FF2B5EF4-FFF2-40B4-BE49-F238E27FC236}">
                <a16:creationId xmlns:a16="http://schemas.microsoft.com/office/drawing/2014/main" id="{C18583AF-805D-4294-8DA6-5B207B48713C}"/>
              </a:ext>
            </a:extLst>
          </p:cNvPr>
          <p:cNvSpPr/>
          <p:nvPr/>
        </p:nvSpPr>
        <p:spPr bwMode="auto">
          <a:xfrm rot="16200000" flipV="1">
            <a:off x="5803100" y="3931923"/>
            <a:ext cx="656872" cy="2331470"/>
          </a:xfrm>
          <a:prstGeom prst="ben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58CF988-ACA5-41D0-B273-188F1AC5E395}"/>
              </a:ext>
            </a:extLst>
          </p:cNvPr>
          <p:cNvSpPr txBox="1"/>
          <p:nvPr/>
        </p:nvSpPr>
        <p:spPr>
          <a:xfrm>
            <a:off x="5860111" y="5162834"/>
            <a:ext cx="646331" cy="34323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pPr algn="l"/>
            <a:r>
              <a:rPr lang="ja-JP" altLang="en-US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利用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9F5243A1-02A0-434C-9D8F-9CA70370439D}"/>
              </a:ext>
            </a:extLst>
          </p:cNvPr>
          <p:cNvSpPr/>
          <p:nvPr/>
        </p:nvSpPr>
        <p:spPr bwMode="auto">
          <a:xfrm>
            <a:off x="180446" y="2948405"/>
            <a:ext cx="2580683" cy="1184324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4B9C3B52-CA11-40A7-B5E6-5DA48B9F5A21}"/>
              </a:ext>
            </a:extLst>
          </p:cNvPr>
          <p:cNvSpPr/>
          <p:nvPr/>
        </p:nvSpPr>
        <p:spPr bwMode="auto">
          <a:xfrm rot="2229596">
            <a:off x="2350682" y="4261526"/>
            <a:ext cx="1927404" cy="48463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85CC47C-F938-4F87-9F3C-82EE70F72187}"/>
              </a:ext>
            </a:extLst>
          </p:cNvPr>
          <p:cNvSpPr txBox="1"/>
          <p:nvPr/>
        </p:nvSpPr>
        <p:spPr>
          <a:xfrm>
            <a:off x="2446630" y="4008543"/>
            <a:ext cx="1338828" cy="59253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pPr algn="l"/>
            <a:r>
              <a:rPr lang="ja-JP" altLang="en-US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サブフロー</a:t>
            </a:r>
            <a:b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外観の変更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270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AA0E3B52-F7C9-4B59-BA5E-F34AA0EB2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084" y="1971806"/>
            <a:ext cx="3410947" cy="1954735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7B95B4B-FDFD-438E-A547-5DFF36C9B61C}"/>
              </a:ext>
            </a:extLst>
          </p:cNvPr>
          <p:cNvSpPr/>
          <p:nvPr/>
        </p:nvSpPr>
        <p:spPr bwMode="auto">
          <a:xfrm>
            <a:off x="0" y="806824"/>
            <a:ext cx="9144000" cy="9865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788217" cy="482568"/>
          </a:xfrm>
        </p:spPr>
        <p:txBody>
          <a:bodyPr/>
          <a:lstStyle/>
          <a:p>
            <a:r>
              <a:rPr lang="ja-JP" altLang="en-US" dirty="0"/>
              <a:t>サブフロー設定</a:t>
            </a:r>
            <a:r>
              <a:rPr lang="en-US" altLang="ja-JP" dirty="0"/>
              <a:t>UI</a:t>
            </a:r>
            <a:r>
              <a:rPr lang="ja-JP" altLang="en-US" dirty="0"/>
              <a:t>定義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D615A7-E600-4A84-A997-23745D6F1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10" y="939137"/>
            <a:ext cx="8729733" cy="767743"/>
          </a:xfrm>
          <a:ln>
            <a:noFill/>
          </a:ln>
        </p:spPr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</a:rPr>
              <a:t>サブフローの環境変数</a:t>
            </a:r>
            <a:r>
              <a:rPr lang="en-US" altLang="ja-JP" b="1" dirty="0">
                <a:solidFill>
                  <a:schemeClr val="bg1"/>
                </a:solidFill>
              </a:rPr>
              <a:t>(</a:t>
            </a:r>
            <a:r>
              <a:rPr lang="ja-JP" altLang="en-US" b="1" dirty="0">
                <a:solidFill>
                  <a:schemeClr val="bg1"/>
                </a:solidFill>
              </a:rPr>
              <a:t>インスタンス属性</a:t>
            </a:r>
            <a:r>
              <a:rPr lang="en-US" altLang="ja-JP" b="1" dirty="0">
                <a:solidFill>
                  <a:schemeClr val="bg1"/>
                </a:solidFill>
              </a:rPr>
              <a:t>)</a:t>
            </a:r>
            <a:r>
              <a:rPr lang="ja-JP" altLang="en-US" b="1" dirty="0">
                <a:solidFill>
                  <a:schemeClr val="bg1"/>
                </a:solidFill>
              </a:rPr>
              <a:t>定義機能</a:t>
            </a:r>
            <a:r>
              <a:rPr lang="en-US" altLang="ja-JP" b="1" dirty="0">
                <a:solidFill>
                  <a:schemeClr val="bg1"/>
                </a:solidFill>
              </a:rPr>
              <a:t>(Ver. 0.19-)</a:t>
            </a:r>
            <a:r>
              <a:rPr lang="ja-JP" altLang="en-US" b="1" dirty="0">
                <a:solidFill>
                  <a:schemeClr val="bg1"/>
                </a:solidFill>
              </a:rPr>
              <a:t>を拡張し</a:t>
            </a:r>
            <a:br>
              <a:rPr lang="en-US" altLang="ja-JP" b="1" dirty="0">
                <a:solidFill>
                  <a:schemeClr val="bg1"/>
                </a:solidFill>
              </a:rPr>
            </a:br>
            <a:r>
              <a:rPr lang="ja-JP" altLang="en-US" b="1" dirty="0">
                <a:solidFill>
                  <a:schemeClr val="bg1"/>
                </a:solidFill>
              </a:rPr>
              <a:t>設定</a:t>
            </a:r>
            <a:r>
              <a:rPr lang="en-US" altLang="ja-JP" b="1" dirty="0">
                <a:solidFill>
                  <a:schemeClr val="bg1"/>
                </a:solidFill>
              </a:rPr>
              <a:t>UI</a:t>
            </a:r>
            <a:r>
              <a:rPr lang="ja-JP" altLang="en-US" b="1" dirty="0">
                <a:solidFill>
                  <a:schemeClr val="bg1"/>
                </a:solidFill>
              </a:rPr>
              <a:t>を簡単に定義できるよう</a:t>
            </a:r>
            <a:r>
              <a:rPr lang="ja-JP" altLang="en-US" b="1">
                <a:solidFill>
                  <a:schemeClr val="bg1"/>
                </a:solidFill>
              </a:rPr>
              <a:t>になった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pic>
        <p:nvPicPr>
          <p:cNvPr id="8" name="図 7" descr="パソコンの画面&#10;&#10;自動的に生成された説明">
            <a:extLst>
              <a:ext uri="{FF2B5EF4-FFF2-40B4-BE49-F238E27FC236}">
                <a16:creationId xmlns:a16="http://schemas.microsoft.com/office/drawing/2014/main" id="{4ED18F98-26DB-45E0-83C9-38F6CB404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30" y="1971806"/>
            <a:ext cx="3097937" cy="4165787"/>
          </a:xfrm>
          <a:prstGeom prst="rect">
            <a:avLst/>
          </a:prstGeom>
        </p:spPr>
      </p:pic>
      <p:pic>
        <p:nvPicPr>
          <p:cNvPr id="10" name="図 9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973224B9-11CC-4569-93E3-7891C3E1E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286" y="4693555"/>
            <a:ext cx="4290542" cy="1851708"/>
          </a:xfrm>
          <a:prstGeom prst="rect">
            <a:avLst/>
          </a:prstGeom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9A927DE3-4AB9-4C89-8D03-F40DC4CCBA59}"/>
              </a:ext>
            </a:extLst>
          </p:cNvPr>
          <p:cNvSpPr/>
          <p:nvPr/>
        </p:nvSpPr>
        <p:spPr bwMode="auto">
          <a:xfrm>
            <a:off x="3302238" y="3186684"/>
            <a:ext cx="1413198" cy="48463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B175E3-3648-4651-9753-7F35BE99E98E}"/>
              </a:ext>
            </a:extLst>
          </p:cNvPr>
          <p:cNvSpPr txBox="1"/>
          <p:nvPr/>
        </p:nvSpPr>
        <p:spPr>
          <a:xfrm>
            <a:off x="3263696" y="2843449"/>
            <a:ext cx="1568279" cy="34323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設定</a:t>
            </a:r>
            <a:r>
              <a:rPr lang="en-US" altLang="ja-JP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UI</a:t>
            </a:r>
            <a:r>
              <a:rPr lang="ja-JP" altLang="en-US" sz="1800" dirty="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生成</a:t>
            </a:r>
            <a:endParaRPr kumimoji="1" lang="ja-JP" altLang="en-US" sz="1800" dirty="0">
              <a:solidFill>
                <a:schemeClr val="tx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2AAB6BBB-6045-4DB6-BD0A-7BF9F2B7A613}"/>
              </a:ext>
            </a:extLst>
          </p:cNvPr>
          <p:cNvSpPr/>
          <p:nvPr/>
        </p:nvSpPr>
        <p:spPr bwMode="auto">
          <a:xfrm rot="5400000">
            <a:off x="5219688" y="4083192"/>
            <a:ext cx="736094" cy="48463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FB289E49-EE74-43A9-8905-ACAE4F9646BC}"/>
              </a:ext>
            </a:extLst>
          </p:cNvPr>
          <p:cNvSpPr/>
          <p:nvPr/>
        </p:nvSpPr>
        <p:spPr bwMode="auto">
          <a:xfrm>
            <a:off x="6221506" y="3870987"/>
            <a:ext cx="2718737" cy="736093"/>
          </a:xfrm>
          <a:prstGeom prst="wedgeRectCallout">
            <a:avLst>
              <a:gd name="adj1" fmla="val -71817"/>
              <a:gd name="adj2" fmla="val -2153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環境変数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APIKEY, ALLMSG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に設定値が設定される</a:t>
            </a: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55502AC-C352-44AC-A9E9-9641EE266B96}"/>
              </a:ext>
            </a:extLst>
          </p:cNvPr>
          <p:cNvSpPr/>
          <p:nvPr/>
        </p:nvSpPr>
        <p:spPr bwMode="auto">
          <a:xfrm>
            <a:off x="610396" y="6316044"/>
            <a:ext cx="2321064" cy="471225"/>
          </a:xfrm>
          <a:prstGeom prst="wedgeRectCallout">
            <a:avLst>
              <a:gd name="adj1" fmla="val -23152"/>
              <a:gd name="adj2" fmla="val -21748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環境変数とその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の定義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51182A5-1604-45A9-A39F-F41ECDF7183D}"/>
              </a:ext>
            </a:extLst>
          </p:cNvPr>
          <p:cNvSpPr/>
          <p:nvPr/>
        </p:nvSpPr>
        <p:spPr bwMode="auto">
          <a:xfrm>
            <a:off x="330100" y="3462536"/>
            <a:ext cx="3128772" cy="1369439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0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7B95B4B-FDFD-438E-A547-5DFF36C9B61C}"/>
              </a:ext>
            </a:extLst>
          </p:cNvPr>
          <p:cNvSpPr/>
          <p:nvPr/>
        </p:nvSpPr>
        <p:spPr bwMode="auto">
          <a:xfrm>
            <a:off x="0" y="806824"/>
            <a:ext cx="9144000" cy="986531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5EC36E7-8326-45EB-B408-42A74A1D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6202339" cy="482568"/>
          </a:xfrm>
        </p:spPr>
        <p:txBody>
          <a:bodyPr/>
          <a:lstStyle/>
          <a:p>
            <a:r>
              <a:rPr lang="ja-JP" altLang="en-US" dirty="0"/>
              <a:t>サブフローの再配布機能</a:t>
            </a:r>
            <a:r>
              <a:rPr lang="en-US" altLang="ja-JP" dirty="0"/>
              <a:t>(</a:t>
            </a:r>
            <a:r>
              <a:rPr lang="ja-JP" altLang="en-US" dirty="0"/>
              <a:t>開発中機能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EF1D21-AD46-4191-9760-91059BD15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D615A7-E600-4A84-A997-23745D6F14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510" y="939137"/>
            <a:ext cx="8729733" cy="767743"/>
          </a:xfrm>
          <a:ln>
            <a:noFill/>
          </a:ln>
        </p:spPr>
        <p:txBody>
          <a:bodyPr/>
          <a:lstStyle/>
          <a:p>
            <a:r>
              <a:rPr lang="ja-JP" altLang="en-US" b="1" dirty="0">
                <a:solidFill>
                  <a:schemeClr val="bg1"/>
                </a:solidFill>
              </a:rPr>
              <a:t>定義したサブフローをノードとして再配布できるようにする機能を</a:t>
            </a:r>
            <a:br>
              <a:rPr lang="en-US" altLang="ja-JP" b="1" dirty="0">
                <a:solidFill>
                  <a:schemeClr val="bg1"/>
                </a:solidFill>
              </a:rPr>
            </a:br>
            <a:r>
              <a:rPr lang="en-US" altLang="ja-JP" b="1" dirty="0">
                <a:solidFill>
                  <a:schemeClr val="bg1"/>
                </a:solidFill>
              </a:rPr>
              <a:t>Node-RED1.X</a:t>
            </a:r>
            <a:r>
              <a:rPr lang="ja-JP" altLang="en-US" b="1" dirty="0">
                <a:solidFill>
                  <a:schemeClr val="bg1"/>
                </a:solidFill>
              </a:rPr>
              <a:t>向けに開発中</a:t>
            </a:r>
            <a:endParaRPr lang="en-US" altLang="ja-JP" b="1" dirty="0">
              <a:solidFill>
                <a:schemeClr val="bg1"/>
              </a:solidFill>
            </a:endParaRPr>
          </a:p>
          <a:p>
            <a:endParaRPr lang="en-US" altLang="ja-JP" b="1" dirty="0">
              <a:solidFill>
                <a:schemeClr val="bg1"/>
              </a:solidFill>
            </a:endParaRPr>
          </a:p>
        </p:txBody>
      </p:sp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AEB62B29-2CD4-420C-83A1-2BA86BDDD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780" y="1973307"/>
            <a:ext cx="4285499" cy="1903319"/>
          </a:xfrm>
          <a:prstGeom prst="rect">
            <a:avLst/>
          </a:prstGeom>
        </p:spPr>
      </p:pic>
      <p:pic>
        <p:nvPicPr>
          <p:cNvPr id="11" name="図 10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512FD286-E426-4408-BDBE-95E2E43C6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10" y="1973307"/>
            <a:ext cx="3578271" cy="3080721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16AE164-DD87-48F3-ABF9-68C63A48B826}"/>
              </a:ext>
            </a:extLst>
          </p:cNvPr>
          <p:cNvSpPr/>
          <p:nvPr/>
        </p:nvSpPr>
        <p:spPr bwMode="auto">
          <a:xfrm>
            <a:off x="113190" y="2828947"/>
            <a:ext cx="3750597" cy="2225081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0708B250-60F0-4214-A7A9-6DD1B256D1A2}"/>
              </a:ext>
            </a:extLst>
          </p:cNvPr>
          <p:cNvSpPr/>
          <p:nvPr/>
        </p:nvSpPr>
        <p:spPr bwMode="auto">
          <a:xfrm>
            <a:off x="986914" y="5233980"/>
            <a:ext cx="1666639" cy="471225"/>
          </a:xfrm>
          <a:prstGeom prst="wedgeRectCallout">
            <a:avLst>
              <a:gd name="adj1" fmla="val -21993"/>
              <a:gd name="adj2" fmla="val -109045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メタデータの定義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F2E32326-11A0-4BEC-8644-9EE8603B53F7}"/>
              </a:ext>
            </a:extLst>
          </p:cNvPr>
          <p:cNvSpPr/>
          <p:nvPr/>
        </p:nvSpPr>
        <p:spPr bwMode="auto">
          <a:xfrm>
            <a:off x="7575176" y="1938128"/>
            <a:ext cx="1029074" cy="304801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13" name="図 1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339CA8E7-EE74-4B46-A7D9-5900DCD3D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492" y="4056578"/>
            <a:ext cx="2819233" cy="2225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矢印: 右 23">
            <a:extLst>
              <a:ext uri="{FF2B5EF4-FFF2-40B4-BE49-F238E27FC236}">
                <a16:creationId xmlns:a16="http://schemas.microsoft.com/office/drawing/2014/main" id="{BA1922AB-6467-48EB-8337-38EBECD1DD34}"/>
              </a:ext>
            </a:extLst>
          </p:cNvPr>
          <p:cNvSpPr/>
          <p:nvPr/>
        </p:nvSpPr>
        <p:spPr bwMode="auto">
          <a:xfrm rot="5400000">
            <a:off x="7094974" y="2983578"/>
            <a:ext cx="1903318" cy="484632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 anchorCtr="0">
            <a:noAutofit/>
          </a:bodyPr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26" name="図 25" descr="スクリーンショット, 抽象, 車 が含まれている画像&#10;&#10;自動的に生成された説明">
            <a:extLst>
              <a:ext uri="{FF2B5EF4-FFF2-40B4-BE49-F238E27FC236}">
                <a16:creationId xmlns:a16="http://schemas.microsoft.com/office/drawing/2014/main" id="{9B04A321-ED67-45E9-A62E-75041F38F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2780" y="5501009"/>
            <a:ext cx="2040802" cy="1146518"/>
          </a:xfrm>
          <a:prstGeom prst="rect">
            <a:avLst/>
          </a:prstGeom>
        </p:spPr>
      </p:pic>
      <p:sp>
        <p:nvSpPr>
          <p:cNvPr id="27" name="矢印: 折線 26">
            <a:extLst>
              <a:ext uri="{FF2B5EF4-FFF2-40B4-BE49-F238E27FC236}">
                <a16:creationId xmlns:a16="http://schemas.microsoft.com/office/drawing/2014/main" id="{3822ADF6-1DDC-4A7C-98C3-3A9626697F8E}"/>
              </a:ext>
            </a:extLst>
          </p:cNvPr>
          <p:cNvSpPr/>
          <p:nvPr/>
        </p:nvSpPr>
        <p:spPr bwMode="auto">
          <a:xfrm rot="5400000" flipV="1">
            <a:off x="5440712" y="4748291"/>
            <a:ext cx="656872" cy="1442602"/>
          </a:xfrm>
          <a:prstGeom prst="ben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09437E90-5275-4329-AA7C-0077DD256536}"/>
              </a:ext>
            </a:extLst>
          </p:cNvPr>
          <p:cNvSpPr/>
          <p:nvPr/>
        </p:nvSpPr>
        <p:spPr bwMode="auto">
          <a:xfrm>
            <a:off x="5278731" y="2432066"/>
            <a:ext cx="2296445" cy="471225"/>
          </a:xfrm>
          <a:prstGeom prst="wedgeRectCallout">
            <a:avLst>
              <a:gd name="adj1" fmla="val 67793"/>
              <a:gd name="adj2" fmla="val -25338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JSON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形式で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サブフローを</a:t>
            </a:r>
            <a:b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ノードとして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エクスポート</a:t>
            </a: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39CD02E9-0075-4F6A-8415-AC525C46200E}"/>
              </a:ext>
            </a:extLst>
          </p:cNvPr>
          <p:cNvSpPr/>
          <p:nvPr/>
        </p:nvSpPr>
        <p:spPr bwMode="auto">
          <a:xfrm>
            <a:off x="3961107" y="4358572"/>
            <a:ext cx="2544101" cy="471225"/>
          </a:xfrm>
          <a:prstGeom prst="wedgeRectCallout">
            <a:avLst>
              <a:gd name="adj1" fmla="val 20575"/>
              <a:gd name="adj2" fmla="val 121149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再配布されたサブフローを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他の</a:t>
            </a:r>
            <a:r>
              <a:rPr kumimoji="1"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Node-RED</a:t>
            </a:r>
            <a:r>
              <a:rPr kumimoji="1"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にインポート</a:t>
            </a:r>
          </a:p>
        </p:txBody>
      </p:sp>
    </p:spTree>
    <p:extLst>
      <p:ext uri="{BB962C8B-B14F-4D97-AF65-F5344CB8AC3E}">
        <p14:creationId xmlns:p14="http://schemas.microsoft.com/office/powerpoint/2010/main" val="1922442962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kumimoji="1" sz="1800" dirty="0" smtClean="0">
            <a:solidFill>
              <a:schemeClr val="tx1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</Words>
  <Application>Microsoft Macintosh PowerPoint</Application>
  <PresentationFormat>画面に合わせる (4:3)</PresentationFormat>
  <Paragraphs>63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4" baseType="lpstr">
      <vt:lpstr>HGPｺﾞｼｯｸE</vt:lpstr>
      <vt:lpstr>Meiryo UI</vt:lpstr>
      <vt:lpstr>ＭＳ Ｐゴシック</vt:lpstr>
      <vt:lpstr>ＭＳ Ｐ明朝</vt:lpstr>
      <vt:lpstr>游ゴシック</vt:lpstr>
      <vt:lpstr>游ゴシック Medium</vt:lpstr>
      <vt:lpstr>Arial</vt:lpstr>
      <vt:lpstr>Times New Roman</vt:lpstr>
      <vt:lpstr>Wingdings</vt:lpstr>
      <vt:lpstr>標準デザイン</vt:lpstr>
      <vt:lpstr>サブフロー機能の拡張</vt:lpstr>
      <vt:lpstr>サブフローのアイコン色指定</vt:lpstr>
      <vt:lpstr>サブフロー設定UI定義</vt:lpstr>
      <vt:lpstr>サブフローの再配布機能(開発中機能)</vt:lpstr>
    </vt:vector>
  </TitlesOfParts>
  <Manager/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/>
  <cp:lastModifiedBy/>
  <cp:revision>98</cp:revision>
  <dcterms:created xsi:type="dcterms:W3CDTF">2004-05-26T10:25:15Z</dcterms:created>
  <dcterms:modified xsi:type="dcterms:W3CDTF">2020-03-03T08:57:30Z</dcterms:modified>
</cp:coreProperties>
</file>