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98" r:id="rId2"/>
    <p:sldId id="315" r:id="rId3"/>
    <p:sldId id="505" r:id="rId4"/>
    <p:sldId id="501" r:id="rId5"/>
  </p:sldIdLst>
  <p:sldSz cx="9144000" cy="6858000" type="screen4x3"/>
  <p:notesSz cx="6735763" cy="9866313"/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FFFF"/>
    <a:srgbClr val="FFCC99"/>
    <a:srgbClr val="FF0000"/>
    <a:srgbClr val="1A1A1A"/>
    <a:srgbClr val="D91B1B"/>
    <a:srgbClr val="C5002A"/>
    <a:srgbClr val="4C4C4C"/>
    <a:srgbClr val="99CCFF"/>
    <a:srgbClr val="E3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53" autoAdjust="0"/>
    <p:restoredTop sz="95735" autoAdjust="0"/>
  </p:normalViewPr>
  <p:slideViewPr>
    <p:cSldViewPr snapToGrid="0">
      <p:cViewPr varScale="1">
        <p:scale>
          <a:sx n="62" d="100"/>
          <a:sy n="62" d="100"/>
        </p:scale>
        <p:origin x="58" y="451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-208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4074" y="11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11298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785" y="4687122"/>
            <a:ext cx="4940198" cy="443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3403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3740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50647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4095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b="1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</p:grpSp>
      <p:sp>
        <p:nvSpPr>
          <p:cNvPr id="41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674678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 b="1" i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591048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 b="1" i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grpSp>
        <p:nvGrpSpPr>
          <p:cNvPr id="98" name="グループ化 97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73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9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1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3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7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8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9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0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1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2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3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4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5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4" name="グループ化 93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5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8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9" name="グループ化 38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0" name="正方形/長方形 3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747760" cy="487313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 b="0" i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5" name="グループ化 94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6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9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40" name="グループ化 39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96130" cy="482568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24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2595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5789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6446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ea60_010_030_dmac [更新済み].w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2786400" y="2916679"/>
            <a:ext cx="3571200" cy="102464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79" r:id="rId3"/>
    <p:sldLayoutId id="2147483656" r:id="rId4"/>
    <p:sldLayoutId id="2147483684" r:id="rId5"/>
    <p:sldLayoutId id="2147483685" r:id="rId6"/>
    <p:sldLayoutId id="2147483686" r:id="rId7"/>
    <p:sldLayoutId id="2147483677" r:id="rId8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タイトル 1"/>
          <p:cNvSpPr>
            <a:spLocks noGrp="1"/>
          </p:cNvSpPr>
          <p:nvPr>
            <p:ph type="title"/>
          </p:nvPr>
        </p:nvSpPr>
        <p:spPr>
          <a:xfrm>
            <a:off x="2834184" y="3429000"/>
            <a:ext cx="3754554" cy="523220"/>
          </a:xfrm>
          <a:noFill/>
          <a:ln>
            <a:miter lim="800000"/>
            <a:headEnd/>
            <a:tailEnd/>
          </a:ln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en-US" altLang="ja-JP" sz="2800" dirty="0"/>
              <a:t>Dashboard layout tool</a:t>
            </a:r>
            <a:endParaRPr lang="ja-JP" altLang="en-US" sz="2800" dirty="0"/>
          </a:p>
        </p:txBody>
      </p:sp>
      <p:sp>
        <p:nvSpPr>
          <p:cNvPr id="10242" name="テキスト プレースホルダ 2"/>
          <p:cNvSpPr>
            <a:spLocks noGrp="1"/>
          </p:cNvSpPr>
          <p:nvPr>
            <p:ph type="body" sz="quarter" idx="11"/>
          </p:nvPr>
        </p:nvSpPr>
        <p:spPr>
          <a:xfrm>
            <a:off x="5568950" y="5335588"/>
            <a:ext cx="1720343" cy="430887"/>
          </a:xfrm>
          <a:noFill/>
          <a:ln>
            <a:miter lim="800000"/>
            <a:headEnd/>
            <a:tailEnd/>
          </a:ln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dirty="0"/>
              <a:t>Kazuhiro Ito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187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5EC36E7-8326-45EB-B408-42A74A1D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4943982" cy="482568"/>
          </a:xfrm>
        </p:spPr>
        <p:txBody>
          <a:bodyPr/>
          <a:lstStyle/>
          <a:p>
            <a:r>
              <a:rPr lang="en-US" altLang="ja-JP" dirty="0"/>
              <a:t>Layout editing tool prototype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EF1D21-AD46-4191-9760-91059BD155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6D615A7-E600-4A84-A997-23745D6F14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0787" y="893557"/>
            <a:ext cx="8729733" cy="1037578"/>
          </a:xfrm>
        </p:spPr>
        <p:txBody>
          <a:bodyPr/>
          <a:lstStyle/>
          <a:p>
            <a:r>
              <a:rPr lang="en-US" altLang="ja-JP" sz="1600" dirty="0"/>
              <a:t>We have created prototype of layout editing tool.</a:t>
            </a:r>
          </a:p>
          <a:p>
            <a:r>
              <a:rPr lang="en-US" altLang="ja-JP" sz="1600" dirty="0"/>
              <a:t>Using the tool, We confirmed that the dashboard layout can be edited by editing the </a:t>
            </a:r>
            <a:r>
              <a:rPr lang="en-US" altLang="ja-JP" sz="1600" dirty="0" err="1"/>
              <a:t>ui_xxxx</a:t>
            </a:r>
            <a:r>
              <a:rPr lang="en-US" altLang="ja-JP" sz="1600" dirty="0"/>
              <a:t> node information contained in the exported </a:t>
            </a:r>
            <a:r>
              <a:rPr lang="en-US" altLang="ja-JP" sz="1600" dirty="0" err="1"/>
              <a:t>flow.json</a:t>
            </a:r>
            <a:r>
              <a:rPr lang="en-US" altLang="ja-JP" sz="1600" dirty="0"/>
              <a:t>.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0865D95A-A6F2-4303-9FC8-274D89E38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782" y="2279390"/>
            <a:ext cx="4248395" cy="195268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C9A7C3AE-46D1-47BF-BF83-29B5D0584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26" y="2578574"/>
            <a:ext cx="4100669" cy="354308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EDA1C47A-F39A-4F1B-B0A8-4660367B5D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6374" y="4441759"/>
            <a:ext cx="3105214" cy="21685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21080A5-7819-4B43-A5B9-E692D445789C}"/>
              </a:ext>
            </a:extLst>
          </p:cNvPr>
          <p:cNvSpPr/>
          <p:nvPr/>
        </p:nvSpPr>
        <p:spPr bwMode="auto">
          <a:xfrm>
            <a:off x="152503" y="5210529"/>
            <a:ext cx="4073036" cy="59719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3E1C8A2-5F6D-4736-B338-6AAE7FDCDF10}"/>
              </a:ext>
            </a:extLst>
          </p:cNvPr>
          <p:cNvSpPr/>
          <p:nvPr/>
        </p:nvSpPr>
        <p:spPr bwMode="auto">
          <a:xfrm>
            <a:off x="5292763" y="5195415"/>
            <a:ext cx="3028825" cy="22891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25B7451-06DC-4656-9362-1F4C001F7F0F}"/>
              </a:ext>
            </a:extLst>
          </p:cNvPr>
          <p:cNvSpPr/>
          <p:nvPr/>
        </p:nvSpPr>
        <p:spPr bwMode="auto">
          <a:xfrm rot="20865145">
            <a:off x="4289492" y="5072730"/>
            <a:ext cx="880019" cy="697359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8" name="矢印: 上 27">
            <a:extLst>
              <a:ext uri="{FF2B5EF4-FFF2-40B4-BE49-F238E27FC236}">
                <a16:creationId xmlns:a16="http://schemas.microsoft.com/office/drawing/2014/main" id="{F370E982-FC59-4122-8A10-07E29E1612C2}"/>
              </a:ext>
            </a:extLst>
          </p:cNvPr>
          <p:cNvSpPr/>
          <p:nvPr/>
        </p:nvSpPr>
        <p:spPr bwMode="auto">
          <a:xfrm>
            <a:off x="6266407" y="4047312"/>
            <a:ext cx="1005143" cy="605606"/>
          </a:xfrm>
          <a:prstGeom prst="upArrow">
            <a:avLst>
              <a:gd name="adj1" fmla="val 50000"/>
              <a:gd name="adj2" fmla="val 48205"/>
            </a:avLst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9" name="吹き出し: 角を丸めた四角形 28">
            <a:extLst>
              <a:ext uri="{FF2B5EF4-FFF2-40B4-BE49-F238E27FC236}">
                <a16:creationId xmlns:a16="http://schemas.microsoft.com/office/drawing/2014/main" id="{89DBF60A-86DC-49C6-A404-820BB84C4546}"/>
              </a:ext>
            </a:extLst>
          </p:cNvPr>
          <p:cNvSpPr/>
          <p:nvPr/>
        </p:nvSpPr>
        <p:spPr bwMode="auto">
          <a:xfrm>
            <a:off x="1893937" y="5817974"/>
            <a:ext cx="2331602" cy="597194"/>
          </a:xfrm>
          <a:prstGeom prst="wedgeRoundRectCallout">
            <a:avLst>
              <a:gd name="adj1" fmla="val -73935"/>
              <a:gd name="adj2" fmla="val -147839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endParaRPr lang="en-US" altLang="ja-JP" sz="1200" dirty="0">
              <a:solidFill>
                <a:schemeClr val="tx1"/>
              </a:solidFill>
            </a:endParaRP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en-US" altLang="ja-JP" sz="1200" dirty="0">
                <a:solidFill>
                  <a:schemeClr val="tx1"/>
                </a:solidFill>
              </a:rPr>
              <a:t>2.</a:t>
            </a:r>
            <a:r>
              <a:rPr lang="ja-JP" altLang="en-US" sz="1200" dirty="0">
                <a:solidFill>
                  <a:schemeClr val="tx1"/>
                </a:solidFill>
              </a:rPr>
              <a:t> </a:t>
            </a:r>
            <a:r>
              <a:rPr lang="en-US" altLang="ja-JP" sz="1200" dirty="0">
                <a:solidFill>
                  <a:schemeClr val="tx1"/>
                </a:solidFill>
              </a:rPr>
              <a:t>Output </a:t>
            </a:r>
            <a:r>
              <a:rPr lang="en-US" altLang="ja-JP" sz="1200" dirty="0" err="1">
                <a:solidFill>
                  <a:schemeClr val="tx1"/>
                </a:solidFill>
              </a:rPr>
              <a:t>flow.json</a:t>
            </a:r>
            <a:r>
              <a:rPr lang="en-US" altLang="ja-JP" sz="1200" dirty="0">
                <a:solidFill>
                  <a:schemeClr val="tx1"/>
                </a:solidFill>
              </a:rPr>
              <a:t> reflecting 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   the edited layout.</a:t>
            </a: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30" name="吹き出し: 角を丸めた四角形 29">
            <a:extLst>
              <a:ext uri="{FF2B5EF4-FFF2-40B4-BE49-F238E27FC236}">
                <a16:creationId xmlns:a16="http://schemas.microsoft.com/office/drawing/2014/main" id="{25F16144-6335-43EE-AE17-8FA9DD1CE538}"/>
              </a:ext>
            </a:extLst>
          </p:cNvPr>
          <p:cNvSpPr/>
          <p:nvPr/>
        </p:nvSpPr>
        <p:spPr bwMode="auto">
          <a:xfrm>
            <a:off x="5216374" y="5738835"/>
            <a:ext cx="1904989" cy="676333"/>
          </a:xfrm>
          <a:prstGeom prst="wedgeRoundRectCallout">
            <a:avLst>
              <a:gd name="adj1" fmla="val 38213"/>
              <a:gd name="adj2" fmla="val -95476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</a:rPr>
              <a:t>3. Import the </a:t>
            </a:r>
            <a:r>
              <a:rPr lang="en-US" altLang="ja-JP" sz="1200" dirty="0" err="1">
                <a:solidFill>
                  <a:schemeClr val="tx1"/>
                </a:solidFill>
              </a:rPr>
              <a:t>flow.json</a:t>
            </a:r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en-US" altLang="ja-JP" sz="1200" dirty="0">
                <a:solidFill>
                  <a:schemeClr val="tx1"/>
                </a:solidFill>
              </a:rPr>
              <a:t>    which output at tool.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BCFEEC4-ACC6-4CA0-B570-04BA9858E1B7}"/>
              </a:ext>
            </a:extLst>
          </p:cNvPr>
          <p:cNvSpPr/>
          <p:nvPr/>
        </p:nvSpPr>
        <p:spPr bwMode="auto">
          <a:xfrm>
            <a:off x="693328" y="5006589"/>
            <a:ext cx="548640" cy="15238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454EF7EE-2D19-4028-BC23-ABD421726EAE}"/>
              </a:ext>
            </a:extLst>
          </p:cNvPr>
          <p:cNvSpPr/>
          <p:nvPr/>
        </p:nvSpPr>
        <p:spPr bwMode="auto">
          <a:xfrm>
            <a:off x="256133" y="2765736"/>
            <a:ext cx="3980189" cy="195542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47EB431A-F358-4C49-A74F-3D4FC80026D7}"/>
              </a:ext>
            </a:extLst>
          </p:cNvPr>
          <p:cNvSpPr/>
          <p:nvPr/>
        </p:nvSpPr>
        <p:spPr bwMode="auto">
          <a:xfrm>
            <a:off x="6517533" y="1964886"/>
            <a:ext cx="2086718" cy="571546"/>
          </a:xfrm>
          <a:prstGeom prst="wedgeRoundRectCallout">
            <a:avLst>
              <a:gd name="adj1" fmla="val 4096"/>
              <a:gd name="adj2" fmla="val 85836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</a:rPr>
              <a:t>4. Layout is reflected on 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   dashboard screen.</a:t>
            </a:r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0C7CB58C-A6E6-433F-9B97-286E9DA2C63A}"/>
              </a:ext>
            </a:extLst>
          </p:cNvPr>
          <p:cNvSpPr/>
          <p:nvPr/>
        </p:nvSpPr>
        <p:spPr bwMode="auto">
          <a:xfrm>
            <a:off x="1738603" y="3564736"/>
            <a:ext cx="2133006" cy="482576"/>
          </a:xfrm>
          <a:prstGeom prst="wedgeRoundRectCallout">
            <a:avLst>
              <a:gd name="adj1" fmla="val -49779"/>
              <a:gd name="adj2" fmla="val -9963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</a:rPr>
              <a:t>1. Edit layout information of 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   exported </a:t>
            </a:r>
            <a:r>
              <a:rPr lang="en-US" altLang="ja-JP" sz="1200" dirty="0" err="1">
                <a:solidFill>
                  <a:schemeClr val="tx1"/>
                </a:solidFill>
              </a:rPr>
              <a:t>flow.json</a:t>
            </a:r>
            <a:r>
              <a:rPr lang="en-US" altLang="ja-JP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35E6F2C-F189-4006-A0C5-9B98A889E9E3}"/>
              </a:ext>
            </a:extLst>
          </p:cNvPr>
          <p:cNvSpPr txBox="1"/>
          <p:nvPr/>
        </p:nvSpPr>
        <p:spPr>
          <a:xfrm>
            <a:off x="83632" y="1845804"/>
            <a:ext cx="3620609" cy="675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chemeClr val="tx1"/>
                </a:solidFill>
              </a:rPr>
              <a:t>■</a:t>
            </a:r>
            <a:r>
              <a:rPr lang="en-US" altLang="ja-JP" sz="1400" dirty="0">
                <a:solidFill>
                  <a:schemeClr val="tx1"/>
                </a:solidFill>
              </a:rPr>
              <a:t>Layout editing tool prototype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 Gridstack_demo_group.html</a:t>
            </a:r>
          </a:p>
          <a:p>
            <a:r>
              <a:rPr lang="ja-JP" altLang="en-US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[HTML+JavaScript(gridstack.js)]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561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5EC36E7-8326-45EB-B408-42A74A1D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6750566" cy="482568"/>
          </a:xfrm>
        </p:spPr>
        <p:txBody>
          <a:bodyPr/>
          <a:lstStyle/>
          <a:p>
            <a:r>
              <a:rPr lang="en-US" altLang="ja-JP" dirty="0"/>
              <a:t>Implementation of layout editing screen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EF1D21-AD46-4191-9760-91059BD155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</p:spPr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6D615A7-E600-4A84-A997-23745D6F14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3191" y="906956"/>
            <a:ext cx="8729733" cy="1746932"/>
          </a:xfrm>
          <a:ln>
            <a:prstDash val="dash"/>
          </a:ln>
        </p:spPr>
        <p:txBody>
          <a:bodyPr/>
          <a:lstStyle/>
          <a:p>
            <a:r>
              <a:rPr lang="en-US" altLang="ja-JP" sz="1600" dirty="0"/>
              <a:t>How to incorporate layout editing tools into node-red-dashboard.</a:t>
            </a:r>
          </a:p>
          <a:p>
            <a:pPr>
              <a:buFont typeface="+mj-lt"/>
              <a:buAutoNum type="arabicPeriod"/>
            </a:pPr>
            <a:r>
              <a:rPr lang="en-US" altLang="ja-JP" sz="1600" dirty="0"/>
              <a:t>Add layout editing screen to dashboard sidebar </a:t>
            </a:r>
            <a:r>
              <a:rPr lang="en-US" altLang="ja-JP" sz="1600" b="1" dirty="0"/>
              <a:t>'ui_base.html'</a:t>
            </a:r>
            <a:r>
              <a:rPr lang="en-US" altLang="ja-JP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ja-JP" sz="1600" dirty="0"/>
              <a:t>Editing the layout by editing the node information held by the RED object.      ‘</a:t>
            </a:r>
            <a:r>
              <a:rPr lang="en-US" altLang="ja-JP" sz="1600" b="1" dirty="0" err="1"/>
              <a:t>RED.nodes.node</a:t>
            </a:r>
            <a:r>
              <a:rPr lang="en-US" altLang="ja-JP" sz="1600" b="1" dirty="0"/>
              <a:t> () </a:t>
            </a:r>
            <a:r>
              <a:rPr lang="en-US" altLang="ja-JP" sz="1600" dirty="0"/>
              <a:t>which is data corresponding to </a:t>
            </a:r>
            <a:r>
              <a:rPr lang="en-US" altLang="ja-JP" sz="1600" b="1" dirty="0" err="1"/>
              <a:t>flow.json</a:t>
            </a:r>
            <a:r>
              <a:rPr lang="en-US" altLang="ja-JP" sz="1600" dirty="0"/>
              <a:t>.’</a:t>
            </a:r>
          </a:p>
          <a:p>
            <a:pPr>
              <a:buFont typeface="+mj-lt"/>
              <a:buAutoNum type="arabicPeriod"/>
            </a:pPr>
            <a:r>
              <a:rPr lang="en-US" altLang="ja-JP" sz="1600" dirty="0"/>
              <a:t>Reflect the edited layout on the dashboard screen with the deploy button.</a:t>
            </a:r>
          </a:p>
          <a:p>
            <a:pPr marL="0" indent="0">
              <a:buNone/>
            </a:pPr>
            <a:r>
              <a:rPr lang="en-US" altLang="ja-JP" sz="1600" dirty="0"/>
              <a:t>      ‘</a:t>
            </a:r>
            <a:r>
              <a:rPr lang="en-US" altLang="ja-JP" sz="1600" b="1" dirty="0"/>
              <a:t>There is no implementation change</a:t>
            </a:r>
            <a:r>
              <a:rPr lang="en-US" altLang="ja-JP" sz="1600" dirty="0"/>
              <a:t>.’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561693-69E5-4C28-BB7C-5754210FF545}"/>
              </a:ext>
            </a:extLst>
          </p:cNvPr>
          <p:cNvSpPr/>
          <p:nvPr/>
        </p:nvSpPr>
        <p:spPr bwMode="auto">
          <a:xfrm>
            <a:off x="6217562" y="3570376"/>
            <a:ext cx="435935" cy="17012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8FDDE7C-606D-4A3F-918A-57B967D9C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25" y="2616769"/>
            <a:ext cx="7573853" cy="39284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B24BDD9-99E2-43D3-84E7-43EE91BD1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446" y="3410171"/>
            <a:ext cx="4837813" cy="2941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C9190D7-6233-4FB1-A12A-260981BB712E}"/>
              </a:ext>
            </a:extLst>
          </p:cNvPr>
          <p:cNvSpPr txBox="1"/>
          <p:nvPr/>
        </p:nvSpPr>
        <p:spPr>
          <a:xfrm>
            <a:off x="837488" y="2922526"/>
            <a:ext cx="1765004" cy="2317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000" dirty="0" err="1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dashbord</a:t>
            </a:r>
            <a:r>
              <a:rPr kumimoji="1" lang="en-US" altLang="ja-JP" sz="10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 &gt; layout editor</a:t>
            </a:r>
            <a:endParaRPr kumimoji="1" lang="ja-JP" altLang="en-US" sz="10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07A18DB-DAF1-4475-B253-4F7720F3487B}"/>
              </a:ext>
            </a:extLst>
          </p:cNvPr>
          <p:cNvSpPr txBox="1"/>
          <p:nvPr/>
        </p:nvSpPr>
        <p:spPr>
          <a:xfrm>
            <a:off x="6069132" y="2924689"/>
            <a:ext cx="2244367" cy="342868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pPr algn="l"/>
            <a:endParaRPr kumimoji="1" lang="ja-JP" altLang="en-US" sz="1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B94B7CC-DAC8-42C2-A878-FF7467727510}"/>
              </a:ext>
            </a:extLst>
          </p:cNvPr>
          <p:cNvSpPr txBox="1"/>
          <p:nvPr/>
        </p:nvSpPr>
        <p:spPr>
          <a:xfrm>
            <a:off x="7099643" y="2653888"/>
            <a:ext cx="771738" cy="15229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pPr algn="l"/>
            <a:endParaRPr kumimoji="1" lang="ja-JP" altLang="en-US" sz="1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DC9504A-D7C9-441D-A464-8F826EA238B5}"/>
              </a:ext>
            </a:extLst>
          </p:cNvPr>
          <p:cNvSpPr txBox="1"/>
          <p:nvPr/>
        </p:nvSpPr>
        <p:spPr>
          <a:xfrm>
            <a:off x="900901" y="2922743"/>
            <a:ext cx="5063184" cy="3438851"/>
          </a:xfrm>
          <a:prstGeom prst="rect">
            <a:avLst/>
          </a:prstGeom>
          <a:solidFill>
            <a:srgbClr val="FF0000">
              <a:alpha val="5000"/>
            </a:srgbClr>
          </a:solidFill>
          <a:ln w="28575">
            <a:solidFill>
              <a:srgbClr val="FF0000"/>
            </a:solidFill>
            <a:prstDash val="sysDash"/>
          </a:ln>
          <a:effectLst/>
        </p:spPr>
        <p:txBody>
          <a:bodyPr wrap="square" rtlCol="0">
            <a:spAutoFit/>
          </a:bodyPr>
          <a:lstStyle/>
          <a:p>
            <a:pPr algn="l"/>
            <a:endParaRPr kumimoji="1" lang="ja-JP" altLang="en-US" sz="1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8" name="吹き出し: 角を丸めた四角形 37">
            <a:extLst>
              <a:ext uri="{FF2B5EF4-FFF2-40B4-BE49-F238E27FC236}">
                <a16:creationId xmlns:a16="http://schemas.microsoft.com/office/drawing/2014/main" id="{2BB11162-3CF9-488C-8E68-5B4D6F6B3234}"/>
              </a:ext>
            </a:extLst>
          </p:cNvPr>
          <p:cNvSpPr/>
          <p:nvPr/>
        </p:nvSpPr>
        <p:spPr bwMode="auto">
          <a:xfrm>
            <a:off x="2354277" y="3607784"/>
            <a:ext cx="2845322" cy="620415"/>
          </a:xfrm>
          <a:prstGeom prst="wedgeRoundRectCallout">
            <a:avLst>
              <a:gd name="adj1" fmla="val 65618"/>
              <a:gd name="adj2" fmla="val -96252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</a:rPr>
              <a:t>2. Edit the information of RED</a:t>
            </a:r>
            <a:r>
              <a:rPr lang="ja-JP" altLang="en-US" sz="1200" dirty="0">
                <a:solidFill>
                  <a:schemeClr val="tx1"/>
                </a:solidFill>
              </a:rPr>
              <a:t> </a:t>
            </a:r>
            <a:r>
              <a:rPr lang="en-US" altLang="ja-JP" sz="1200" dirty="0">
                <a:solidFill>
                  <a:schemeClr val="tx1"/>
                </a:solidFill>
              </a:rPr>
              <a:t>object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   and change the layout.</a:t>
            </a:r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75D147A3-62A3-4111-AF20-1FB191DE9A41}"/>
              </a:ext>
            </a:extLst>
          </p:cNvPr>
          <p:cNvSpPr/>
          <p:nvPr/>
        </p:nvSpPr>
        <p:spPr bwMode="auto">
          <a:xfrm>
            <a:off x="5015853" y="4512213"/>
            <a:ext cx="2106557" cy="564642"/>
          </a:xfrm>
          <a:prstGeom prst="wedgeRoundRectCallout">
            <a:avLst>
              <a:gd name="adj1" fmla="val 23982"/>
              <a:gd name="adj2" fmla="val -79892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marL="228600" indent="-228600">
              <a:buAutoNum type="arabicPeriod"/>
            </a:pPr>
            <a:r>
              <a:rPr lang="en-US" altLang="ja-JP" sz="1200" dirty="0">
                <a:solidFill>
                  <a:schemeClr val="tx1"/>
                </a:solidFill>
              </a:rPr>
              <a:t>Added layout editing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    screen  implementation. </a:t>
            </a:r>
          </a:p>
        </p:txBody>
      </p:sp>
      <p:sp>
        <p:nvSpPr>
          <p:cNvPr id="40" name="吹き出し: 角を丸めた四角形 39">
            <a:extLst>
              <a:ext uri="{FF2B5EF4-FFF2-40B4-BE49-F238E27FC236}">
                <a16:creationId xmlns:a16="http://schemas.microsoft.com/office/drawing/2014/main" id="{BAB16A76-1131-4AD1-94FB-FAA3B3119004}"/>
              </a:ext>
            </a:extLst>
          </p:cNvPr>
          <p:cNvSpPr/>
          <p:nvPr/>
        </p:nvSpPr>
        <p:spPr bwMode="auto">
          <a:xfrm>
            <a:off x="6439162" y="3154256"/>
            <a:ext cx="2403762" cy="536244"/>
          </a:xfrm>
          <a:prstGeom prst="wedgeRoundRectCallout">
            <a:avLst>
              <a:gd name="adj1" fmla="val -17903"/>
              <a:gd name="adj2" fmla="val -108739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marL="228600" indent="-228600">
              <a:buAutoNum type="arabicPeriod" startAt="3"/>
            </a:pPr>
            <a:r>
              <a:rPr lang="en-US" altLang="ja-JP" sz="1200" dirty="0">
                <a:solidFill>
                  <a:schemeClr val="tx1"/>
                </a:solidFill>
              </a:rPr>
              <a:t>Reflect the edited layout with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    the deploy button.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63DA078-F9BF-438A-9FB7-C870DE371DEE}"/>
              </a:ext>
            </a:extLst>
          </p:cNvPr>
          <p:cNvSpPr txBox="1"/>
          <p:nvPr/>
        </p:nvSpPr>
        <p:spPr>
          <a:xfrm>
            <a:off x="2189443" y="4758986"/>
            <a:ext cx="2569593" cy="56464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“Additional Screen”</a:t>
            </a:r>
          </a:p>
          <a:p>
            <a:pPr algn="ctr"/>
            <a:r>
              <a:rPr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Layout edit screen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700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073532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kumimoji="1" sz="1800" dirty="0" smtClean="0">
            <a:solidFill>
              <a:schemeClr val="tx1"/>
            </a:solidFill>
            <a:latin typeface="游ゴシック Medium" panose="020B0500000000000000" pitchFamily="50" charset="-128"/>
            <a:ea typeface="游ゴシック Medium" panose="020B0500000000000000" pitchFamily="50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242</Words>
  <Application>Microsoft Office PowerPoint</Application>
  <PresentationFormat>画面に合わせる (4:3)</PresentationFormat>
  <Paragraphs>52</Paragraphs>
  <Slides>4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HGPｺﾞｼｯｸE</vt:lpstr>
      <vt:lpstr>游ゴシック</vt:lpstr>
      <vt:lpstr>游ゴシック Medium</vt:lpstr>
      <vt:lpstr>Arial</vt:lpstr>
      <vt:lpstr>Times New Roman</vt:lpstr>
      <vt:lpstr>Wingdings</vt:lpstr>
      <vt:lpstr>標準デザイン</vt:lpstr>
      <vt:lpstr>Dashboard layout tool</vt:lpstr>
      <vt:lpstr>Layout editing tool prototype</vt:lpstr>
      <vt:lpstr>Implementation of layout editing screen</vt:lpstr>
      <vt:lpstr>PowerPoint プレゼンテーション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HIGIS 3/ﾌﾟﾚｾﾞﾝﾃｰｼｮﾝ資料/J_GrayA.ppt</dc:title>
  <dc:subject>HIGIS テンプレート</dc:subject>
  <dc:creator/>
  <cp:lastModifiedBy/>
  <cp:revision>98</cp:revision>
  <dcterms:created xsi:type="dcterms:W3CDTF">2004-05-26T10:25:15Z</dcterms:created>
  <dcterms:modified xsi:type="dcterms:W3CDTF">2019-02-22T02:05:21Z</dcterms:modified>
</cp:coreProperties>
</file>