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701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6"/>
    </p:embeddedFont>
  </p:embeddedFont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FF0026"/>
    <a:srgbClr val="2D2D2D"/>
    <a:srgbClr val="1A1A1A"/>
    <a:srgbClr val="3333CC"/>
    <a:srgbClr val="E85656"/>
    <a:srgbClr val="000000"/>
    <a:srgbClr val="F2F2F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6780" autoAdjust="0"/>
  </p:normalViewPr>
  <p:slideViewPr>
    <p:cSldViewPr snapToGrid="0">
      <p:cViewPr varScale="1">
        <p:scale>
          <a:sx n="122" d="100"/>
          <a:sy n="122" d="100"/>
        </p:scale>
        <p:origin x="1074" y="9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0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193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5" name="Text Box 55"/>
          <p:cNvSpPr txBox="1">
            <a:spLocks noChangeArrowheads="1"/>
          </p:cNvSpPr>
          <p:nvPr userDrawn="1"/>
        </p:nvSpPr>
        <p:spPr bwMode="gray">
          <a:xfrm>
            <a:off x="1895475" y="6599238"/>
            <a:ext cx="45704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00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Please rewrite the copyright notice on your company's own responsibility.</a:t>
            </a:r>
            <a:r>
              <a:rPr lang="en-US" altLang="ja-JP" sz="1000" baseline="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   &gt;&gt;</a:t>
            </a:r>
            <a:endParaRPr lang="ja-JP" altLang="en-US" sz="1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 dirty="0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5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dirty="0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65" name="Group 46"/>
          <p:cNvGrpSpPr>
            <a:grpSpLocks/>
          </p:cNvGrpSpPr>
          <p:nvPr userDrawn="1"/>
        </p:nvGrpSpPr>
        <p:grpSpPr bwMode="auto">
          <a:xfrm>
            <a:off x="198438" y="1012825"/>
            <a:ext cx="8747125" cy="5543550"/>
            <a:chOff x="125" y="638"/>
            <a:chExt cx="5510" cy="3492"/>
          </a:xfrm>
        </p:grpSpPr>
        <p:sp>
          <p:nvSpPr>
            <p:cNvPr id="66" name="Rectangle 10"/>
            <p:cNvSpPr>
              <a:spLocks noChangeArrowheads="1"/>
            </p:cNvSpPr>
            <p:nvPr userDrawn="1"/>
          </p:nvSpPr>
          <p:spPr bwMode="auto">
            <a:xfrm>
              <a:off x="125" y="638"/>
              <a:ext cx="5510" cy="349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defRPr/>
              </a:pPr>
              <a:endParaRPr lang="ja-JP" altLang="en-US" dirty="0"/>
            </a:p>
          </p:txBody>
        </p:sp>
        <p:sp>
          <p:nvSpPr>
            <p:cNvPr id="67" name="Text Box 21"/>
            <p:cNvSpPr txBox="1">
              <a:spLocks noChangeArrowheads="1"/>
            </p:cNvSpPr>
            <p:nvPr userDrawn="1"/>
          </p:nvSpPr>
          <p:spPr bwMode="auto">
            <a:xfrm>
              <a:off x="160" y="3472"/>
              <a:ext cx="25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 anchorCtr="0">
              <a:spAutoFit/>
            </a:bodyPr>
            <a:lstStyle/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Note: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Red frame is the content area. Please layout within this frame.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After you finish editing, please delete it.</a:t>
              </a:r>
            </a:p>
            <a:p>
              <a:pPr algn="l" eaLnBrk="0" hangingPunct="0">
                <a:defRPr/>
              </a:pPr>
              <a:endParaRPr kumimoji="1" lang="en-US" altLang="ja-JP" sz="1000" kern="1200" dirty="0">
                <a:solidFill>
                  <a:srgbClr val="FF0000"/>
                </a:solidFill>
                <a:latin typeface="Arial" charset="0"/>
                <a:ea typeface="ＭＳ ゴシック" pitchFamily="49" charset="-128"/>
                <a:cs typeface="+mn-cs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If you use an image in the background for the presentation,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you are able to extend the image to the below of the three colors line. </a:t>
              </a:r>
            </a:p>
          </p:txBody>
        </p:sp>
      </p:grpSp>
      <p:grpSp>
        <p:nvGrpSpPr>
          <p:cNvPr id="68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69" name="円/楕円 68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sp>
          <p:nvSpPr>
            <p:cNvPr id="70" name="円/楕円 69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</p:grpSp>
      <p:sp>
        <p:nvSpPr>
          <p:cNvPr id="7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33"/>
          <p:cNvSpPr txBox="1">
            <a:spLocks noChangeArrowheads="1"/>
          </p:cNvSpPr>
          <p:nvPr/>
        </p:nvSpPr>
        <p:spPr bwMode="gray">
          <a:xfrm>
            <a:off x="103188" y="1849075"/>
            <a:ext cx="7272247" cy="1006429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I misunderstood that changing the node’s color is for all nodes.</a:t>
            </a: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I’d like to suggest the function for only subflow node</a:t>
            </a: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because I heard that changing node’s color function is for subflow.</a:t>
            </a:r>
          </a:p>
        </p:txBody>
      </p:sp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4759636" cy="424732"/>
          </a:xfrm>
        </p:spPr>
        <p:txBody>
          <a:bodyPr/>
          <a:lstStyle/>
          <a:p>
            <a:r>
              <a:rPr lang="en-US" altLang="ja-JP" dirty="0"/>
              <a:t>Changing subflow node’s color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0</a:t>
            </a:fld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B79C163-8E8C-44ED-B6CA-B0674892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99282"/>
              </p:ext>
            </p:extLst>
          </p:nvPr>
        </p:nvGraphicFramePr>
        <p:xfrm>
          <a:off x="203200" y="1029678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71">
                  <a:extLst>
                    <a:ext uri="{9D8B030D-6E8A-4147-A177-3AD203B41FA5}">
                      <a16:colId xmlns:a16="http://schemas.microsoft.com/office/drawing/2014/main" val="1844398469"/>
                    </a:ext>
                  </a:extLst>
                </a:gridCol>
                <a:gridCol w="8289529">
                  <a:extLst>
                    <a:ext uri="{9D8B030D-6E8A-4147-A177-3AD203B41FA5}">
                      <a16:colId xmlns:a16="http://schemas.microsoft.com/office/drawing/2014/main" val="375160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add the function to change the node’s color for subflow UI?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3532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56C1E716-0528-4D3F-B8CE-D67E07933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25" t="19203" r="14274" b="14279"/>
          <a:stretch/>
        </p:blipFill>
        <p:spPr>
          <a:xfrm>
            <a:off x="4702362" y="3058204"/>
            <a:ext cx="4146363" cy="3450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DB5CC13-E306-4818-A3B2-503552E1D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75" t="38519" r="32735" b="28734"/>
          <a:stretch/>
        </p:blipFill>
        <p:spPr>
          <a:xfrm>
            <a:off x="255843" y="3058204"/>
            <a:ext cx="4146363" cy="34509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EAAD96-9F5F-496F-A45A-8529655F8D09}"/>
              </a:ext>
            </a:extLst>
          </p:cNvPr>
          <p:cNvCxnSpPr>
            <a:cxnSpLocks/>
          </p:cNvCxnSpPr>
          <p:nvPr/>
        </p:nvCxnSpPr>
        <p:spPr bwMode="auto">
          <a:xfrm flipV="1">
            <a:off x="1917700" y="4444400"/>
            <a:ext cx="3435838" cy="582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EDD8420-A491-4361-91E8-32B56A5E016C}"/>
              </a:ext>
            </a:extLst>
          </p:cNvPr>
          <p:cNvCxnSpPr>
            <a:cxnSpLocks/>
          </p:cNvCxnSpPr>
          <p:nvPr/>
        </p:nvCxnSpPr>
        <p:spPr bwMode="auto">
          <a:xfrm>
            <a:off x="1917700" y="5281250"/>
            <a:ext cx="3492500" cy="787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606984C1-6BE6-41EB-AFE5-026C13512E35}"/>
              </a:ext>
            </a:extLst>
          </p:cNvPr>
          <p:cNvSpPr/>
          <p:nvPr/>
        </p:nvSpPr>
        <p:spPr bwMode="auto">
          <a:xfrm>
            <a:off x="3899877" y="3550763"/>
            <a:ext cx="4449326" cy="657360"/>
          </a:xfrm>
          <a:prstGeom prst="wedgeRectCallout">
            <a:avLst>
              <a:gd name="adj1" fmla="val 5376"/>
              <a:gd name="adj2" fmla="val 8106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Node-RED users can change node color.</a:t>
            </a:r>
          </a:p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(The screenshot is for function node)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3492B8B6-5E17-48C5-BD29-FB68C016A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09" t="38526" r="13675" b="16879"/>
          <a:stretch/>
        </p:blipFill>
        <p:spPr>
          <a:xfrm>
            <a:off x="373211" y="3573484"/>
            <a:ext cx="3150874" cy="20351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1950F47-6838-4E8D-A442-D58329314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56" t="37071" r="32137" b="15975"/>
          <a:stretch/>
        </p:blipFill>
        <p:spPr>
          <a:xfrm>
            <a:off x="6177186" y="3457385"/>
            <a:ext cx="2655909" cy="2142836"/>
          </a:xfrm>
          <a:prstGeom prst="rect">
            <a:avLst/>
          </a:prstGeom>
        </p:spPr>
      </p:pic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D13A1974-57BF-4DEA-8058-C39EDCB5018C}"/>
              </a:ext>
            </a:extLst>
          </p:cNvPr>
          <p:cNvSpPr/>
          <p:nvPr/>
        </p:nvSpPr>
        <p:spPr bwMode="auto">
          <a:xfrm>
            <a:off x="2853869" y="2682205"/>
            <a:ext cx="3318697" cy="1235646"/>
          </a:xfrm>
          <a:prstGeom prst="wedgeRectCallout">
            <a:avLst>
              <a:gd name="adj1" fmla="val 65912"/>
              <a:gd name="adj2" fmla="val 4521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3586D84-6BC9-404D-B4ED-60566CAE4007}"/>
              </a:ext>
            </a:extLst>
          </p:cNvPr>
          <p:cNvSpPr/>
          <p:nvPr/>
        </p:nvSpPr>
        <p:spPr bwMode="auto">
          <a:xfrm>
            <a:off x="2689599" y="5437100"/>
            <a:ext cx="3668505" cy="1110342"/>
          </a:xfrm>
          <a:prstGeom prst="wedgeRectCallout">
            <a:avLst>
              <a:gd name="adj1" fmla="val -63672"/>
              <a:gd name="adj2" fmla="val -5471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18AF1286-2FBD-4261-83D6-A814AF15D455}"/>
              </a:ext>
            </a:extLst>
          </p:cNvPr>
          <p:cNvSpPr/>
          <p:nvPr/>
        </p:nvSpPr>
        <p:spPr bwMode="auto">
          <a:xfrm>
            <a:off x="2853869" y="2679605"/>
            <a:ext cx="3318697" cy="1235646"/>
          </a:xfrm>
          <a:prstGeom prst="wedgeRectCallout">
            <a:avLst>
              <a:gd name="adj1" fmla="val -58194"/>
              <a:gd name="adj2" fmla="val 4648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4761240" cy="424732"/>
          </a:xfrm>
        </p:spPr>
        <p:txBody>
          <a:bodyPr/>
          <a:lstStyle/>
          <a:p>
            <a:r>
              <a:rPr lang="en-US" altLang="ja-JP" dirty="0"/>
              <a:t>Automatic placing of node icon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1</a:t>
            </a:fld>
            <a:endParaRPr lang="en-US" altLang="ja-JP" dirty="0"/>
          </a:p>
        </p:txBody>
      </p:sp>
      <p:sp>
        <p:nvSpPr>
          <p:cNvPr id="11" name="Text Box 33">
            <a:extLst>
              <a:ext uri="{FF2B5EF4-FFF2-40B4-BE49-F238E27FC236}">
                <a16:creationId xmlns:a16="http://schemas.microsoft.com/office/drawing/2014/main" id="{E705B10C-0F40-44E2-9697-3C0358C659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142" y="1871696"/>
            <a:ext cx="4301177" cy="1006429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[Current] Right port disappeared but</a:t>
            </a:r>
            <a:br>
              <a:rPr lang="en-US" altLang="ja-JP" sz="1800" dirty="0">
                <a:solidFill>
                  <a:schemeClr val="tx1"/>
                </a:solidFill>
                <a:latin typeface="+mn-lt"/>
              </a:rPr>
            </a:b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               the icon location isn’t changed.</a:t>
            </a:r>
          </a:p>
          <a:p>
            <a:pPr algn="l">
              <a:spcBef>
                <a:spcPct val="30000"/>
              </a:spcBef>
            </a:pPr>
            <a:endParaRPr lang="en-US" altLang="ja-JP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F02BCA9-0794-4DBD-B440-971D8EA8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68512"/>
              </p:ext>
            </p:extLst>
          </p:nvPr>
        </p:nvGraphicFramePr>
        <p:xfrm>
          <a:off x="203200" y="1029678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71">
                  <a:extLst>
                    <a:ext uri="{9D8B030D-6E8A-4147-A177-3AD203B41FA5}">
                      <a16:colId xmlns:a16="http://schemas.microsoft.com/office/drawing/2014/main" val="1844398469"/>
                    </a:ext>
                  </a:extLst>
                </a:gridCol>
                <a:gridCol w="8289529">
                  <a:extLst>
                    <a:ext uri="{9D8B030D-6E8A-4147-A177-3AD203B41FA5}">
                      <a16:colId xmlns:a16="http://schemas.microsoft.com/office/drawing/2014/main" val="375160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add the automatic placing functionality for subflow and function nodes?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3532"/>
                  </a:ext>
                </a:extLst>
              </a:tr>
            </a:tbl>
          </a:graphicData>
        </a:graphic>
      </p:graphicFrame>
      <p:sp>
        <p:nvSpPr>
          <p:cNvPr id="13" name="Text Box 33">
            <a:extLst>
              <a:ext uri="{FF2B5EF4-FFF2-40B4-BE49-F238E27FC236}">
                <a16:creationId xmlns:a16="http://schemas.microsoft.com/office/drawing/2014/main" id="{0554309B-049B-4670-B32A-CFBA761786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20211" y="1884856"/>
            <a:ext cx="3147080" cy="1006429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ja-JP"/>
            </a:defPPr>
            <a:lvl1pPr algn="l">
              <a:spcBef>
                <a:spcPct val="300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ja-JP" dirty="0"/>
              <a:t>[To be] Icon will be placed on</a:t>
            </a:r>
            <a:br>
              <a:rPr lang="en-US" altLang="ja-JP" dirty="0"/>
            </a:br>
            <a:r>
              <a:rPr lang="en-US" altLang="ja-JP" dirty="0"/>
              <a:t>            the right side.</a:t>
            </a:r>
            <a:endParaRPr lang="ja-JP" altLang="en-US" dirty="0"/>
          </a:p>
          <a:p>
            <a:r>
              <a:rPr lang="en-US" altLang="ja-JP" dirty="0"/>
              <a:t> 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D9FA37E-345E-47AC-BCA2-D4C83CB813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75" t="68682" r="28034" b="16636"/>
          <a:stretch/>
        </p:blipFill>
        <p:spPr>
          <a:xfrm>
            <a:off x="3080578" y="3006592"/>
            <a:ext cx="2586892" cy="867508"/>
          </a:xfrm>
          <a:prstGeom prst="rect">
            <a:avLst/>
          </a:prstGeom>
        </p:spPr>
      </p:pic>
      <p:sp>
        <p:nvSpPr>
          <p:cNvPr id="20" name="Text Box 33">
            <a:extLst>
              <a:ext uri="{FF2B5EF4-FFF2-40B4-BE49-F238E27FC236}">
                <a16:creationId xmlns:a16="http://schemas.microsoft.com/office/drawing/2014/main" id="{CADF62E7-D6CC-4BC4-BBE5-E82C1082F7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59641" y="2650420"/>
            <a:ext cx="3344185" cy="3693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When a user set “0” in outputs 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124AD517-D805-4A76-84CB-33A8669B4346}"/>
              </a:ext>
            </a:extLst>
          </p:cNvPr>
          <p:cNvSpPr/>
          <p:nvPr/>
        </p:nvSpPr>
        <p:spPr bwMode="auto">
          <a:xfrm>
            <a:off x="2689599" y="5437100"/>
            <a:ext cx="3668505" cy="1110342"/>
          </a:xfrm>
          <a:prstGeom prst="wedgeRectCallout">
            <a:avLst>
              <a:gd name="adj1" fmla="val 66282"/>
              <a:gd name="adj2" fmla="val -6245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5D4466A-0A43-4944-9DEB-012A894953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64" t="26772" r="55470" b="62995"/>
          <a:stretch/>
        </p:blipFill>
        <p:spPr>
          <a:xfrm>
            <a:off x="3462298" y="5889220"/>
            <a:ext cx="2008553" cy="604678"/>
          </a:xfrm>
          <a:prstGeom prst="rect">
            <a:avLst/>
          </a:prstGeom>
        </p:spPr>
      </p:pic>
      <p:sp>
        <p:nvSpPr>
          <p:cNvPr id="23" name="Text Box 33">
            <a:extLst>
              <a:ext uri="{FF2B5EF4-FFF2-40B4-BE49-F238E27FC236}">
                <a16:creationId xmlns:a16="http://schemas.microsoft.com/office/drawing/2014/main" id="{422DE1AA-849B-41B5-9FF8-F5CA964F4B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89599" y="5466345"/>
            <a:ext cx="3668505" cy="3693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When the subflow uses input only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DE450F1-82D6-4745-9DFA-2F15BC27405A}"/>
              </a:ext>
            </a:extLst>
          </p:cNvPr>
          <p:cNvSpPr/>
          <p:nvPr/>
        </p:nvSpPr>
        <p:spPr bwMode="auto">
          <a:xfrm>
            <a:off x="2240470" y="3915251"/>
            <a:ext cx="728679" cy="48212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F9F7820-98B4-4A6A-9599-77DDED5C5A9A}"/>
              </a:ext>
            </a:extLst>
          </p:cNvPr>
          <p:cNvSpPr/>
          <p:nvPr/>
        </p:nvSpPr>
        <p:spPr bwMode="auto">
          <a:xfrm>
            <a:off x="2518709" y="4848359"/>
            <a:ext cx="728679" cy="48212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C454EB7-0A40-4DD7-8315-C2A0F773EDC6}"/>
              </a:ext>
            </a:extLst>
          </p:cNvPr>
          <p:cNvSpPr/>
          <p:nvPr/>
        </p:nvSpPr>
        <p:spPr bwMode="auto">
          <a:xfrm>
            <a:off x="7505140" y="3867889"/>
            <a:ext cx="728679" cy="48212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BFEF287-5171-4F2C-89AA-5DE8D3B024AF}"/>
              </a:ext>
            </a:extLst>
          </p:cNvPr>
          <p:cNvSpPr/>
          <p:nvPr/>
        </p:nvSpPr>
        <p:spPr bwMode="auto">
          <a:xfrm>
            <a:off x="7838612" y="4782490"/>
            <a:ext cx="728679" cy="48212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4378801"/>
      </p:ext>
    </p:extLst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画面に合わせる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HGPｺﾞｼｯｸE</vt:lpstr>
      <vt:lpstr>Times New Roman</vt:lpstr>
      <vt:lpstr>7_標準デザイン</vt:lpstr>
      <vt:lpstr>Changing subflow node’s color</vt:lpstr>
      <vt:lpstr>Automatic placing of node 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96</cp:revision>
  <dcterms:created xsi:type="dcterms:W3CDTF">2004-05-26T10:25:15Z</dcterms:created>
  <dcterms:modified xsi:type="dcterms:W3CDTF">2019-02-22T09:34:08Z</dcterms:modified>
</cp:coreProperties>
</file>