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0" r:id="rId5"/>
    <p:sldId id="313" r:id="rId6"/>
    <p:sldId id="307" r:id="rId7"/>
    <p:sldId id="317" r:id="rId8"/>
    <p:sldId id="306" r:id="rId9"/>
    <p:sldId id="309" r:id="rId10"/>
    <p:sldId id="318" r:id="rId11"/>
    <p:sldId id="312" r:id="rId12"/>
    <p:sldId id="320" r:id="rId13"/>
    <p:sldId id="314" r:id="rId14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FF00FF"/>
    <a:srgbClr val="8C8A8C"/>
    <a:srgbClr val="4C4C4C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6" autoAdjust="0"/>
    <p:restoredTop sz="95588" autoAdjust="0"/>
  </p:normalViewPr>
  <p:slideViewPr>
    <p:cSldViewPr snapToGrid="0">
      <p:cViewPr varScale="1">
        <p:scale>
          <a:sx n="119" d="100"/>
          <a:sy n="119" d="100"/>
        </p:scale>
        <p:origin x="1200" y="18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752" y="17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Let me start my presentation.</a:t>
            </a:r>
          </a:p>
          <a:p>
            <a:r>
              <a:rPr kumimoji="1" lang="en-US" altLang="ja-JP" dirty="0"/>
              <a:t>In this slide, I would like to discuss the standalone Node-RED.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766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696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This slide explains the background of the standalone Node-RED.</a:t>
            </a:r>
          </a:p>
          <a:p>
            <a:r>
              <a:rPr kumimoji="1" lang="en-US" altLang="ja-JP" dirty="0"/>
              <a:t>Our customer tend to use Node-RED in offline environments, for example, factories.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Currently, Hitachi members are writing the document about how to install Node-RED for the offline environments.</a:t>
            </a:r>
          </a:p>
          <a:p>
            <a:r>
              <a:rPr kumimoji="1" lang="en-US" altLang="ja-JP" dirty="0"/>
              <a:t>In this document, we want to write the two points. </a:t>
            </a:r>
          </a:p>
          <a:p>
            <a:r>
              <a:rPr kumimoji="1" lang="en-US" altLang="ja-JP" dirty="0"/>
              <a:t>The first is the packaging to package Node-RED and nodes.</a:t>
            </a:r>
          </a:p>
          <a:p>
            <a:r>
              <a:rPr kumimoji="1" lang="en-US" altLang="ja-JP" dirty="0"/>
              <a:t>And the second is version-up without internet connections.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As we talked in our Slack meeting, the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71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0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140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Random string</a:t>
            </a:r>
            <a:r>
              <a:rPr kumimoji="1" lang="ja-JP" altLang="en-US"/>
              <a:t>を参照できれば、外部のブラウザからもアクセスできる</a:t>
            </a:r>
            <a:endParaRPr kumimoji="1" lang="en-US" altLang="ja-JP" dirty="0"/>
          </a:p>
          <a:p>
            <a:r>
              <a:rPr kumimoji="1" lang="en-US" altLang="ja-JP" dirty="0" err="1"/>
              <a:t>Settings.js</a:t>
            </a:r>
            <a:r>
              <a:rPr kumimoji="1" lang="ja-JP" altLang="en-US"/>
              <a:t>で接続元を限定できる機能を使えるか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261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725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742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1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Settings.js</a:t>
            </a:r>
            <a:r>
              <a:rPr kumimoji="1" lang="ja-JP" altLang="en-US"/>
              <a:t>を読み込める様にするか。</a:t>
            </a:r>
            <a:endParaRPr kumimoji="1" lang="en-US" altLang="ja-JP" dirty="0"/>
          </a:p>
          <a:p>
            <a:r>
              <a:rPr kumimoji="1" lang="ja-JP" altLang="en-US"/>
              <a:t>拡張子は</a:t>
            </a:r>
            <a:r>
              <a:rPr kumimoji="1" lang="en-US" altLang="ja-JP" dirty="0"/>
              <a:t>json</a:t>
            </a:r>
            <a:r>
              <a:rPr kumimoji="1" lang="ja-JP" altLang="en-US"/>
              <a:t>で良いか。</a:t>
            </a:r>
            <a:r>
              <a:rPr kumimoji="1" lang="en-US" altLang="ja-JP" dirty="0"/>
              <a:t>.red</a:t>
            </a:r>
            <a:r>
              <a:rPr kumimoji="1" lang="ja-JP" altLang="en-US"/>
              <a:t>とかもあり得る。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138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#alt-download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Text Box 87"/>
          <p:cNvSpPr txBox="1">
            <a:spLocks noChangeArrowheads="1"/>
          </p:cNvSpPr>
          <p:nvPr/>
        </p:nvSpPr>
        <p:spPr bwMode="gray">
          <a:xfrm>
            <a:off x="2457066" y="4730453"/>
            <a:ext cx="1435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2020/04/28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gray">
          <a:xfrm>
            <a:off x="2457066" y="5789796"/>
            <a:ext cx="210346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2300" dirty="0" err="1">
                <a:solidFill>
                  <a:schemeClr val="tx1"/>
                </a:solidFill>
              </a:rPr>
              <a:t>Kazuhito</a:t>
            </a:r>
            <a:r>
              <a:rPr lang="en-US" altLang="ja-JP" sz="2300" dirty="0">
                <a:solidFill>
                  <a:schemeClr val="tx1"/>
                </a:solidFill>
              </a:rPr>
              <a:t> Yokoi</a:t>
            </a:r>
            <a:endParaRPr lang="ja-JP" altLang="en-US" sz="23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タイトル 28"/>
          <p:cNvSpPr>
            <a:spLocks noGrp="1"/>
          </p:cNvSpPr>
          <p:nvPr>
            <p:ph type="title"/>
          </p:nvPr>
        </p:nvSpPr>
        <p:spPr bwMode="gray">
          <a:xfrm>
            <a:off x="2428491" y="3113705"/>
            <a:ext cx="3807453" cy="538609"/>
          </a:xfrm>
        </p:spPr>
        <p:txBody>
          <a:bodyPr wrap="none"/>
          <a:lstStyle/>
          <a:p>
            <a:r>
              <a:rPr kumimoji="1" lang="en-US" altLang="ja-JP" dirty="0">
                <a:latin typeface="+mj-ea"/>
                <a:ea typeface="+mj-ea"/>
              </a:rPr>
              <a:t>Standalone Node-RED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73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Next step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FFB665D-1EAB-EE43-962C-9B14B2D26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33827"/>
              </p:ext>
            </p:extLst>
          </p:nvPr>
        </p:nvGraphicFramePr>
        <p:xfrm>
          <a:off x="221672" y="1041400"/>
          <a:ext cx="86729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38">
                  <a:extLst>
                    <a:ext uri="{9D8B030D-6E8A-4147-A177-3AD203B41FA5}">
                      <a16:colId xmlns:a16="http://schemas.microsoft.com/office/drawing/2014/main" val="3422861065"/>
                    </a:ext>
                  </a:extLst>
                </a:gridCol>
                <a:gridCol w="8246407">
                  <a:extLst>
                    <a:ext uri="{9D8B030D-6E8A-4147-A177-3AD203B41FA5}">
                      <a16:colId xmlns:a16="http://schemas.microsoft.com/office/drawing/2014/main" val="355271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#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Question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4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Can I start to write the design note about the standalone Node-RED?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0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459367" cy="550920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Offline installation is needed for edge environments.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 first requirements in the offline installation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Packaging of Node-RED and nodes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Version up 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without internet connections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There are two methods for 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</a:rPr>
              <a:t>offline installation.</a:t>
            </a: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Method 1: Docker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- Pros: Packaging and updating operations are simple.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- Cons: Docker environment is required.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          The container should be restarted to connect new devices.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Method 2: Standalone Node-RED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-&gt; We’d like to discuss it using this slide.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Background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4EA920-3233-6240-A4D2-0D39547BA360}"/>
              </a:ext>
            </a:extLst>
          </p:cNvPr>
          <p:cNvSpPr/>
          <p:nvPr/>
        </p:nvSpPr>
        <p:spPr bwMode="auto">
          <a:xfrm>
            <a:off x="6689285" y="1996615"/>
            <a:ext cx="2175893" cy="1679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 anchorCtr="0">
            <a:noAutofit/>
          </a:bodyPr>
          <a:lstStyle/>
          <a:p>
            <a:pPr algn="r"/>
            <a:r>
              <a:rPr kumimoji="1" lang="en-US" altLang="ja-JP" sz="1800" dirty="0">
                <a:solidFill>
                  <a:schemeClr val="tx1"/>
                </a:solidFill>
              </a:rPr>
              <a:t>Edge</a:t>
            </a:r>
          </a:p>
          <a:p>
            <a:pPr algn="r"/>
            <a:r>
              <a:rPr kumimoji="1" lang="en-US" altLang="ja-JP" sz="1800" dirty="0">
                <a:solidFill>
                  <a:schemeClr val="tx1"/>
                </a:solidFill>
              </a:rPr>
              <a:t>environment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BFC67B94-0B78-2F4E-ADCD-841EF13FACE5}"/>
              </a:ext>
            </a:extLst>
          </p:cNvPr>
          <p:cNvSpPr/>
          <p:nvPr/>
        </p:nvSpPr>
        <p:spPr bwMode="auto">
          <a:xfrm>
            <a:off x="5089246" y="2095024"/>
            <a:ext cx="1041490" cy="678594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Internet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8" name="禁止 7">
            <a:extLst>
              <a:ext uri="{FF2B5EF4-FFF2-40B4-BE49-F238E27FC236}">
                <a16:creationId xmlns:a16="http://schemas.microsoft.com/office/drawing/2014/main" id="{64E87DFA-0B38-3040-98A5-AD9267119C0C}"/>
              </a:ext>
            </a:extLst>
          </p:cNvPr>
          <p:cNvSpPr/>
          <p:nvPr/>
        </p:nvSpPr>
        <p:spPr bwMode="auto">
          <a:xfrm>
            <a:off x="5647795" y="2479244"/>
            <a:ext cx="686131" cy="686131"/>
          </a:xfrm>
          <a:prstGeom prst="noSmoking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9" name="図 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04EC244-40F4-F047-9402-C38845F8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66" y="1599228"/>
            <a:ext cx="908144" cy="908144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F6DCEF7-42F0-134D-B6C7-B2CBBC2F8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0477" y="2954768"/>
            <a:ext cx="686131" cy="686131"/>
          </a:xfrm>
          <a:prstGeom prst="rect">
            <a:avLst/>
          </a:prstGeom>
        </p:spPr>
      </p:pic>
      <p:pic>
        <p:nvPicPr>
          <p:cNvPr id="13" name="図 12" descr="座る, 赤, テーブル, 異なる が含まれている画像&#10;&#10;自動的に生成された説明">
            <a:extLst>
              <a:ext uri="{FF2B5EF4-FFF2-40B4-BE49-F238E27FC236}">
                <a16:creationId xmlns:a16="http://schemas.microsoft.com/office/drawing/2014/main" id="{C64AB34E-0B8A-204C-8EC8-7AC855706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191" y="1956949"/>
            <a:ext cx="1406832" cy="1100846"/>
          </a:xfrm>
          <a:prstGeom prst="rect">
            <a:avLst/>
          </a:prstGeom>
        </p:spPr>
      </p:pic>
      <p:cxnSp>
        <p:nvCxnSpPr>
          <p:cNvPr id="14" name="曲線コネクタ 13">
            <a:extLst>
              <a:ext uri="{FF2B5EF4-FFF2-40B4-BE49-F238E27FC236}">
                <a16:creationId xmlns:a16="http://schemas.microsoft.com/office/drawing/2014/main" id="{01CE3F78-16B5-D446-B0B7-0282E33BCD96}"/>
              </a:ext>
            </a:extLst>
          </p:cNvPr>
          <p:cNvCxnSpPr>
            <a:cxnSpLocks/>
            <a:endCxn id="8" idx="5"/>
          </p:cNvCxnSpPr>
          <p:nvPr/>
        </p:nvCxnSpPr>
        <p:spPr bwMode="auto">
          <a:xfrm rot="10800000">
            <a:off x="6233445" y="3064893"/>
            <a:ext cx="455841" cy="244356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623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Use cases and discussion points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35" name="スマイル 34">
            <a:extLst>
              <a:ext uri="{FF2B5EF4-FFF2-40B4-BE49-F238E27FC236}">
                <a16:creationId xmlns:a16="http://schemas.microsoft.com/office/drawing/2014/main" id="{E3CE7956-E4EE-9E42-B737-B1FB8B5E3AD3}"/>
              </a:ext>
            </a:extLst>
          </p:cNvPr>
          <p:cNvSpPr/>
          <p:nvPr/>
        </p:nvSpPr>
        <p:spPr bwMode="auto">
          <a:xfrm>
            <a:off x="457959" y="5418120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0E20D23-5585-664C-8D8D-0296F84D6FE1}"/>
              </a:ext>
            </a:extLst>
          </p:cNvPr>
          <p:cNvSpPr/>
          <p:nvPr/>
        </p:nvSpPr>
        <p:spPr bwMode="auto">
          <a:xfrm>
            <a:off x="520596" y="4554655"/>
            <a:ext cx="1324707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Local PC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AE7265A9-1209-A545-A5DF-912DFF259C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15271" y="6114376"/>
            <a:ext cx="1552028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Dashboard user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スマイル 40">
            <a:extLst>
              <a:ext uri="{FF2B5EF4-FFF2-40B4-BE49-F238E27FC236}">
                <a16:creationId xmlns:a16="http://schemas.microsoft.com/office/drawing/2014/main" id="{D27D6C94-C9C3-5744-98FE-65351E725C1B}"/>
              </a:ext>
            </a:extLst>
          </p:cNvPr>
          <p:cNvSpPr/>
          <p:nvPr/>
        </p:nvSpPr>
        <p:spPr bwMode="auto">
          <a:xfrm>
            <a:off x="7520382" y="5516333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ACDB3FD3-AFFE-D04A-B551-BC1C68FB98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1422" y="6020056"/>
            <a:ext cx="1492716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Flow developer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8DF69F4-2C71-0C48-B244-B74E7BBC1D98}"/>
              </a:ext>
            </a:extLst>
          </p:cNvPr>
          <p:cNvSpPr/>
          <p:nvPr/>
        </p:nvSpPr>
        <p:spPr bwMode="auto">
          <a:xfrm>
            <a:off x="5206805" y="4631583"/>
            <a:ext cx="1324707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Kiosk PC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E6E32B6-BFC1-894D-ABB1-BF97717E56F0}"/>
              </a:ext>
            </a:extLst>
          </p:cNvPr>
          <p:cNvSpPr/>
          <p:nvPr/>
        </p:nvSpPr>
        <p:spPr bwMode="auto">
          <a:xfrm>
            <a:off x="7232646" y="4565336"/>
            <a:ext cx="1324707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BaaS server</a:t>
            </a:r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AB8D970F-87CF-F746-8D03-89929323A8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21092" y="6174459"/>
            <a:ext cx="1404552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Administrator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740949C-B19E-AC48-9AD7-6115BB9F853E}"/>
              </a:ext>
            </a:extLst>
          </p:cNvPr>
          <p:cNvSpPr/>
          <p:nvPr/>
        </p:nvSpPr>
        <p:spPr bwMode="auto">
          <a:xfrm>
            <a:off x="2443562" y="5424490"/>
            <a:ext cx="824089" cy="430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Sensor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26AE00-AC00-9548-BBFE-D1162482A076}"/>
              </a:ext>
            </a:extLst>
          </p:cNvPr>
          <p:cNvSpPr/>
          <p:nvPr/>
        </p:nvSpPr>
        <p:spPr bwMode="auto">
          <a:xfrm>
            <a:off x="1433258" y="5258095"/>
            <a:ext cx="730310" cy="430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Gitlab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0" name="スマイル 49">
            <a:extLst>
              <a:ext uri="{FF2B5EF4-FFF2-40B4-BE49-F238E27FC236}">
                <a16:creationId xmlns:a16="http://schemas.microsoft.com/office/drawing/2014/main" id="{36AF470A-AB6F-7F40-A3B6-4385AE15CAED}"/>
              </a:ext>
            </a:extLst>
          </p:cNvPr>
          <p:cNvSpPr/>
          <p:nvPr/>
        </p:nvSpPr>
        <p:spPr bwMode="auto">
          <a:xfrm>
            <a:off x="5409672" y="5465921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D6621FF-847C-654B-B140-9307C0020A5A}"/>
              </a:ext>
            </a:extLst>
          </p:cNvPr>
          <p:cNvSpPr/>
          <p:nvPr/>
        </p:nvSpPr>
        <p:spPr bwMode="auto">
          <a:xfrm>
            <a:off x="8186083" y="5371508"/>
            <a:ext cx="695658" cy="5891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Mobile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app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5" name="Text Box 33">
            <a:extLst>
              <a:ext uri="{FF2B5EF4-FFF2-40B4-BE49-F238E27FC236}">
                <a16:creationId xmlns:a16="http://schemas.microsoft.com/office/drawing/2014/main" id="{68D80E7E-DE1F-EC4E-B2E1-D741F290DA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5073" y="3576748"/>
            <a:ext cx="2148345" cy="83099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1]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Standalone application</a:t>
            </a:r>
            <a:b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for flow development</a:t>
            </a:r>
          </a:p>
        </p:txBody>
      </p:sp>
      <p:sp>
        <p:nvSpPr>
          <p:cNvPr id="56" name="Text Box 33">
            <a:extLst>
              <a:ext uri="{FF2B5EF4-FFF2-40B4-BE49-F238E27FC236}">
                <a16:creationId xmlns:a16="http://schemas.microsoft.com/office/drawing/2014/main" id="{A5A0AC40-8289-E441-A45F-76CC13924E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79478" y="3576748"/>
            <a:ext cx="1489745" cy="830997"/>
          </a:xfrm>
          <a:prstGeom prst="rect">
            <a:avLst/>
          </a:prstGeom>
          <a:solidFill>
            <a:schemeClr val="bg1"/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3]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Dashboard 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as portable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CC9F92D-35B7-9945-8F40-35FC7B7BFF60}"/>
              </a:ext>
            </a:extLst>
          </p:cNvPr>
          <p:cNvSpPr/>
          <p:nvPr/>
        </p:nvSpPr>
        <p:spPr bwMode="auto">
          <a:xfrm>
            <a:off x="2844389" y="4631583"/>
            <a:ext cx="1528268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Edge gateway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58" name="Text Box 33">
            <a:extLst>
              <a:ext uri="{FF2B5EF4-FFF2-40B4-BE49-F238E27FC236}">
                <a16:creationId xmlns:a16="http://schemas.microsoft.com/office/drawing/2014/main" id="{680D8A17-75A6-DB49-8918-67264F0813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4840" y="6181255"/>
            <a:ext cx="1225015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OT engineer</a:t>
            </a: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B99FDB24-332B-3B49-A5AD-E806ADA791E5}"/>
              </a:ext>
            </a:extLst>
          </p:cNvPr>
          <p:cNvSpPr/>
          <p:nvPr/>
        </p:nvSpPr>
        <p:spPr bwMode="auto">
          <a:xfrm>
            <a:off x="4358311" y="5414409"/>
            <a:ext cx="489401" cy="469453"/>
          </a:xfrm>
          <a:prstGeom prst="can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DB</a:t>
            </a:r>
            <a:endParaRPr lang="ja-JP" altLang="en-US" sz="16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0" name="スマイル 59">
            <a:extLst>
              <a:ext uri="{FF2B5EF4-FFF2-40B4-BE49-F238E27FC236}">
                <a16:creationId xmlns:a16="http://schemas.microsoft.com/office/drawing/2014/main" id="{22367B02-70CE-F048-8475-F5D06C36EC3B}"/>
              </a:ext>
            </a:extLst>
          </p:cNvPr>
          <p:cNvSpPr/>
          <p:nvPr/>
        </p:nvSpPr>
        <p:spPr bwMode="auto">
          <a:xfrm>
            <a:off x="3369713" y="5605780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1C2939F-CE1C-B04C-8792-8AD112D32335}"/>
              </a:ext>
            </a:extLst>
          </p:cNvPr>
          <p:cNvSpPr/>
          <p:nvPr/>
        </p:nvSpPr>
        <p:spPr bwMode="auto">
          <a:xfrm>
            <a:off x="7711933" y="4859968"/>
            <a:ext cx="1043487" cy="2976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REST API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336B771-E3C4-854A-93A6-8422074039AD}"/>
              </a:ext>
            </a:extLst>
          </p:cNvPr>
          <p:cNvSpPr/>
          <p:nvPr/>
        </p:nvSpPr>
        <p:spPr bwMode="auto">
          <a:xfrm>
            <a:off x="5572666" y="4934058"/>
            <a:ext cx="1072657" cy="3734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Dashboard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2F7B4A3-F314-1A4F-B302-C129B4059509}"/>
              </a:ext>
            </a:extLst>
          </p:cNvPr>
          <p:cNvSpPr/>
          <p:nvPr/>
        </p:nvSpPr>
        <p:spPr bwMode="auto">
          <a:xfrm>
            <a:off x="307976" y="4874825"/>
            <a:ext cx="1062085" cy="3734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Flow editor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F585EFF4-CFBF-CD4D-A5F3-2C745A6602F3}"/>
              </a:ext>
            </a:extLst>
          </p:cNvPr>
          <p:cNvCxnSpPr>
            <a:cxnSpLocks/>
            <a:endCxn id="49" idx="1"/>
          </p:cNvCxnSpPr>
          <p:nvPr/>
        </p:nvCxnSpPr>
        <p:spPr bwMode="auto">
          <a:xfrm>
            <a:off x="1030901" y="5258097"/>
            <a:ext cx="402357" cy="21544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98FD3319-0D12-E943-B3A8-A10DE7AE1594}"/>
              </a:ext>
            </a:extLst>
          </p:cNvPr>
          <p:cNvCxnSpPr>
            <a:cxnSpLocks/>
            <a:stCxn id="48" idx="0"/>
            <a:endCxn id="59" idx="0"/>
          </p:cNvCxnSpPr>
          <p:nvPr/>
        </p:nvCxnSpPr>
        <p:spPr bwMode="auto">
          <a:xfrm rot="16200000" flipH="1">
            <a:off x="3675668" y="4604429"/>
            <a:ext cx="107282" cy="1747405"/>
          </a:xfrm>
          <a:prstGeom prst="curvedConnector3">
            <a:avLst>
              <a:gd name="adj1" fmla="val -2224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C624EF8-5CA9-7646-9999-B918D1F29A5A}"/>
              </a:ext>
            </a:extLst>
          </p:cNvPr>
          <p:cNvSpPr/>
          <p:nvPr/>
        </p:nvSpPr>
        <p:spPr bwMode="auto">
          <a:xfrm>
            <a:off x="3097792" y="4975695"/>
            <a:ext cx="1072656" cy="3734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Flow editor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7" name="Text Box 33">
            <a:extLst>
              <a:ext uri="{FF2B5EF4-FFF2-40B4-BE49-F238E27FC236}">
                <a16:creationId xmlns:a16="http://schemas.microsoft.com/office/drawing/2014/main" id="{2717D548-77F8-2345-B937-F83F906F4D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03633" y="5531453"/>
            <a:ext cx="947695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Touch UI</a:t>
            </a:r>
          </a:p>
        </p:txBody>
      </p:sp>
      <p:cxnSp>
        <p:nvCxnSpPr>
          <p:cNvPr id="68" name="曲線コネクタ 67">
            <a:extLst>
              <a:ext uri="{FF2B5EF4-FFF2-40B4-BE49-F238E27FC236}">
                <a16:creationId xmlns:a16="http://schemas.microsoft.com/office/drawing/2014/main" id="{ADB7CC20-5C5A-2D4C-BCBB-0469868B7012}"/>
              </a:ext>
            </a:extLst>
          </p:cNvPr>
          <p:cNvCxnSpPr>
            <a:cxnSpLocks/>
            <a:stCxn id="51" idx="0"/>
          </p:cNvCxnSpPr>
          <p:nvPr/>
        </p:nvCxnSpPr>
        <p:spPr bwMode="auto">
          <a:xfrm rot="16200000" flipV="1">
            <a:off x="8241705" y="5079300"/>
            <a:ext cx="213843" cy="37057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6297B66C-7662-D248-AE59-0DD0F75A1D6B}"/>
              </a:ext>
            </a:extLst>
          </p:cNvPr>
          <p:cNvCxnSpPr>
            <a:cxnSpLocks/>
            <a:stCxn id="50" idx="7"/>
            <a:endCxn id="62" idx="2"/>
          </p:cNvCxnSpPr>
          <p:nvPr/>
        </p:nvCxnSpPr>
        <p:spPr bwMode="auto">
          <a:xfrm rot="5400000" flipH="1" flipV="1">
            <a:off x="5892713" y="5337703"/>
            <a:ext cx="246511" cy="18605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 Box 33">
            <a:extLst>
              <a:ext uri="{FF2B5EF4-FFF2-40B4-BE49-F238E27FC236}">
                <a16:creationId xmlns:a16="http://schemas.microsoft.com/office/drawing/2014/main" id="{F6CC35FE-95CC-EB40-BDC6-82C4086FB9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458631" y="5103097"/>
            <a:ext cx="813044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Access</a:t>
            </a:r>
          </a:p>
        </p:txBody>
      </p:sp>
      <p:sp>
        <p:nvSpPr>
          <p:cNvPr id="76" name="Text Box 33">
            <a:extLst>
              <a:ext uri="{FF2B5EF4-FFF2-40B4-BE49-F238E27FC236}">
                <a16:creationId xmlns:a16="http://schemas.microsoft.com/office/drawing/2014/main" id="{2E5C15A8-7658-B14F-8263-B73803E428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5443" y="5638203"/>
            <a:ext cx="1301959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Develop flow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CD334C34-63AC-DC45-894C-33A4ED7157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3040" y="5319764"/>
            <a:ext cx="1213795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Handle data</a:t>
            </a: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4226B0EB-418A-4749-9AB6-4476845835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49765" y="3576748"/>
            <a:ext cx="2093843" cy="830997"/>
          </a:xfrm>
          <a:prstGeom prst="rect">
            <a:avLst/>
          </a:prstGeom>
          <a:solidFill>
            <a:schemeClr val="bg1"/>
          </a:solidFill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2]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Edge gateway tool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to handle sensor data</a:t>
            </a:r>
          </a:p>
        </p:txBody>
      </p:sp>
      <p:sp>
        <p:nvSpPr>
          <p:cNvPr id="84" name="Text Box 33">
            <a:extLst>
              <a:ext uri="{FF2B5EF4-FFF2-40B4-BE49-F238E27FC236}">
                <a16:creationId xmlns:a16="http://schemas.microsoft.com/office/drawing/2014/main" id="{1DFABCD0-C74B-1B49-A696-D9506353A3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19271" y="3576748"/>
            <a:ext cx="2004784" cy="830997"/>
          </a:xfrm>
          <a:prstGeom prst="rect">
            <a:avLst/>
          </a:prstGeom>
          <a:solidFill>
            <a:schemeClr val="bg1"/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4]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BaaS which provides</a:t>
            </a:r>
            <a:b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</a:b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REST API</a:t>
            </a:r>
          </a:p>
        </p:txBody>
      </p: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D03A6B93-8692-7D43-8818-F4A45B696E1C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 bwMode="auto">
          <a:xfrm rot="5400000" flipH="1" flipV="1">
            <a:off x="713882" y="5292984"/>
            <a:ext cx="169880" cy="8039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511B62CD-3493-EB42-AA80-2BB8C9401F0F}"/>
              </a:ext>
            </a:extLst>
          </p:cNvPr>
          <p:cNvSpPr/>
          <p:nvPr/>
        </p:nvSpPr>
        <p:spPr bwMode="auto">
          <a:xfrm>
            <a:off x="229904" y="3429000"/>
            <a:ext cx="2148345" cy="3116263"/>
          </a:xfrm>
          <a:prstGeom prst="round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1" name="Text Box 33">
            <a:extLst>
              <a:ext uri="{FF2B5EF4-FFF2-40B4-BE49-F238E27FC236}">
                <a16:creationId xmlns:a16="http://schemas.microsoft.com/office/drawing/2014/main" id="{DD745C74-BB66-1A4B-A920-7603636AC7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2644" y="911224"/>
            <a:ext cx="8215711" cy="212365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We considered four use cases in the standalone Node-RED.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[Discussion points]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Requirements and suggestions in use case 1 which we focus 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778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650125" cy="344709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There’re two types for the distribution of the standalone Node-RED.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Installer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Beginner users can install Node-RED without CLI operations.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200" ker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</a:rPr>
              <a:t>- Easy update using installer including nodes.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Portable application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It is suitable for the shared PC. Especially, environments where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the installation is restricted by administrator or organization policy.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Requirement: Installer / portable application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Text Box 33">
            <a:extLst>
              <a:ext uri="{FF2B5EF4-FFF2-40B4-BE49-F238E27FC236}">
                <a16:creationId xmlns:a16="http://schemas.microsoft.com/office/drawing/2014/main" id="{B7A728CF-D616-AC4F-8746-332E6D72C0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70403" y="6089729"/>
            <a:ext cx="2553904" cy="43088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Portable application</a:t>
            </a:r>
          </a:p>
        </p:txBody>
      </p:sp>
      <p:pic>
        <p:nvPicPr>
          <p:cNvPr id="7" name="図 6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6AFF2832-A13E-9D4F-ADF2-0E8A5A8F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31" y="4892140"/>
            <a:ext cx="1179360" cy="11079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939063-56B3-4E4F-9592-632F494A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450" y="4481814"/>
            <a:ext cx="1792741" cy="1734477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C5D20AF-AF00-7A40-BD93-6C154971F804}"/>
              </a:ext>
            </a:extLst>
          </p:cNvPr>
          <p:cNvGrpSpPr/>
          <p:nvPr/>
        </p:nvGrpSpPr>
        <p:grpSpPr>
          <a:xfrm>
            <a:off x="3017778" y="4429805"/>
            <a:ext cx="1902171" cy="1618243"/>
            <a:chOff x="253709" y="1714658"/>
            <a:chExt cx="2082724" cy="1771846"/>
          </a:xfrm>
        </p:grpSpPr>
        <p:pic>
          <p:nvPicPr>
            <p:cNvPr id="11" name="図 10" descr="電子機器, モニター, 画面, ブラック が含まれている画像&#10;&#10;自動的に生成された説明">
              <a:extLst>
                <a:ext uri="{FF2B5EF4-FFF2-40B4-BE49-F238E27FC236}">
                  <a16:creationId xmlns:a16="http://schemas.microsoft.com/office/drawing/2014/main" id="{AC638797-97B1-7148-8607-9FE8BED38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136"/>
            <a:stretch/>
          </p:blipFill>
          <p:spPr>
            <a:xfrm>
              <a:off x="253709" y="1714658"/>
              <a:ext cx="2082724" cy="1771846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99C2D25B-608A-5B4A-B251-77B9E911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516" y="2656165"/>
              <a:ext cx="392957" cy="392957"/>
            </a:xfrm>
            <a:prstGeom prst="rect">
              <a:avLst/>
            </a:prstGeom>
          </p:spPr>
        </p:pic>
      </p:grpSp>
      <p:sp>
        <p:nvSpPr>
          <p:cNvPr id="14" name="Text Box 33">
            <a:extLst>
              <a:ext uri="{FF2B5EF4-FFF2-40B4-BE49-F238E27FC236}">
                <a16:creationId xmlns:a16="http://schemas.microsoft.com/office/drawing/2014/main" id="{4B51AC4F-A99A-CB40-AF06-5C13414B91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15440" y="5241162"/>
            <a:ext cx="1225391" cy="39147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kern="0" dirty="0">
                <a:solidFill>
                  <a:schemeClr val="bg1"/>
                </a:solidFill>
                <a:latin typeface="+mn-ea"/>
                <a:ea typeface="+mn-ea"/>
              </a:rPr>
              <a:t>Node-RED</a:t>
            </a:r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3F8570D-83E5-994E-9F0F-3A8886FCD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789" y="5408447"/>
            <a:ext cx="659518" cy="659518"/>
          </a:xfrm>
          <a:prstGeom prst="rect">
            <a:avLst/>
          </a:prstGeom>
        </p:spPr>
      </p:pic>
      <p:sp>
        <p:nvSpPr>
          <p:cNvPr id="18" name="Text Box 33">
            <a:extLst>
              <a:ext uri="{FF2B5EF4-FFF2-40B4-BE49-F238E27FC236}">
                <a16:creationId xmlns:a16="http://schemas.microsoft.com/office/drawing/2014/main" id="{D80F35F4-225C-C94B-B5D2-59548A153A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97668" y="6114376"/>
            <a:ext cx="1135246" cy="43088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Installer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A576979C-BBD5-3B4C-BE34-AEE2B0138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26" y="4339707"/>
            <a:ext cx="659518" cy="659518"/>
          </a:xfrm>
          <a:prstGeom prst="rect">
            <a:avLst/>
          </a:prstGeom>
        </p:spPr>
      </p:pic>
      <p:sp>
        <p:nvSpPr>
          <p:cNvPr id="20" name="Text Box 33">
            <a:extLst>
              <a:ext uri="{FF2B5EF4-FFF2-40B4-BE49-F238E27FC236}">
                <a16:creationId xmlns:a16="http://schemas.microsoft.com/office/drawing/2014/main" id="{1BC6670B-167D-CE48-A281-0A57F30C70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2909" y="4931966"/>
            <a:ext cx="1439818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setup1.0.5.exe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25F59C12-809D-AF4D-AFE9-54D9CBD3F82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6821" y="5991911"/>
            <a:ext cx="1439818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setup1.0.6.exe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D6756BF7-662A-D744-82BE-56AE01E80FCF}"/>
              </a:ext>
            </a:extLst>
          </p:cNvPr>
          <p:cNvSpPr/>
          <p:nvPr/>
        </p:nvSpPr>
        <p:spPr bwMode="auto">
          <a:xfrm>
            <a:off x="1923578" y="4309134"/>
            <a:ext cx="1041598" cy="7260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Install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47DB63D5-A741-2A47-99D1-4AC9A4BB7CBE}"/>
              </a:ext>
            </a:extLst>
          </p:cNvPr>
          <p:cNvSpPr/>
          <p:nvPr/>
        </p:nvSpPr>
        <p:spPr bwMode="auto">
          <a:xfrm>
            <a:off x="1959283" y="5491534"/>
            <a:ext cx="1041598" cy="7260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Install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A1842AC8-6117-A341-8C6B-0BA70C133F81}"/>
              </a:ext>
            </a:extLst>
          </p:cNvPr>
          <p:cNvSpPr/>
          <p:nvPr/>
        </p:nvSpPr>
        <p:spPr bwMode="auto">
          <a:xfrm flipH="1">
            <a:off x="1872196" y="4900334"/>
            <a:ext cx="1068992" cy="7260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Uni</a:t>
            </a:r>
            <a:r>
              <a:rPr kumimoji="1" lang="en-US" altLang="ja-JP" sz="1800" dirty="0">
                <a:solidFill>
                  <a:schemeClr val="tx1"/>
                </a:solidFill>
              </a:rPr>
              <a:t>nstall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E8E8DA01-F2BF-2547-861C-64FE39D3EB37}"/>
              </a:ext>
            </a:extLst>
          </p:cNvPr>
          <p:cNvSpPr/>
          <p:nvPr/>
        </p:nvSpPr>
        <p:spPr bwMode="auto">
          <a:xfrm>
            <a:off x="1588269" y="3747539"/>
            <a:ext cx="2479640" cy="533170"/>
          </a:xfrm>
          <a:prstGeom prst="wedgeRectCallout">
            <a:avLst>
              <a:gd name="adj1" fmla="val 2941"/>
              <a:gd name="adj2" fmla="val 81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Update using installer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41E5FAF-3015-854E-BEFD-F733678F8BA6}"/>
              </a:ext>
            </a:extLst>
          </p:cNvPr>
          <p:cNvGrpSpPr/>
          <p:nvPr/>
        </p:nvGrpSpPr>
        <p:grpSpPr>
          <a:xfrm>
            <a:off x="6756473" y="4398713"/>
            <a:ext cx="1490739" cy="1003279"/>
            <a:chOff x="5670403" y="2989385"/>
            <a:chExt cx="1276952" cy="722606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769754-C06F-A64C-B4DD-CB78D04651DF}"/>
                </a:ext>
              </a:extLst>
            </p:cNvPr>
            <p:cNvSpPr/>
            <p:nvPr/>
          </p:nvSpPr>
          <p:spPr bwMode="auto">
            <a:xfrm>
              <a:off x="5670403" y="3176954"/>
              <a:ext cx="1276952" cy="535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台形 27">
              <a:extLst>
                <a:ext uri="{FF2B5EF4-FFF2-40B4-BE49-F238E27FC236}">
                  <a16:creationId xmlns:a16="http://schemas.microsoft.com/office/drawing/2014/main" id="{58C9EDA0-C6A2-054E-A89B-69D039DD8482}"/>
                </a:ext>
              </a:extLst>
            </p:cNvPr>
            <p:cNvSpPr/>
            <p:nvPr/>
          </p:nvSpPr>
          <p:spPr bwMode="auto">
            <a:xfrm>
              <a:off x="5670403" y="2989385"/>
              <a:ext cx="660059" cy="187569"/>
            </a:xfrm>
            <a:prstGeom prst="trapezoid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2CDA27B3-D9CA-1E42-9687-877C532E3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1434" y="4700954"/>
            <a:ext cx="659518" cy="659518"/>
          </a:xfrm>
          <a:prstGeom prst="rect">
            <a:avLst/>
          </a:prstGeom>
        </p:spPr>
      </p:pic>
      <p:sp>
        <p:nvSpPr>
          <p:cNvPr id="2" name="1 つの角を切り取った四角形 1">
            <a:extLst>
              <a:ext uri="{FF2B5EF4-FFF2-40B4-BE49-F238E27FC236}">
                <a16:creationId xmlns:a16="http://schemas.microsoft.com/office/drawing/2014/main" id="{9CEB77D7-3A1B-D244-B138-917B6ABD2F29}"/>
              </a:ext>
            </a:extLst>
          </p:cNvPr>
          <p:cNvSpPr/>
          <p:nvPr/>
        </p:nvSpPr>
        <p:spPr bwMode="auto">
          <a:xfrm>
            <a:off x="7529079" y="4781450"/>
            <a:ext cx="659518" cy="508578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38263BCB-C000-F34B-A206-C05BBEC842FE}"/>
              </a:ext>
            </a:extLst>
          </p:cNvPr>
          <p:cNvSpPr/>
          <p:nvPr/>
        </p:nvSpPr>
        <p:spPr bwMode="auto">
          <a:xfrm>
            <a:off x="6002425" y="3767573"/>
            <a:ext cx="2577306" cy="533170"/>
          </a:xfrm>
          <a:prstGeom prst="wedgeRectCallout">
            <a:avLst>
              <a:gd name="adj1" fmla="val 2941"/>
              <a:gd name="adj2" fmla="val 81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The flow data is saved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in the same file path.</a:t>
            </a:r>
          </a:p>
        </p:txBody>
      </p:sp>
    </p:spTree>
    <p:extLst>
      <p:ext uri="{BB962C8B-B14F-4D97-AF65-F5344CB8AC3E}">
        <p14:creationId xmlns:p14="http://schemas.microsoft.com/office/powerpoint/2010/main" val="17269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7771679" cy="110799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To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prohibit access from unknown users to the flow editor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in desktop mode, the random path (or port number) is needed. </a:t>
            </a: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Suggestion: Limited access to flow editor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DC020A3-1E27-504E-8D81-A9060F739CE6}"/>
              </a:ext>
            </a:extLst>
          </p:cNvPr>
          <p:cNvGrpSpPr/>
          <p:nvPr/>
        </p:nvGrpSpPr>
        <p:grpSpPr>
          <a:xfrm>
            <a:off x="4266316" y="2498700"/>
            <a:ext cx="2243052" cy="1613706"/>
            <a:chOff x="1886216" y="2770753"/>
            <a:chExt cx="2243052" cy="161370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57EDD053-495A-E34D-A1C8-C9909D7D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8" name="図 7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303F5494-ADDE-7647-8B92-34B3CC687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54A2D94-819C-D942-A266-9992B02A0BBD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4C7DC7B-6C8D-B041-8C27-D3FF0AA3DF75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83C47B-B658-8A41-AF8D-0E5CF1E1AF76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F8B1694-7F6A-DD42-AA72-A8CBEC79B918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96EEEB6-7F10-F146-BEA0-E6ECA8BE6C7C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BFC469E-81C9-314E-AFA9-CF11BAC48C0E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775DFA0F-0F90-AA44-B40F-A0E6EBBCE8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C14AAF-2BC7-744A-8026-3136E7B4AA49}"/>
              </a:ext>
            </a:extLst>
          </p:cNvPr>
          <p:cNvSpPr/>
          <p:nvPr/>
        </p:nvSpPr>
        <p:spPr bwMode="auto">
          <a:xfrm>
            <a:off x="4205666" y="5324244"/>
            <a:ext cx="2688807" cy="8367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Runtime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57CCE0-9F64-A54E-BC9B-4262DF065431}"/>
              </a:ext>
            </a:extLst>
          </p:cNvPr>
          <p:cNvSpPr/>
          <p:nvPr/>
        </p:nvSpPr>
        <p:spPr bwMode="auto">
          <a:xfrm>
            <a:off x="4205666" y="5318997"/>
            <a:ext cx="1307662" cy="424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Admin API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74C145C-14A3-BE4D-8A90-9D62B7E1B3B6}"/>
              </a:ext>
            </a:extLst>
          </p:cNvPr>
          <p:cNvSpPr/>
          <p:nvPr/>
        </p:nvSpPr>
        <p:spPr bwMode="auto">
          <a:xfrm>
            <a:off x="5586811" y="5318997"/>
            <a:ext cx="1307662" cy="424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REST API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9A56DCB-8EE4-7E45-A2D6-83E034872990}"/>
              </a:ext>
            </a:extLst>
          </p:cNvPr>
          <p:cNvSpPr/>
          <p:nvPr/>
        </p:nvSpPr>
        <p:spPr bwMode="auto">
          <a:xfrm>
            <a:off x="6624265" y="4268661"/>
            <a:ext cx="695658" cy="5891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Mobile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app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28" name="曲線コネクタ 27">
            <a:extLst>
              <a:ext uri="{FF2B5EF4-FFF2-40B4-BE49-F238E27FC236}">
                <a16:creationId xmlns:a16="http://schemas.microsoft.com/office/drawing/2014/main" id="{D3191642-4634-4940-B755-182D0A0486B0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 bwMode="auto">
          <a:xfrm rot="5400000" flipH="1" flipV="1">
            <a:off x="6375754" y="4722657"/>
            <a:ext cx="461228" cy="73145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 Box 33">
            <a:extLst>
              <a:ext uri="{FF2B5EF4-FFF2-40B4-BE49-F238E27FC236}">
                <a16:creationId xmlns:a16="http://schemas.microsoft.com/office/drawing/2014/main" id="{16FFBB80-8A04-054F-8582-EAB41F1D14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32927" y="4919106"/>
            <a:ext cx="1457450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Normal access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F77C3182-56F6-414F-9CFE-598386FCFB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08013" y="5553205"/>
            <a:ext cx="1058303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Prohibited</a:t>
            </a:r>
          </a:p>
        </p:txBody>
      </p:sp>
      <p:cxnSp>
        <p:nvCxnSpPr>
          <p:cNvPr id="33" name="曲線コネクタ 32">
            <a:extLst>
              <a:ext uri="{FF2B5EF4-FFF2-40B4-BE49-F238E27FC236}">
                <a16:creationId xmlns:a16="http://schemas.microsoft.com/office/drawing/2014/main" id="{EA07CDD6-BB13-EB4F-BC91-585FA33B8BD7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 bwMode="auto">
          <a:xfrm rot="5400000" flipH="1" flipV="1">
            <a:off x="4523385" y="4448519"/>
            <a:ext cx="1206591" cy="53436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禁止 35">
            <a:extLst>
              <a:ext uri="{FF2B5EF4-FFF2-40B4-BE49-F238E27FC236}">
                <a16:creationId xmlns:a16="http://schemas.microsoft.com/office/drawing/2014/main" id="{7BD71726-612C-EE40-B720-2C370F1D1D3C}"/>
              </a:ext>
            </a:extLst>
          </p:cNvPr>
          <p:cNvSpPr/>
          <p:nvPr/>
        </p:nvSpPr>
        <p:spPr bwMode="auto">
          <a:xfrm>
            <a:off x="3485105" y="4920950"/>
            <a:ext cx="686131" cy="686131"/>
          </a:xfrm>
          <a:prstGeom prst="noSmoking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37" name="曲線コネクタ 36">
            <a:extLst>
              <a:ext uri="{FF2B5EF4-FFF2-40B4-BE49-F238E27FC236}">
                <a16:creationId xmlns:a16="http://schemas.microsoft.com/office/drawing/2014/main" id="{C9135C28-A141-1945-BFBE-C0C5980E4AA4}"/>
              </a:ext>
            </a:extLst>
          </p:cNvPr>
          <p:cNvCxnSpPr>
            <a:cxnSpLocks/>
            <a:stCxn id="25" idx="0"/>
            <a:endCxn id="44" idx="1"/>
          </p:cNvCxnSpPr>
          <p:nvPr/>
        </p:nvCxnSpPr>
        <p:spPr bwMode="auto">
          <a:xfrm rot="16200000" flipH="1" flipV="1">
            <a:off x="4042603" y="4663303"/>
            <a:ext cx="161201" cy="1472587"/>
          </a:xfrm>
          <a:prstGeom prst="curvedConnector4">
            <a:avLst>
              <a:gd name="adj1" fmla="val -141811"/>
              <a:gd name="adj2" fmla="val 722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44" name="図 43" descr="ブラック, 記号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1C518CB-3DDD-0046-83D0-D0CE9B154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49426" y="4861457"/>
            <a:ext cx="1237484" cy="1237482"/>
          </a:xfrm>
          <a:prstGeom prst="rect">
            <a:avLst/>
          </a:prstGeom>
        </p:spPr>
      </p:pic>
      <p:sp>
        <p:nvSpPr>
          <p:cNvPr id="49" name="四角形吹き出し 48">
            <a:extLst>
              <a:ext uri="{FF2B5EF4-FFF2-40B4-BE49-F238E27FC236}">
                <a16:creationId xmlns:a16="http://schemas.microsoft.com/office/drawing/2014/main" id="{87CF7BF8-477C-0A43-A365-9F0A11423418}"/>
              </a:ext>
            </a:extLst>
          </p:cNvPr>
          <p:cNvSpPr/>
          <p:nvPr/>
        </p:nvSpPr>
        <p:spPr bwMode="auto">
          <a:xfrm>
            <a:off x="866872" y="2729749"/>
            <a:ext cx="2912968" cy="1090246"/>
          </a:xfrm>
          <a:prstGeom prst="wedgeRectCallout">
            <a:avLst>
              <a:gd name="adj1" fmla="val 35771"/>
              <a:gd name="adj2" fmla="val 8400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URL which contains 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a random path to avoid 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accesses fro</a:t>
            </a:r>
            <a:r>
              <a:rPr lang="en-US" altLang="ja-JP" sz="1800" dirty="0">
                <a:solidFill>
                  <a:schemeClr val="tx1"/>
                </a:solidFill>
              </a:rPr>
              <a:t>m other users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8DD2A20-2B80-B142-86A2-811B1D612ED9}"/>
              </a:ext>
            </a:extLst>
          </p:cNvPr>
          <p:cNvSpPr/>
          <p:nvPr/>
        </p:nvSpPr>
        <p:spPr>
          <a:xfrm>
            <a:off x="1660727" y="4128652"/>
            <a:ext cx="3648755" cy="58477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Access the flow editor via </a:t>
            </a:r>
            <a:b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http://localhost:1880/&lt;random string&gt;</a:t>
            </a:r>
            <a:endParaRPr kumimoji="0" lang="ja-JP" altLang="en-US" sz="1600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3" name="スマイル 52">
            <a:extLst>
              <a:ext uri="{FF2B5EF4-FFF2-40B4-BE49-F238E27FC236}">
                <a16:creationId xmlns:a16="http://schemas.microsoft.com/office/drawing/2014/main" id="{D3D3742C-7DBB-1447-969E-45E5D9ABC8A5}"/>
              </a:ext>
            </a:extLst>
          </p:cNvPr>
          <p:cNvSpPr/>
          <p:nvPr/>
        </p:nvSpPr>
        <p:spPr bwMode="auto">
          <a:xfrm>
            <a:off x="6634618" y="3041274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3AAF84F1-8B05-4243-995C-4BB6912C3C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5951" y="3147489"/>
            <a:ext cx="1492717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Flow developer</a:t>
            </a:r>
          </a:p>
        </p:txBody>
      </p:sp>
      <p:sp>
        <p:nvSpPr>
          <p:cNvPr id="55" name="Text Box 33">
            <a:extLst>
              <a:ext uri="{FF2B5EF4-FFF2-40B4-BE49-F238E27FC236}">
                <a16:creationId xmlns:a16="http://schemas.microsoft.com/office/drawing/2014/main" id="{BEE7C504-2E61-C440-95DB-A51373C998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33153" y="5826817"/>
            <a:ext cx="1213794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Other users</a:t>
            </a:r>
          </a:p>
        </p:txBody>
      </p:sp>
    </p:spTree>
    <p:extLst>
      <p:ext uri="{BB962C8B-B14F-4D97-AF65-F5344CB8AC3E}">
        <p14:creationId xmlns:p14="http://schemas.microsoft.com/office/powerpoint/2010/main" val="4096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824852" cy="83099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srgbClr val="000000"/>
                </a:solidFill>
                <a:latin typeface="+mn-ea"/>
              </a:rPr>
              <a:t>To record errors, the standalone Node-RED saves the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srgbClr val="000000"/>
                </a:solidFill>
                <a:latin typeface="+mn-ea"/>
              </a:rPr>
              <a:t>to log files at the appropriate location in each OS.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Requirement: Logging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41CCCD2-485B-5442-B3D3-CDE0D5FD73B0}"/>
              </a:ext>
            </a:extLst>
          </p:cNvPr>
          <p:cNvGrpSpPr/>
          <p:nvPr/>
        </p:nvGrpSpPr>
        <p:grpSpPr>
          <a:xfrm>
            <a:off x="2477025" y="2383126"/>
            <a:ext cx="2243052" cy="1613706"/>
            <a:chOff x="1886216" y="2770753"/>
            <a:chExt cx="2243052" cy="161370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154C5CCA-607E-7F48-BD08-AC784261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8" name="図 7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1BDC8C05-742C-FB4A-9470-8697DD460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F601EF6-0B4B-E34F-A904-BB91FC4E4E86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19EE730-A236-FD4E-9DE4-516C159CE451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F34FBA8-37C2-4F4F-B015-C890FD4FB2C8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5009324-C661-1B4A-9E69-1BA80B759DF1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FF06451-9B3F-7345-9215-CAC459C95A44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4C3C883-680C-F84F-A940-BB9CB6DEAFDA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435D6E75-84FF-E541-B1AC-8A4B4F5BDA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3" name="1 つの角を切り取った四角形 2">
            <a:extLst>
              <a:ext uri="{FF2B5EF4-FFF2-40B4-BE49-F238E27FC236}">
                <a16:creationId xmlns:a16="http://schemas.microsoft.com/office/drawing/2014/main" id="{1DA20A2B-B1A8-BB4D-8399-64A878C90A5B}"/>
              </a:ext>
            </a:extLst>
          </p:cNvPr>
          <p:cNvSpPr/>
          <p:nvPr/>
        </p:nvSpPr>
        <p:spPr bwMode="auto">
          <a:xfrm>
            <a:off x="3045497" y="5050014"/>
            <a:ext cx="1182968" cy="928255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Log file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8" name="スマイル 17">
            <a:extLst>
              <a:ext uri="{FF2B5EF4-FFF2-40B4-BE49-F238E27FC236}">
                <a16:creationId xmlns:a16="http://schemas.microsoft.com/office/drawing/2014/main" id="{254DAA00-5B72-A94C-9051-0ADD99661F1B}"/>
              </a:ext>
            </a:extLst>
          </p:cNvPr>
          <p:cNvSpPr/>
          <p:nvPr/>
        </p:nvSpPr>
        <p:spPr bwMode="auto">
          <a:xfrm>
            <a:off x="1019907" y="2697805"/>
            <a:ext cx="750753" cy="75075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992D1E3D-1E0E-D34A-A964-3E904845AA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7276" y="3468453"/>
            <a:ext cx="1816523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Flow developer</a:t>
            </a:r>
          </a:p>
        </p:txBody>
      </p:sp>
      <p:sp>
        <p:nvSpPr>
          <p:cNvPr id="20" name="スマイル 19">
            <a:extLst>
              <a:ext uri="{FF2B5EF4-FFF2-40B4-BE49-F238E27FC236}">
                <a16:creationId xmlns:a16="http://schemas.microsoft.com/office/drawing/2014/main" id="{7F33A5FB-6B63-3345-9301-29AF21114182}"/>
              </a:ext>
            </a:extLst>
          </p:cNvPr>
          <p:cNvSpPr/>
          <p:nvPr/>
        </p:nvSpPr>
        <p:spPr bwMode="auto">
          <a:xfrm>
            <a:off x="5777676" y="5042658"/>
            <a:ext cx="750753" cy="75075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B471A217-0D65-CB42-87E2-E14B848D72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56527" y="5835925"/>
            <a:ext cx="1350049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Distributor</a:t>
            </a:r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64EBBDB4-DAE9-214A-BF60-3ED6507BC9F2}"/>
              </a:ext>
            </a:extLst>
          </p:cNvPr>
          <p:cNvSpPr/>
          <p:nvPr/>
        </p:nvSpPr>
        <p:spPr bwMode="auto">
          <a:xfrm>
            <a:off x="5556527" y="3201192"/>
            <a:ext cx="3047999" cy="1092074"/>
          </a:xfrm>
          <a:prstGeom prst="wedgeRectCallout">
            <a:avLst>
              <a:gd name="adj1" fmla="val -29745"/>
              <a:gd name="adj2" fmla="val 11089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The distributor can 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investigate the reasons 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why problems occurred.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FD17AF81-1046-584C-B3B9-CECF8F205E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10223" y="4538479"/>
            <a:ext cx="1402948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Provide log</a:t>
            </a:r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AA288129-6477-9D41-A8C5-3C8359AFDC8E}"/>
              </a:ext>
            </a:extLst>
          </p:cNvPr>
          <p:cNvSpPr/>
          <p:nvPr/>
        </p:nvSpPr>
        <p:spPr bwMode="auto">
          <a:xfrm>
            <a:off x="2867494" y="4133753"/>
            <a:ext cx="1488831" cy="7793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Logs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19A2C293-9277-9948-8F29-EC3BECD0526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025922" y="4607308"/>
            <a:ext cx="15286" cy="1316420"/>
          </a:xfrm>
          <a:prstGeom prst="curvedConnector3">
            <a:avLst>
              <a:gd name="adj1" fmla="val -1495486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70196" y="2367562"/>
            <a:ext cx="3100529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Supported OS and formats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Requirement: Supported OS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6D46DF6-0206-B748-A1B4-53DC141A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85583"/>
              </p:ext>
            </p:extLst>
          </p:nvPr>
        </p:nvGraphicFramePr>
        <p:xfrm>
          <a:off x="221672" y="1041400"/>
          <a:ext cx="86729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38">
                  <a:extLst>
                    <a:ext uri="{9D8B030D-6E8A-4147-A177-3AD203B41FA5}">
                      <a16:colId xmlns:a16="http://schemas.microsoft.com/office/drawing/2014/main" val="3422861065"/>
                    </a:ext>
                  </a:extLst>
                </a:gridCol>
                <a:gridCol w="8246407">
                  <a:extLst>
                    <a:ext uri="{9D8B030D-6E8A-4147-A177-3AD203B41FA5}">
                      <a16:colId xmlns:a16="http://schemas.microsoft.com/office/drawing/2014/main" val="355271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#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Question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4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The supported OS and formats are enough?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05194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FEE4982-E892-EA4B-A8A0-D2B4E9F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37606"/>
              </p:ext>
            </p:extLst>
          </p:nvPr>
        </p:nvGraphicFramePr>
        <p:xfrm>
          <a:off x="221672" y="2767672"/>
          <a:ext cx="4836733" cy="35100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234351209"/>
                    </a:ext>
                  </a:extLst>
                </a:gridCol>
                <a:gridCol w="2750122">
                  <a:extLst>
                    <a:ext uri="{9D8B030D-6E8A-4147-A177-3AD203B41FA5}">
                      <a16:colId xmlns:a16="http://schemas.microsoft.com/office/drawing/2014/main" val="991662992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3048675543"/>
                    </a:ext>
                  </a:extLst>
                </a:gridCol>
              </a:tblGrid>
              <a:tr h="4843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#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Format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477250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2000" dirty="0"/>
                        <a:t>Windows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Installer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357218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Portable exe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610672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macOS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dmg installer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40064"/>
                  </a:ext>
                </a:extLst>
              </a:tr>
              <a:tr h="871752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Raspbian</a:t>
                      </a:r>
                    </a:p>
                    <a:p>
                      <a:r>
                        <a:rPr kumimoji="1" lang="en-US" altLang="ja-JP" sz="2000" dirty="0"/>
                        <a:t>(only for ARMv7 CPU)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tar.gz</a:t>
                      </a:r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69972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Ubuntu, RHEL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(x64)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tar.gz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32954"/>
                  </a:ext>
                </a:extLst>
              </a:tr>
            </a:tbl>
          </a:graphicData>
        </a:graphic>
      </p:graphicFrame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D8E3ADA-D8FA-7146-B9C6-66461232ABD6}"/>
              </a:ext>
            </a:extLst>
          </p:cNvPr>
          <p:cNvGrpSpPr/>
          <p:nvPr/>
        </p:nvGrpSpPr>
        <p:grpSpPr>
          <a:xfrm>
            <a:off x="5455219" y="3094892"/>
            <a:ext cx="3165047" cy="3201551"/>
            <a:chOff x="5753854" y="3396971"/>
            <a:chExt cx="2866412" cy="2899472"/>
          </a:xfrm>
        </p:grpSpPr>
        <p:pic>
          <p:nvPicPr>
            <p:cNvPr id="10" name="図 9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0FA0513E-6670-0B4A-B861-F173BD741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606" b="35539"/>
            <a:stretch/>
          </p:blipFill>
          <p:spPr>
            <a:xfrm>
              <a:off x="5753854" y="3396971"/>
              <a:ext cx="2866412" cy="1664169"/>
            </a:xfrm>
            <a:prstGeom prst="rect">
              <a:avLst/>
            </a:prstGeom>
          </p:spPr>
        </p:pic>
        <p:pic>
          <p:nvPicPr>
            <p:cNvPr id="13" name="図 12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EC5F14A5-A7C5-BA42-82CB-360FAF518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879" t="10777" b="51183"/>
            <a:stretch/>
          </p:blipFill>
          <p:spPr>
            <a:xfrm>
              <a:off x="6383574" y="5107006"/>
              <a:ext cx="1606973" cy="1189437"/>
            </a:xfrm>
            <a:prstGeom prst="rect">
              <a:avLst/>
            </a:prstGeom>
          </p:spPr>
        </p:pic>
      </p:grpSp>
      <p:sp>
        <p:nvSpPr>
          <p:cNvPr id="14" name="Text Box 33">
            <a:extLst>
              <a:ext uri="{FF2B5EF4-FFF2-40B4-BE49-F238E27FC236}">
                <a16:creationId xmlns:a16="http://schemas.microsoft.com/office/drawing/2014/main" id="{AF28D373-7EDC-1844-AC3F-C52C736D81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34954" y="2387006"/>
            <a:ext cx="2805576" cy="70788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[F.Y.I.] Supported OS</a:t>
            </a:r>
            <a:b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and formats in VS Code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BC3596-1CE5-FE4D-A7F2-2E7D9D4563DC}"/>
              </a:ext>
            </a:extLst>
          </p:cNvPr>
          <p:cNvSpPr/>
          <p:nvPr/>
        </p:nvSpPr>
        <p:spPr>
          <a:xfrm>
            <a:off x="5774610" y="634230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00" dirty="0">
                <a:hlinkClick r:id="rId4"/>
              </a:rPr>
              <a:t>https://code.visualstudio.com/#alt-downloads</a:t>
            </a:r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54493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1"/>
            <a:ext cx="6450805" cy="194668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 file explorer is suitable for the following dialogs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in the desktop application.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105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Import/export nodes dialog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Library dialog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Project feature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Suggestion: Integration with file system (1/2)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44F5D6C-FBAC-184F-83DF-45D07D3C2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7" r="39858" b="52234"/>
          <a:stretch/>
        </p:blipFill>
        <p:spPr>
          <a:xfrm>
            <a:off x="216200" y="3254680"/>
            <a:ext cx="4245065" cy="2729849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2CE5F62-3735-7747-975E-0AFAB93206B0}"/>
              </a:ext>
            </a:extLst>
          </p:cNvPr>
          <p:cNvGrpSpPr/>
          <p:nvPr/>
        </p:nvGrpSpPr>
        <p:grpSpPr>
          <a:xfrm>
            <a:off x="4681575" y="3254680"/>
            <a:ext cx="4245064" cy="2729850"/>
            <a:chOff x="223200" y="911225"/>
            <a:chExt cx="4245064" cy="2729850"/>
          </a:xfrm>
        </p:grpSpPr>
        <p:pic>
          <p:nvPicPr>
            <p:cNvPr id="5" name="図 4" descr="パソコンの画面&#10;&#10;自動的に生成された説明">
              <a:extLst>
                <a:ext uri="{FF2B5EF4-FFF2-40B4-BE49-F238E27FC236}">
                  <a16:creationId xmlns:a16="http://schemas.microsoft.com/office/drawing/2014/main" id="{590D1DE9-5E6D-C84C-9894-0B3C4CCCA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716" r="39858" b="52234"/>
            <a:stretch/>
          </p:blipFill>
          <p:spPr>
            <a:xfrm>
              <a:off x="223200" y="911225"/>
              <a:ext cx="4245064" cy="272985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517A883-B6C0-B040-91C3-C3E07F0957F7}"/>
                </a:ext>
              </a:extLst>
            </p:cNvPr>
            <p:cNvSpPr/>
            <p:nvPr/>
          </p:nvSpPr>
          <p:spPr bwMode="auto">
            <a:xfrm>
              <a:off x="650874" y="2992803"/>
              <a:ext cx="1057276" cy="42667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kumimoji="1" lang="en-US" altLang="ja-JP" sz="1200" dirty="0">
                  <a:solidFill>
                    <a:srgbClr val="FF0000"/>
                  </a:solidFill>
                </a:rPr>
                <a:t>Explorer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9832FD5-63D8-1546-BDB5-981C92EE4B22}"/>
                </a:ext>
              </a:extLst>
            </p:cNvPr>
            <p:cNvSpPr/>
            <p:nvPr/>
          </p:nvSpPr>
          <p:spPr bwMode="auto">
            <a:xfrm>
              <a:off x="2032367" y="1644655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C:¥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6E2450C-89BF-F64E-8170-DA02EC2062C8}"/>
                </a:ext>
              </a:extLst>
            </p:cNvPr>
            <p:cNvSpPr/>
            <p:nvPr/>
          </p:nvSpPr>
          <p:spPr bwMode="auto">
            <a:xfrm>
              <a:off x="2218477" y="1926381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kumimoji="1" lang="en-US" altLang="ja-JP" sz="1200" dirty="0">
                  <a:solidFill>
                    <a:srgbClr val="FF0000"/>
                  </a:solidFill>
                </a:rPr>
                <a:t>dir1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EEDC2F8-08FA-834D-8DE8-6904B819B18A}"/>
                </a:ext>
              </a:extLst>
            </p:cNvPr>
            <p:cNvSpPr/>
            <p:nvPr/>
          </p:nvSpPr>
          <p:spPr bwMode="auto">
            <a:xfrm>
              <a:off x="2404587" y="2224963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low1.json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586E3DA-28B4-2648-A2AA-BD5FC693BF93}"/>
                </a:ext>
              </a:extLst>
            </p:cNvPr>
            <p:cNvSpPr/>
            <p:nvPr/>
          </p:nvSpPr>
          <p:spPr bwMode="auto">
            <a:xfrm>
              <a:off x="2226606" y="2506175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kumimoji="1" lang="en-US" altLang="ja-JP" sz="1200" dirty="0">
                  <a:solidFill>
                    <a:srgbClr val="FF0000"/>
                  </a:solidFill>
                </a:rPr>
                <a:t>dir</a:t>
              </a:r>
              <a:r>
                <a:rPr lang="en-US" altLang="ja-JP" sz="1200" dirty="0">
                  <a:solidFill>
                    <a:srgbClr val="FF0000"/>
                  </a:solidFill>
                </a:rPr>
                <a:t>2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FBFE684-D9C9-2646-9A89-4A9A42C39499}"/>
                </a:ext>
              </a:extLst>
            </p:cNvPr>
            <p:cNvSpPr/>
            <p:nvPr/>
          </p:nvSpPr>
          <p:spPr bwMode="auto">
            <a:xfrm>
              <a:off x="2412716" y="2796329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low2.json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C71E3F-A1E3-2E4B-98D8-2E5B63A21B9B}"/>
              </a:ext>
            </a:extLst>
          </p:cNvPr>
          <p:cNvSpPr/>
          <p:nvPr/>
        </p:nvSpPr>
        <p:spPr bwMode="auto">
          <a:xfrm>
            <a:off x="1743175" y="4054330"/>
            <a:ext cx="2557670" cy="516698"/>
          </a:xfrm>
          <a:prstGeom prst="ellipse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450125E-8586-8642-9CC5-52F9B764075F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 rot="16200000" flipH="1">
            <a:off x="3982219" y="4439422"/>
            <a:ext cx="1071094" cy="1182967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四角形吹き出し 26">
            <a:extLst>
              <a:ext uri="{FF2B5EF4-FFF2-40B4-BE49-F238E27FC236}">
                <a16:creationId xmlns:a16="http://schemas.microsoft.com/office/drawing/2014/main" id="{CD32EA75-A0E3-5A4E-925E-06888E9533FF}"/>
              </a:ext>
            </a:extLst>
          </p:cNvPr>
          <p:cNvSpPr/>
          <p:nvPr/>
        </p:nvSpPr>
        <p:spPr bwMode="auto">
          <a:xfrm>
            <a:off x="728870" y="5370678"/>
            <a:ext cx="3111940" cy="543339"/>
          </a:xfrm>
          <a:prstGeom prst="wedgeRectCallout">
            <a:avLst>
              <a:gd name="adj1" fmla="val 47758"/>
              <a:gd name="adj2" fmla="val -1082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Move the functionality to tab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in desktop application mode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F634A832-78A4-C44A-9323-03F116570B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3531" y="6025447"/>
            <a:ext cx="3068469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File explorer in flow editor</a:t>
            </a:r>
          </a:p>
        </p:txBody>
      </p:sp>
      <p:sp>
        <p:nvSpPr>
          <p:cNvPr id="21" name="四角形吹き出し 20">
            <a:extLst>
              <a:ext uri="{FF2B5EF4-FFF2-40B4-BE49-F238E27FC236}">
                <a16:creationId xmlns:a16="http://schemas.microsoft.com/office/drawing/2014/main" id="{1450A9A3-8710-FB4A-B853-F3FCE95C878E}"/>
              </a:ext>
            </a:extLst>
          </p:cNvPr>
          <p:cNvSpPr/>
          <p:nvPr/>
        </p:nvSpPr>
        <p:spPr bwMode="auto">
          <a:xfrm>
            <a:off x="6490741" y="3424312"/>
            <a:ext cx="2278847" cy="543339"/>
          </a:xfrm>
          <a:prstGeom prst="wedgeRectCallout">
            <a:avLst>
              <a:gd name="adj1" fmla="val 1799"/>
              <a:gd name="adj2" fmla="val 945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Users can see files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 on the flow editor.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-235469" y="1127272"/>
            <a:ext cx="4763070" cy="110799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(1) After opening flow JSON file in explorer, the standalone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Node-RED starts to edit the flow.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Suggestion: Integration with file system (2/2)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5C43C8-5AC0-F74C-8B08-31F1F4551ECC}"/>
              </a:ext>
            </a:extLst>
          </p:cNvPr>
          <p:cNvGrpSpPr/>
          <p:nvPr/>
        </p:nvGrpSpPr>
        <p:grpSpPr>
          <a:xfrm>
            <a:off x="1997154" y="2296593"/>
            <a:ext cx="2243052" cy="1613706"/>
            <a:chOff x="1886216" y="2770753"/>
            <a:chExt cx="2243052" cy="1613706"/>
          </a:xfrm>
        </p:grpSpPr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22F08766-3C92-A443-813F-82731A1BF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21" name="図 20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6290C2EB-1616-FF49-9344-6D3E7C63D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6A5C146-6A11-1D42-91A6-4C177C65570D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32982D8-2493-BB4F-A6C6-2B89D7C0C7F6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A12174A-0998-7E45-9B7D-28970C31D2C4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4AA9640-C83E-E444-8BAD-25FAC47D7A5B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1B3A1FF-C9EA-0049-851F-0B0CCFF06CD9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DDF6D78-35E7-274F-AE06-118ED8981EF6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7455D905-581A-4542-AC34-277D370231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2" name="1 つの角を切り取った四角形 1">
            <a:extLst>
              <a:ext uri="{FF2B5EF4-FFF2-40B4-BE49-F238E27FC236}">
                <a16:creationId xmlns:a16="http://schemas.microsoft.com/office/drawing/2014/main" id="{9B61144D-3933-1941-8A6C-DBB1709B6D2F}"/>
              </a:ext>
            </a:extLst>
          </p:cNvPr>
          <p:cNvSpPr/>
          <p:nvPr/>
        </p:nvSpPr>
        <p:spPr bwMode="auto">
          <a:xfrm>
            <a:off x="297309" y="2583689"/>
            <a:ext cx="1054619" cy="1043353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 err="1">
                <a:solidFill>
                  <a:schemeClr val="tx1"/>
                </a:solidFill>
              </a:rPr>
              <a:t>flow.json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6D257B-4957-4A4B-8AB0-C48945DADCCA}"/>
              </a:ext>
            </a:extLst>
          </p:cNvPr>
          <p:cNvGrpSpPr/>
          <p:nvPr/>
        </p:nvGrpSpPr>
        <p:grpSpPr>
          <a:xfrm>
            <a:off x="4961262" y="2322751"/>
            <a:ext cx="2243052" cy="1613706"/>
            <a:chOff x="1886216" y="2770753"/>
            <a:chExt cx="2243052" cy="1613706"/>
          </a:xfrm>
        </p:grpSpPr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2AF0152C-61F1-2248-BD36-520E4DE5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34" name="図 33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F4D3CAFE-A97B-3E48-AF60-A6DFF432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FBC9447-73D4-8C41-93AC-0A5311A1A668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4FADA5A-E0DD-EB45-A3CA-044448181865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9F7C839-A920-A048-A785-5332B9081D85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E8FCB20-9543-E648-A9EB-5813D2D01292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3B61C6C-DB2F-4246-B632-E8E87D93C654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83DB8F7-323E-4148-96EA-7116E54D4FFC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33">
              <a:extLst>
                <a:ext uri="{FF2B5EF4-FFF2-40B4-BE49-F238E27FC236}">
                  <a16:creationId xmlns:a16="http://schemas.microsoft.com/office/drawing/2014/main" id="{FFAC2E47-AC8F-B34D-ACED-46EF01392F9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3" name="右矢印 2">
            <a:extLst>
              <a:ext uri="{FF2B5EF4-FFF2-40B4-BE49-F238E27FC236}">
                <a16:creationId xmlns:a16="http://schemas.microsoft.com/office/drawing/2014/main" id="{68989AB6-AF65-9E4B-B588-09E043C42606}"/>
              </a:ext>
            </a:extLst>
          </p:cNvPr>
          <p:cNvSpPr/>
          <p:nvPr/>
        </p:nvSpPr>
        <p:spPr bwMode="auto">
          <a:xfrm>
            <a:off x="1392269" y="2767555"/>
            <a:ext cx="739882" cy="7721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Open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2D559CCA-995E-9941-8694-2ECE18C25B53}"/>
              </a:ext>
            </a:extLst>
          </p:cNvPr>
          <p:cNvSpPr/>
          <p:nvPr/>
        </p:nvSpPr>
        <p:spPr bwMode="auto">
          <a:xfrm>
            <a:off x="7847474" y="2617221"/>
            <a:ext cx="1054619" cy="1043353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 err="1">
                <a:solidFill>
                  <a:schemeClr val="tx1"/>
                </a:solidFill>
              </a:rPr>
              <a:t>flow.json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C5E1075F-2B01-154E-9A38-B281C804ECD4}"/>
              </a:ext>
            </a:extLst>
          </p:cNvPr>
          <p:cNvSpPr/>
          <p:nvPr/>
        </p:nvSpPr>
        <p:spPr bwMode="auto">
          <a:xfrm>
            <a:off x="7083155" y="2752816"/>
            <a:ext cx="739882" cy="7721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Save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上矢印 3">
            <a:extLst>
              <a:ext uri="{FF2B5EF4-FFF2-40B4-BE49-F238E27FC236}">
                <a16:creationId xmlns:a16="http://schemas.microsoft.com/office/drawing/2014/main" id="{24405071-6071-9740-8972-EBD33F492BC5}"/>
              </a:ext>
            </a:extLst>
          </p:cNvPr>
          <p:cNvSpPr/>
          <p:nvPr/>
        </p:nvSpPr>
        <p:spPr bwMode="auto">
          <a:xfrm rot="18900000">
            <a:off x="1024483" y="3372686"/>
            <a:ext cx="358211" cy="462375"/>
          </a:xfrm>
          <a:prstGeom prst="upArrow">
            <a:avLst>
              <a:gd name="adj1" fmla="val 28575"/>
              <a:gd name="adj2" fmla="val 6963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4" name="上矢印 43">
            <a:extLst>
              <a:ext uri="{FF2B5EF4-FFF2-40B4-BE49-F238E27FC236}">
                <a16:creationId xmlns:a16="http://schemas.microsoft.com/office/drawing/2014/main" id="{7C2515B0-F291-E940-8FCE-9984AB0399C0}"/>
              </a:ext>
            </a:extLst>
          </p:cNvPr>
          <p:cNvSpPr/>
          <p:nvPr/>
        </p:nvSpPr>
        <p:spPr bwMode="auto">
          <a:xfrm rot="18900000">
            <a:off x="6519042" y="2560607"/>
            <a:ext cx="358211" cy="462375"/>
          </a:xfrm>
          <a:prstGeom prst="upArrow">
            <a:avLst>
              <a:gd name="adj1" fmla="val 28575"/>
              <a:gd name="adj2" fmla="val 6963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DC691AF-BC69-7F45-B64F-1F643C3FA09C}"/>
              </a:ext>
            </a:extLst>
          </p:cNvPr>
          <p:cNvGrpSpPr/>
          <p:nvPr/>
        </p:nvGrpSpPr>
        <p:grpSpPr>
          <a:xfrm>
            <a:off x="6054378" y="4624501"/>
            <a:ext cx="2243052" cy="1613706"/>
            <a:chOff x="1886216" y="2770753"/>
            <a:chExt cx="2243052" cy="1613706"/>
          </a:xfrm>
        </p:grpSpPr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31B89B0E-575B-8D47-8DDC-86AB6AAB6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47" name="図 46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512DCE5F-F231-D748-A7BB-2E411E86E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63D2335-5FBA-094C-95E0-90B610266044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56AD4B77-FC7A-FF46-AF8D-4912D7FCFDC8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FADB6DD-5157-5846-B5FD-4429EFF39690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A89F407-91A9-644F-8DCD-8A1F44C56821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C481189-B890-434C-8DAD-1457A34DC2E0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B37DFA5-6560-0E4A-BFD0-D637D4801FAC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 Box 33">
              <a:extLst>
                <a:ext uri="{FF2B5EF4-FFF2-40B4-BE49-F238E27FC236}">
                  <a16:creationId xmlns:a16="http://schemas.microsoft.com/office/drawing/2014/main" id="{F17530A6-3759-5347-A666-D25AC2A57A7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55" name="上矢印 54">
            <a:extLst>
              <a:ext uri="{FF2B5EF4-FFF2-40B4-BE49-F238E27FC236}">
                <a16:creationId xmlns:a16="http://schemas.microsoft.com/office/drawing/2014/main" id="{C2E75B0F-256E-8B4C-AD4A-6E7BC074C098}"/>
              </a:ext>
            </a:extLst>
          </p:cNvPr>
          <p:cNvSpPr/>
          <p:nvPr/>
        </p:nvSpPr>
        <p:spPr bwMode="auto">
          <a:xfrm rot="18900000">
            <a:off x="8147463" y="4683435"/>
            <a:ext cx="358211" cy="462375"/>
          </a:xfrm>
          <a:prstGeom prst="upArrow">
            <a:avLst>
              <a:gd name="adj1" fmla="val 28575"/>
              <a:gd name="adj2" fmla="val 6963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1458B90-23FD-6E4E-AB6B-B33552CC1682}"/>
              </a:ext>
            </a:extLst>
          </p:cNvPr>
          <p:cNvGrpSpPr/>
          <p:nvPr/>
        </p:nvGrpSpPr>
        <p:grpSpPr>
          <a:xfrm>
            <a:off x="6348092" y="4862295"/>
            <a:ext cx="1728312" cy="377219"/>
            <a:chOff x="5459512" y="5226412"/>
            <a:chExt cx="2793534" cy="58024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94A9757-8120-3944-9744-D5EE41A48891}"/>
                </a:ext>
              </a:extLst>
            </p:cNvPr>
            <p:cNvSpPr/>
            <p:nvPr/>
          </p:nvSpPr>
          <p:spPr bwMode="auto">
            <a:xfrm>
              <a:off x="5459512" y="5226412"/>
              <a:ext cx="2793534" cy="580243"/>
            </a:xfrm>
            <a:prstGeom prst="rect">
              <a:avLst/>
            </a:prstGeom>
            <a:ln>
              <a:solidFill>
                <a:srgbClr val="FF0026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Exit?</a:t>
              </a:r>
              <a:endParaRPr kumimoji="1" lang="ja-JP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7739B1FE-D898-2F4F-8620-99DBC4D63BAB}"/>
                </a:ext>
              </a:extLst>
            </p:cNvPr>
            <p:cNvSpPr/>
            <p:nvPr/>
          </p:nvSpPr>
          <p:spPr bwMode="auto">
            <a:xfrm>
              <a:off x="7335203" y="5406096"/>
              <a:ext cx="782209" cy="341826"/>
            </a:xfrm>
            <a:prstGeom prst="rect">
              <a:avLst/>
            </a:prstGeom>
            <a:ln>
              <a:solidFill>
                <a:srgbClr val="FF0026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rgbClr val="FF0000"/>
                  </a:solidFill>
                </a:rPr>
                <a:t>Cancel</a:t>
              </a:r>
              <a:endParaRPr kumimoji="1" lang="ja-JP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0AA8574-1273-BC42-B9C7-C3436F60490F}"/>
                </a:ext>
              </a:extLst>
            </p:cNvPr>
            <p:cNvSpPr/>
            <p:nvPr/>
          </p:nvSpPr>
          <p:spPr bwMode="auto">
            <a:xfrm>
              <a:off x="6184715" y="5406097"/>
              <a:ext cx="1087560" cy="341826"/>
            </a:xfrm>
            <a:prstGeom prst="rect">
              <a:avLst/>
            </a:prstGeom>
            <a:ln>
              <a:solidFill>
                <a:srgbClr val="FF0026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 err="1">
                  <a:solidFill>
                    <a:srgbClr val="FF0000"/>
                  </a:solidFill>
                </a:rPr>
                <a:t>Save&amp;OK</a:t>
              </a:r>
              <a:endParaRPr kumimoji="1" lang="ja-JP" altLang="en-US" sz="110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 Box 33">
            <a:extLst>
              <a:ext uri="{FF2B5EF4-FFF2-40B4-BE49-F238E27FC236}">
                <a16:creationId xmlns:a16="http://schemas.microsoft.com/office/drawing/2014/main" id="{E0121A7B-137A-2441-852C-BF3C6700B8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177838" y="4940052"/>
            <a:ext cx="6232796" cy="110799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(3) When closing the window without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  saving the flow, the notification will be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  showed to save the flow or cancel closing.</a:t>
            </a:r>
          </a:p>
        </p:txBody>
      </p:sp>
      <p:sp>
        <p:nvSpPr>
          <p:cNvPr id="60" name="Text Box 33">
            <a:extLst>
              <a:ext uri="{FF2B5EF4-FFF2-40B4-BE49-F238E27FC236}">
                <a16:creationId xmlns:a16="http://schemas.microsoft.com/office/drawing/2014/main" id="{66CF492E-3051-DF45-8305-C0A428AD9B2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10254" y="1101252"/>
            <a:ext cx="5004896" cy="110799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(2) When clicking the deploy button,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 Node-RED saves the flow.</a:t>
            </a:r>
          </a:p>
        </p:txBody>
      </p:sp>
    </p:spTree>
    <p:extLst>
      <p:ext uri="{BB962C8B-B14F-4D97-AF65-F5344CB8AC3E}">
        <p14:creationId xmlns:p14="http://schemas.microsoft.com/office/powerpoint/2010/main" val="245202066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422standalone_nodered" id="{20FF51F8-3B2C-4D46-841D-3D85D9999606}" vid="{728CBAA9-DFBE-C748-9228-5C8B94558F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5761FC19780F4EB5688EB320F1081A" ma:contentTypeVersion="16" ma:contentTypeDescription="新しいドキュメントを作成します。" ma:contentTypeScope="" ma:versionID="e0b054732cbdb32e26477d3d33ce81a4">
  <xsd:schema xmlns:xsd="http://www.w3.org/2001/XMLSchema" xmlns:xs="http://www.w3.org/2001/XMLSchema" xmlns:p="http://schemas.microsoft.com/office/2006/metadata/properties" xmlns:ns2="1e78d572-3cd7-4422-acd1-43e60bd62168" xmlns:ns3="9658e7d1-e3cd-4544-91a4-b361c818b527" targetNamespace="http://schemas.microsoft.com/office/2006/metadata/properties" ma:root="true" ma:fieldsID="5749f6496b4d75a859066120e08a9d4a" ns2:_="" ns3:_="">
    <xsd:import namespace="1e78d572-3cd7-4422-acd1-43e60bd62168"/>
    <xsd:import namespace="9658e7d1-e3cd-4544-91a4-b361c818b527"/>
    <xsd:element name="properties">
      <xsd:complexType>
        <xsd:sequence>
          <xsd:element name="documentManagement">
            <xsd:complexType>
              <xsd:all>
                <xsd:element ref="ns2:Date_x0020_Modified" minOccurs="0"/>
                <xsd:element ref="ns2:UniquePath" minOccurs="0"/>
                <xsd:element ref="ns2:_x5143__x306e__x89aa__x30d5__x30a9__x30eb__x30c0_" minOccurs="0"/>
                <xsd:element ref="ns2:_x5143__x306e__x30d1__x30b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d572-3cd7-4422-acd1-43e60bd62168" elementFormDefault="qualified">
    <xsd:import namespace="http://schemas.microsoft.com/office/2006/documentManagement/types"/>
    <xsd:import namespace="http://schemas.microsoft.com/office/infopath/2007/PartnerControls"/>
    <xsd:element name="Date_x0020_Modified" ma:index="8" nillable="true" ma:displayName="Date Modified" ma:default="" ma:description="" ma:format="DateTime" ma:internalName="Date_x0020_Modified">
      <xsd:simpleType>
        <xsd:restriction base="dms:DateTime"/>
      </xsd:simpleType>
    </xsd:element>
    <xsd:element name="UniquePath" ma:index="9" nillable="true" ma:displayName="UniquePath" ma:description="" ma:internalName="UniquePath">
      <xsd:simpleType>
        <xsd:restriction base="dms:Note">
          <xsd:maxLength value="255"/>
        </xsd:restriction>
      </xsd:simpleType>
    </xsd:element>
    <xsd:element name="_x5143__x306e__x89aa__x30d5__x30a9__x30eb__x30c0_" ma:index="10" nillable="true" ma:displayName="元の親フォルダ" ma:description="" ma:internalName="_x5143__x306e__x89aa__x30d5__x30a9__x30eb__x30c0_">
      <xsd:simpleType>
        <xsd:restriction base="dms:Note">
          <xsd:maxLength value="255"/>
        </xsd:restriction>
      </xsd:simpleType>
    </xsd:element>
    <xsd:element name="_x5143__x306e__x30d1__x30b9_" ma:index="11" nillable="true" ma:displayName="元のパス" ma:description="" ma:internalName="_x5143__x306e__x30d1__x30b9_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e7d1-e3cd-4544-91a4-b361c818b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Path xmlns="1e78d572-3cd7-4422-acd1-43e60bd62168" xsi:nil="true"/>
    <_x5143__x306e__x30d1__x30b9_ xmlns="1e78d572-3cd7-4422-acd1-43e60bd62168" xsi:nil="true"/>
    <Date_x0020_Modified xmlns="1e78d572-3cd7-4422-acd1-43e60bd62168" xsi:nil="true"/>
    <_x5143__x306e__x89aa__x30d5__x30a9__x30eb__x30c0_ xmlns="1e78d572-3cd7-4422-acd1-43e60bd6216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4C0FA-694F-4C6D-B30A-45888487B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8d572-3cd7-4422-acd1-43e60bd62168"/>
    <ds:schemaRef ds:uri="9658e7d1-e3cd-4544-91a4-b361c818b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1e78d572-3cd7-4422-acd1-43e60bd62168"/>
  </ds:schemaRefs>
</ds:datastoreItem>
</file>

<file path=customXml/itemProps3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0</TotalTime>
  <Words>857</Words>
  <Application>Microsoft Macintosh PowerPoint</Application>
  <PresentationFormat>画面に合わせる (4:3)</PresentationFormat>
  <Paragraphs>211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HGP創英角ｺﾞｼｯｸUB</vt:lpstr>
      <vt:lpstr>Meiryo UI</vt:lpstr>
      <vt:lpstr>Arial</vt:lpstr>
      <vt:lpstr>Times New Roman</vt:lpstr>
      <vt:lpstr>標準デザイン</vt:lpstr>
      <vt:lpstr>Standalone Node-RED</vt:lpstr>
      <vt:lpstr>Background</vt:lpstr>
      <vt:lpstr>Use cases and discussion points</vt:lpstr>
      <vt:lpstr>Requirement: Installer / portable application</vt:lpstr>
      <vt:lpstr>Suggestion: Limited access to flow editor</vt:lpstr>
      <vt:lpstr>Requirement: Logging</vt:lpstr>
      <vt:lpstr>Requirement: Supported OS</vt:lpstr>
      <vt:lpstr>Suggestion: Integration with file system (1/2)</vt:lpstr>
      <vt:lpstr>Suggestion: Integration with file system (2/2)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横井一仁 / Yokoi，Kazuhito</dc:creator>
  <cp:lastModifiedBy/>
  <cp:revision>1</cp:revision>
  <dcterms:created xsi:type="dcterms:W3CDTF">2020-04-23T03:43:17Z</dcterms:created>
  <dcterms:modified xsi:type="dcterms:W3CDTF">2020-04-28T07:25:59Z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0x0101001A5761FC19780F4EB5688EB320F1081A</vt:lpwstr>
  </property>
</Properties>
</file>