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33" r:id="rId2"/>
    <p:sldId id="1935" r:id="rId3"/>
    <p:sldId id="1936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91293" autoAdjust="0"/>
  </p:normalViewPr>
  <p:slideViewPr>
    <p:cSldViewPr snapToGrid="0">
      <p:cViewPr varScale="1">
        <p:scale>
          <a:sx n="96" d="100"/>
          <a:sy n="96" d="100"/>
        </p:scale>
        <p:origin x="184" y="32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de-red/node-red/pull/2733" TargetMode="External"/><Relationship Id="rId3" Type="http://schemas.openxmlformats.org/officeDocument/2006/relationships/hyperlink" Target="https://github.com/node-red/node-red/pull/2750" TargetMode="External"/><Relationship Id="rId7" Type="http://schemas.openxmlformats.org/officeDocument/2006/relationships/hyperlink" Target="https://github.com/node-red/node-red/pull/2734" TargetMode="External"/><Relationship Id="rId2" Type="http://schemas.openxmlformats.org/officeDocument/2006/relationships/hyperlink" Target="https://github.com/node-red/node-red/pull/275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node-red/node-red/pull/2738" TargetMode="External"/><Relationship Id="rId5" Type="http://schemas.openxmlformats.org/officeDocument/2006/relationships/hyperlink" Target="https://github.com/node-red/node-red/pull/2744" TargetMode="External"/><Relationship Id="rId4" Type="http://schemas.openxmlformats.org/officeDocument/2006/relationships/hyperlink" Target="https://github.com/node-red/node-red/pull/2749" TargetMode="External"/><Relationship Id="rId9" Type="http://schemas.openxmlformats.org/officeDocument/2006/relationships/hyperlink" Target="https://github.com/node-red/node-red/pull/229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-desktop" TargetMode="External"/><Relationship Id="rId2" Type="http://schemas.openxmlformats.org/officeDocument/2006/relationships/hyperlink" Target="https://github.com/node-red/nrlin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node-red/node-red/pull/2509" TargetMode="External"/><Relationship Id="rId4" Type="http://schemas.openxmlformats.org/officeDocument/2006/relationships/hyperlink" Target="https://github.com/node-red/node-red/pull/26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131" y="3159695"/>
            <a:ext cx="5477782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Node-RED 1.3 and beyond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103735" cy="482568"/>
          </a:xfrm>
        </p:spPr>
        <p:txBody>
          <a:bodyPr/>
          <a:lstStyle/>
          <a:p>
            <a:r>
              <a:rPr lang="en-US" altLang="ja-JP" dirty="0"/>
              <a:t>Pending Features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CD9251-AE31-0F47-88F9-3A24CE5D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7979"/>
              </p:ext>
            </p:extLst>
          </p:nvPr>
        </p:nvGraphicFramePr>
        <p:xfrm>
          <a:off x="210509" y="1019822"/>
          <a:ext cx="8794519" cy="34309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8034">
                  <a:extLst>
                    <a:ext uri="{9D8B030D-6E8A-4147-A177-3AD203B41FA5}">
                      <a16:colId xmlns:a16="http://schemas.microsoft.com/office/drawing/2014/main" val="2674814749"/>
                    </a:ext>
                  </a:extLst>
                </a:gridCol>
                <a:gridCol w="2311154">
                  <a:extLst>
                    <a:ext uri="{9D8B030D-6E8A-4147-A177-3AD203B41FA5}">
                      <a16:colId xmlns:a16="http://schemas.microsoft.com/office/drawing/2014/main" val="3845342728"/>
                    </a:ext>
                  </a:extLst>
                </a:gridCol>
                <a:gridCol w="966025">
                  <a:extLst>
                    <a:ext uri="{9D8B030D-6E8A-4147-A177-3AD203B41FA5}">
                      <a16:colId xmlns:a16="http://schemas.microsoft.com/office/drawing/2014/main" val="1499949126"/>
                    </a:ext>
                  </a:extLst>
                </a:gridCol>
                <a:gridCol w="1029017">
                  <a:extLst>
                    <a:ext uri="{9D8B030D-6E8A-4147-A177-3AD203B41FA5}">
                      <a16:colId xmlns:a16="http://schemas.microsoft.com/office/drawing/2014/main" val="289257326"/>
                    </a:ext>
                  </a:extLst>
                </a:gridCol>
                <a:gridCol w="4180289">
                  <a:extLst>
                    <a:ext uri="{9D8B030D-6E8A-4147-A177-3AD203B41FA5}">
                      <a16:colId xmlns:a16="http://schemas.microsoft.com/office/drawing/2014/main" val="1294318495"/>
                    </a:ext>
                  </a:extLst>
                </a:gridCol>
              </a:tblGrid>
              <a:tr h="399781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Feature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Target</a:t>
                      </a:r>
                      <a:r>
                        <a:rPr kumimoji="1" lang="en-US" altLang="ja-JP" baseline="30000" dirty="0"/>
                        <a:t>*</a:t>
                      </a:r>
                      <a:endParaRPr kumimoji="1" lang="ja-JP" altLang="en-US" baseline="300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r>
                        <a:rPr kumimoji="1" lang="en-US" altLang="ja-JP" baseline="30000" dirty="0"/>
                        <a:t>†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Desc.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78073281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/>
                        <a:t>done</a:t>
                      </a:r>
                      <a:r>
                        <a:rPr kumimoji="1" lang="en-US" altLang="ja-JP" dirty="0"/>
                        <a:t> for core nodes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Node messaging API (done) support for remaining core nodes (</a:t>
                      </a:r>
                      <a:r>
                        <a:rPr kumimoji="1" lang="en-US" altLang="ja-JP" dirty="0">
                          <a:hlinkClick r:id="rId2"/>
                        </a:rPr>
                        <a:t>#2751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3"/>
                        </a:rPr>
                        <a:t>#2750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4"/>
                        </a:rPr>
                        <a:t>#2749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5"/>
                        </a:rPr>
                        <a:t>#2744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6"/>
                        </a:rPr>
                        <a:t>#2738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7"/>
                        </a:rPr>
                        <a:t>#2734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8"/>
                        </a:rPr>
                        <a:t>#2733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57362933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Graceful shutdown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Experimental support of graceful shutdown feature (</a:t>
                      </a:r>
                      <a:r>
                        <a:rPr kumimoji="1" lang="en-US" altLang="ja-JP" dirty="0">
                          <a:hlinkClick r:id="rId9"/>
                        </a:rPr>
                        <a:t>#2296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46870403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Delay node enhancements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Delay node enhancements for rate limit and memory usage limitation (</a:t>
                      </a:r>
                      <a:r>
                        <a:rPr kumimoji="1" lang="en-US" altLang="ja-JP" dirty="0">
                          <a:hlinkClick r:id="rId9"/>
                        </a:rPr>
                        <a:t>#2294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664739962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Core node examples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P, I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Additional examples for core nodes (Parser Category[</a:t>
                      </a:r>
                      <a:r>
                        <a:rPr kumimoji="1" lang="en-US" altLang="ja-JP" dirty="0">
                          <a:hlinkClick r:id="rId4"/>
                        </a:rPr>
                        <a:t>#2749</a:t>
                      </a:r>
                      <a:r>
                        <a:rPr kumimoji="1" lang="en-US" altLang="ja-JP" dirty="0"/>
                        <a:t>], and others)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3525888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9A37B-4B2A-C846-86DC-3F493F3187AF}"/>
              </a:ext>
            </a:extLst>
          </p:cNvPr>
          <p:cNvSpPr txBox="1"/>
          <p:nvPr/>
        </p:nvSpPr>
        <p:spPr>
          <a:xfrm>
            <a:off x="156117" y="5939545"/>
            <a:ext cx="671209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*: HITACHI's expectation(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assuming 1.3@Jan., 2.0@Apr.)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†</a:t>
            </a:r>
            <a:r>
              <a:rPr kumimoji="1" lang="en-US" altLang="ja-JP" sz="18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P/Pending PR, I/Implementing, 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D/Design Note</a:t>
            </a:r>
            <a:endParaRPr kumimoji="1" lang="ja-JP" altLang="en-US" sz="18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496196" cy="482568"/>
          </a:xfrm>
        </p:spPr>
        <p:txBody>
          <a:bodyPr/>
          <a:lstStyle/>
          <a:p>
            <a:r>
              <a:rPr lang="en-US" altLang="ja-JP" dirty="0"/>
              <a:t>New Features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CD9251-AE31-0F47-88F9-3A24CE5D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28641"/>
              </p:ext>
            </p:extLst>
          </p:nvPr>
        </p:nvGraphicFramePr>
        <p:xfrm>
          <a:off x="210510" y="1019822"/>
          <a:ext cx="8735782" cy="51021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513">
                  <a:extLst>
                    <a:ext uri="{9D8B030D-6E8A-4147-A177-3AD203B41FA5}">
                      <a16:colId xmlns:a16="http://schemas.microsoft.com/office/drawing/2014/main" val="2674814749"/>
                    </a:ext>
                  </a:extLst>
                </a:gridCol>
                <a:gridCol w="2528096">
                  <a:extLst>
                    <a:ext uri="{9D8B030D-6E8A-4147-A177-3AD203B41FA5}">
                      <a16:colId xmlns:a16="http://schemas.microsoft.com/office/drawing/2014/main" val="3845342728"/>
                    </a:ext>
                  </a:extLst>
                </a:gridCol>
                <a:gridCol w="991425">
                  <a:extLst>
                    <a:ext uri="{9D8B030D-6E8A-4147-A177-3AD203B41FA5}">
                      <a16:colId xmlns:a16="http://schemas.microsoft.com/office/drawing/2014/main" val="149994912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89257326"/>
                    </a:ext>
                  </a:extLst>
                </a:gridCol>
                <a:gridCol w="3957868">
                  <a:extLst>
                    <a:ext uri="{9D8B030D-6E8A-4147-A177-3AD203B41FA5}">
                      <a16:colId xmlns:a16="http://schemas.microsoft.com/office/drawing/2014/main" val="1294318495"/>
                    </a:ext>
                  </a:extLst>
                </a:gridCol>
              </a:tblGrid>
              <a:tr h="399781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Feature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Target</a:t>
                      </a:r>
                      <a:r>
                        <a:rPr kumimoji="1" lang="en-US" altLang="ja-JP" baseline="30000" dirty="0"/>
                        <a:t>†</a:t>
                      </a:r>
                      <a:endParaRPr kumimoji="1" lang="ja-JP" altLang="en-US" baseline="300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Desc.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78073281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Linter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I, 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Static flow checking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hlinkClick r:id="rId2"/>
                        </a:rPr>
                        <a:t>nrlint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57362933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Standalone Node-RED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I, 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Standalone installation of Node-RED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hlinkClick r:id="rId3"/>
                        </a:rPr>
                        <a:t>node-red-desktop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46870403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Exportable SUBFLOW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I, 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Exporting SUBFLOW as a node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hlinkClick r:id="rId4"/>
                        </a:rPr>
                        <a:t>#2690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>
                          <a:hlinkClick r:id="rId5"/>
                        </a:rPr>
                        <a:t>#2509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664739962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npm</a:t>
                      </a:r>
                      <a:r>
                        <a:rPr kumimoji="1" lang="en-US" altLang="ja-JP" dirty="0"/>
                        <a:t> module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I, 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Allow installation &amp; use of </a:t>
                      </a:r>
                      <a:r>
                        <a:rPr kumimoji="1" lang="en-US" altLang="ja-JP" dirty="0" err="1"/>
                        <a:t>npm</a:t>
                      </a:r>
                      <a:r>
                        <a:rPr kumimoji="1" lang="en-US" altLang="ja-JP" dirty="0"/>
                        <a:t> module in function node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022781369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Testing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2.0-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Automated flow testing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66784820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 Module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2.0-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I, 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Dashboard UI module support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3234545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Metric log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2.0-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Message tracing support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97689602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WoT</a:t>
                      </a:r>
                      <a:r>
                        <a:rPr kumimoji="1" lang="en-US" altLang="ja-JP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discovery </a:t>
                      </a:r>
                      <a:endParaRPr kumimoji="1" lang="ja-JP" altLang="en-US" sz="1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2.0-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WoT</a:t>
                      </a:r>
                      <a:r>
                        <a:rPr kumimoji="1" lang="en-US" altLang="ja-JP" dirty="0"/>
                        <a:t> thing discovery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221017131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Dashboard User's Documents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2.0-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Documents for Node-RED Dashboard users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7464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444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Macintosh PowerPoint</Application>
  <PresentationFormat>画面に合わせる (4:3)</PresentationFormat>
  <Paragraphs>82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HGPｺﾞｼｯｸE</vt:lpstr>
      <vt:lpstr>Hiragino Kaku Gothic Pro W6</vt:lpstr>
      <vt:lpstr>Meiryo UI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Node-RED 1.3 and beyond</vt:lpstr>
      <vt:lpstr>Pending Features</vt:lpstr>
      <vt:lpstr>New Features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2020-11-17T06:20:15Z</dcterms:modified>
</cp:coreProperties>
</file>