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933" r:id="rId2"/>
    <p:sldId id="1934" r:id="rId3"/>
    <p:sldId id="1936" r:id="rId4"/>
    <p:sldId id="1939" r:id="rId5"/>
    <p:sldId id="1940" r:id="rId6"/>
    <p:sldId id="1935" r:id="rId7"/>
  </p:sldIdLst>
  <p:sldSz cx="9144000" cy="6858000" type="screen4x3"/>
  <p:notesSz cx="6735763" cy="9866313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99"/>
    <a:srgbClr val="FF0000"/>
    <a:srgbClr val="1A1A1A"/>
    <a:srgbClr val="3333CC"/>
    <a:srgbClr val="D91B1B"/>
    <a:srgbClr val="C5002A"/>
    <a:srgbClr val="4C4C4C"/>
    <a:srgbClr val="99CCFF"/>
    <a:srgbClr val="E3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16" autoAdjust="0"/>
    <p:restoredTop sz="91156" autoAdjust="0"/>
  </p:normalViewPr>
  <p:slideViewPr>
    <p:cSldViewPr snapToGrid="0">
      <p:cViewPr varScale="1">
        <p:scale>
          <a:sx n="116" d="100"/>
          <a:sy n="116" d="100"/>
        </p:scale>
        <p:origin x="728" y="192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4074" y="11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1298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785" y="4687122"/>
            <a:ext cx="4940198" cy="443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3403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b="1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  <p:sp>
        <p:nvSpPr>
          <p:cNvPr id="41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674678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 b="1" i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591048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 b="1" i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grpSp>
        <p:nvGrpSpPr>
          <p:cNvPr id="98" name="グループ化 97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7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9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3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9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1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2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3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5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4" name="グループ化 93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5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8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747760" cy="487313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 b="0" i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5" name="グループ化 94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6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9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40" name="グループ化 39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96130" cy="482568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charset="2"/>
              <a:buChar char="p"/>
              <a:defRPr sz="24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2595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charset="2"/>
              <a:buChar char="p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5789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charset="2"/>
              <a:buChar char="p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6446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a60_010_030_dmac [更新済み].w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2786400" y="2916679"/>
            <a:ext cx="3571200" cy="102464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84" r:id="rId5"/>
    <p:sldLayoutId id="2147483685" r:id="rId6"/>
    <p:sldLayoutId id="2147483686" r:id="rId7"/>
    <p:sldLayoutId id="2147483677" r:id="rId8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39C95C-51EF-4385-AF8F-3823A78891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fld id="{790173A9-6621-4FFE-BC07-AC198BDD4C9A}" type="slidenum">
              <a:rPr lang="en-US" altLang="ja-JP" smtClean="0">
                <a:solidFill>
                  <a:prstClr val="black"/>
                </a:solidFill>
                <a:ea typeface="HGPｺﾞｼｯｸE" pitchFamily="50" charset="-128"/>
              </a:rPr>
              <a:pPr>
                <a:lnSpc>
                  <a:spcPct val="90000"/>
                </a:lnSpc>
                <a:defRPr/>
              </a:pPr>
              <a:t>0</a:t>
            </a:fld>
            <a:endParaRPr lang="en-US" altLang="ja-JP">
              <a:solidFill>
                <a:prstClr val="black"/>
              </a:solidFill>
              <a:ea typeface="HGPｺﾞｼｯｸE" pitchFamily="50" charset="-128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44AEDD2-9875-4FFC-AE77-32641386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594" y="3159695"/>
            <a:ext cx="5626861" cy="538609"/>
          </a:xfrm>
        </p:spPr>
        <p:txBody>
          <a:bodyPr/>
          <a:lstStyle/>
          <a:p>
            <a:pPr algn="ctr"/>
            <a:r>
              <a:rPr lang="en-US" altLang="ja-JP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Contribution of New Nodes</a:t>
            </a:r>
            <a:endParaRPr kumimoji="1" lang="ja-JP" altLang="en-US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E5AE3D-B134-43CB-A195-45A1AF1310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24005" y="4337663"/>
            <a:ext cx="3193503" cy="837152"/>
          </a:xfrm>
        </p:spPr>
        <p:txBody>
          <a:bodyPr/>
          <a:lstStyle/>
          <a:p>
            <a:r>
              <a:rPr lang="en-US" altLang="ja-JP" b="1" dirty="0" err="1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Kazuhito</a:t>
            </a:r>
            <a:r>
              <a:rPr lang="en-US" altLang="ja-JP" b="1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 Yokoi,</a:t>
            </a:r>
          </a:p>
          <a:p>
            <a:r>
              <a:rPr lang="en-US" altLang="ja-JP" b="1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Hiroyasu Nishiyama</a:t>
            </a:r>
            <a:endParaRPr kumimoji="1" lang="ja-JP" altLang="en-US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803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6C8037A-565A-B84F-8A50-AD7C1342D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3031599" cy="482568"/>
          </a:xfrm>
        </p:spPr>
        <p:txBody>
          <a:bodyPr/>
          <a:lstStyle/>
          <a:p>
            <a:r>
              <a:rPr lang="en-US" altLang="ja-JP" dirty="0"/>
              <a:t>Candidate Nodes</a:t>
            </a:r>
            <a:endParaRPr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3223E05-4F9A-AD44-B2FA-A3F5DC05E8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06D7C0-6075-A347-9ED8-8588E576C9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sz="2000" dirty="0"/>
              <a:t>We would like to contribute following Node-RED nodes under </a:t>
            </a:r>
            <a:r>
              <a:rPr lang="en-US" altLang="ja-JP" sz="2000" b="1" dirty="0"/>
              <a:t>node-red-nodes/node-red-</a:t>
            </a:r>
            <a:r>
              <a:rPr lang="en-US" altLang="ja-JP" sz="2000" b="1" dirty="0" err="1"/>
              <a:t>ui</a:t>
            </a:r>
            <a:r>
              <a:rPr lang="en-US" altLang="ja-JP" sz="2000" b="1" dirty="0"/>
              <a:t>-nodes</a:t>
            </a:r>
            <a:r>
              <a:rPr lang="en-US" altLang="ja-JP" sz="2000" dirty="0"/>
              <a:t> created for out internal projects that seems to be commonly useful.</a:t>
            </a:r>
            <a:r>
              <a:rPr lang="ja-JP" altLang="en-US" sz="2000"/>
              <a:t> 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FA87DCD3-1E7F-6549-BDA6-DE5981898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804500"/>
              </p:ext>
            </p:extLst>
          </p:nvPr>
        </p:nvGraphicFramePr>
        <p:xfrm>
          <a:off x="457549" y="2309569"/>
          <a:ext cx="8405114" cy="29311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1955">
                  <a:extLst>
                    <a:ext uri="{9D8B030D-6E8A-4147-A177-3AD203B41FA5}">
                      <a16:colId xmlns:a16="http://schemas.microsoft.com/office/drawing/2014/main" val="2475728132"/>
                    </a:ext>
                  </a:extLst>
                </a:gridCol>
                <a:gridCol w="2310130">
                  <a:extLst>
                    <a:ext uri="{9D8B030D-6E8A-4147-A177-3AD203B41FA5}">
                      <a16:colId xmlns:a16="http://schemas.microsoft.com/office/drawing/2014/main" val="3539080737"/>
                    </a:ext>
                  </a:extLst>
                </a:gridCol>
                <a:gridCol w="5693029">
                  <a:extLst>
                    <a:ext uri="{9D8B030D-6E8A-4147-A177-3AD203B41FA5}">
                      <a16:colId xmlns:a16="http://schemas.microsoft.com/office/drawing/2014/main" val="1086097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Name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Description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052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chemeClr val="accent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ui_3d</a:t>
                      </a:r>
                      <a:endParaRPr kumimoji="1" lang="ja-JP" altLang="en-US" b="1">
                        <a:solidFill>
                          <a:schemeClr val="accent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UI widget node for displaying 3D objects using </a:t>
                      </a:r>
                      <a:r>
                        <a:rPr kumimoji="1" lang="en-US" altLang="ja-JP" dirty="0" err="1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Three.js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4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err="1">
                          <a:solidFill>
                            <a:schemeClr val="accent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ui_iframe</a:t>
                      </a:r>
                      <a:endParaRPr kumimoji="1" lang="ja-JP" altLang="en-US" b="1">
                        <a:solidFill>
                          <a:schemeClr val="accent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UI widget node for displaying external Web page  inline using iframe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67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err="1">
                          <a:solidFill>
                            <a:schemeClr val="accent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ui_speech_recog</a:t>
                      </a:r>
                      <a:endParaRPr kumimoji="1" lang="ja-JP" altLang="en-US" b="1">
                        <a:solidFill>
                          <a:schemeClr val="accent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UI widget node for speech to text recognition (STT) using Web speech API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75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chemeClr val="accent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bitfield</a:t>
                      </a:r>
                      <a:endParaRPr kumimoji="1" lang="ja-JP" altLang="en-US" b="1">
                        <a:solidFill>
                          <a:schemeClr val="accent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Node for bit-field manipulation and byte order conversion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57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4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BAEC60-BD3B-C940-8544-A8731480A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2805576" cy="482568"/>
          </a:xfrm>
        </p:spPr>
        <p:txBody>
          <a:bodyPr/>
          <a:lstStyle/>
          <a:p>
            <a:r>
              <a:rPr kumimoji="1" lang="en-US" altLang="ja-JP" dirty="0"/>
              <a:t>Node: </a:t>
            </a:r>
            <a:r>
              <a:rPr kumimoji="1" lang="en-US" altLang="ja-JP" dirty="0" err="1"/>
              <a:t>ui_iframe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1718F6E-74FA-2743-8FD4-D8F2DFD8B2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C22F8701-9C8C-3644-A5BB-7DB857297C90}"/>
              </a:ext>
            </a:extLst>
          </p:cNvPr>
          <p:cNvSpPr/>
          <p:nvPr/>
        </p:nvSpPr>
        <p:spPr bwMode="auto">
          <a:xfrm>
            <a:off x="198304" y="1002535"/>
            <a:ext cx="8758409" cy="111270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en-US" altLang="ja-JP" sz="18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ui_iframe</a:t>
            </a:r>
            <a:r>
              <a:rPr lang="en-US" altLang="ja-JP" sz="1800" dirty="0"/>
              <a:t> node allows embedding an external Web page on Node-RED dashboard</a:t>
            </a:r>
          </a:p>
          <a:p>
            <a:pPr marL="285750" indent="-285750">
              <a:buFont typeface="Wingdings" pitchFamily="2" charset="2"/>
              <a:buChar char="p"/>
            </a:pPr>
            <a:r>
              <a:rPr lang="en-US" altLang="ja-JP" sz="1800" dirty="0"/>
              <a:t>It also provides message passing mechanism to/from the embedded Web page using Web Messaging API</a:t>
            </a:r>
            <a:endParaRPr lang="ja-JP" altLang="en-US" sz="180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0B0F488-8DBD-AE44-80E1-C1F42B97B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49" y="3429000"/>
            <a:ext cx="4726313" cy="286293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7A66FB1-5A3F-7F45-91AB-95F429A67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13" y="2251406"/>
            <a:ext cx="5738018" cy="87317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E3A225B-AD79-E148-8990-50E66A3A68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28" t="22446" r="10691" b="18046"/>
          <a:stretch/>
        </p:blipFill>
        <p:spPr>
          <a:xfrm>
            <a:off x="5946630" y="5021158"/>
            <a:ext cx="1879595" cy="1123947"/>
          </a:xfrm>
          <a:prstGeom prst="rect">
            <a:avLst/>
          </a:prstGeom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7BE4E22-4BB9-5D49-93D0-60DD305E8C65}"/>
              </a:ext>
            </a:extLst>
          </p:cNvPr>
          <p:cNvCxnSpPr>
            <a:cxnSpLocks/>
          </p:cNvCxnSpPr>
          <p:nvPr/>
        </p:nvCxnSpPr>
        <p:spPr bwMode="auto">
          <a:xfrm flipV="1">
            <a:off x="2107295" y="2990506"/>
            <a:ext cx="1660474" cy="10682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6F9E8F0-4477-8D43-B412-23C2DD83347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572000" y="2915033"/>
            <a:ext cx="385587" cy="11547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2BB073A-6AC6-A54F-8E07-6B295B1CA87D}"/>
              </a:ext>
            </a:extLst>
          </p:cNvPr>
          <p:cNvCxnSpPr>
            <a:cxnSpLocks/>
          </p:cNvCxnSpPr>
          <p:nvPr/>
        </p:nvCxnSpPr>
        <p:spPr bwMode="auto">
          <a:xfrm flipV="1">
            <a:off x="2751155" y="1535114"/>
            <a:ext cx="63288" cy="51906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431C21E-78D6-8D4B-A14A-31E490ACA5E6}"/>
              </a:ext>
            </a:extLst>
          </p:cNvPr>
          <p:cNvCxnSpPr>
            <a:cxnSpLocks/>
          </p:cNvCxnSpPr>
          <p:nvPr/>
        </p:nvCxnSpPr>
        <p:spPr bwMode="auto">
          <a:xfrm flipV="1">
            <a:off x="3517711" y="1535115"/>
            <a:ext cx="50625" cy="5244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A699429-FB95-6E46-874F-E96AE637E8A9}"/>
              </a:ext>
            </a:extLst>
          </p:cNvPr>
          <p:cNvSpPr txBox="1"/>
          <p:nvPr/>
        </p:nvSpPr>
        <p:spPr>
          <a:xfrm>
            <a:off x="2049523" y="6332798"/>
            <a:ext cx="2281394" cy="31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Node-RED Dashboard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B7F04BA-41CA-ED42-B6A5-236EE15161EE}"/>
              </a:ext>
            </a:extLst>
          </p:cNvPr>
          <p:cNvSpPr txBox="1"/>
          <p:nvPr/>
        </p:nvSpPr>
        <p:spPr>
          <a:xfrm>
            <a:off x="6094418" y="6220705"/>
            <a:ext cx="1625766" cy="31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YouTube Video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1" name="左矢印 30">
            <a:extLst>
              <a:ext uri="{FF2B5EF4-FFF2-40B4-BE49-F238E27FC236}">
                <a16:creationId xmlns:a16="http://schemas.microsoft.com/office/drawing/2014/main" id="{D7A2E6A2-B423-1141-8EC8-39B6B6CB4DDA}"/>
              </a:ext>
            </a:extLst>
          </p:cNvPr>
          <p:cNvSpPr/>
          <p:nvPr/>
        </p:nvSpPr>
        <p:spPr bwMode="auto">
          <a:xfrm>
            <a:off x="4720518" y="4737247"/>
            <a:ext cx="1373900" cy="1005645"/>
          </a:xfrm>
          <a:prstGeom prst="leftArrow">
            <a:avLst>
              <a:gd name="adj1" fmla="val 65337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bg1"/>
                </a:solidFill>
              </a:rPr>
              <a:t>embed </a:t>
            </a:r>
            <a:r>
              <a:rPr lang="en-US" altLang="ja-JP" sz="1600" dirty="0">
                <a:solidFill>
                  <a:schemeClr val="bg1"/>
                </a:solidFill>
              </a:rPr>
              <a:t>by </a:t>
            </a:r>
            <a:br>
              <a:rPr lang="en-US" altLang="ja-JP" sz="1600" dirty="0">
                <a:solidFill>
                  <a:schemeClr val="bg1"/>
                </a:solidFill>
              </a:rPr>
            </a:br>
            <a:r>
              <a:rPr lang="en-US" altLang="ja-JP" sz="1600" dirty="0">
                <a:solidFill>
                  <a:schemeClr val="bg1"/>
                </a:solidFill>
              </a:rPr>
              <a:t>iframe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29" name="右矢印 28">
            <a:extLst>
              <a:ext uri="{FF2B5EF4-FFF2-40B4-BE49-F238E27FC236}">
                <a16:creationId xmlns:a16="http://schemas.microsoft.com/office/drawing/2014/main" id="{B02032B3-9B80-F14B-A0B0-03F48233BBDF}"/>
              </a:ext>
            </a:extLst>
          </p:cNvPr>
          <p:cNvSpPr/>
          <p:nvPr/>
        </p:nvSpPr>
        <p:spPr bwMode="auto">
          <a:xfrm rot="702563">
            <a:off x="1966583" y="4609134"/>
            <a:ext cx="4219305" cy="304800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30" name="四角形吹き出し 29">
            <a:extLst>
              <a:ext uri="{FF2B5EF4-FFF2-40B4-BE49-F238E27FC236}">
                <a16:creationId xmlns:a16="http://schemas.microsoft.com/office/drawing/2014/main" id="{5C057055-DF8D-3B41-934D-3EEA1A42D794}"/>
              </a:ext>
            </a:extLst>
          </p:cNvPr>
          <p:cNvSpPr/>
          <p:nvPr/>
        </p:nvSpPr>
        <p:spPr bwMode="auto">
          <a:xfrm>
            <a:off x="464931" y="5148468"/>
            <a:ext cx="1915003" cy="511390"/>
          </a:xfrm>
          <a:prstGeom prst="wedgeRectCallout">
            <a:avLst>
              <a:gd name="adj1" fmla="val 42690"/>
              <a:gd name="adj2" fmla="val -176447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Control using </a:t>
            </a:r>
            <a:br>
              <a:rPr lang="en-US" altLang="ja-JP" sz="14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Web Messaging API</a:t>
            </a:r>
            <a:endParaRPr kumimoji="1" lang="ja-JP" altLang="en-US" sz="140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EDCC2B3A-3D8D-7B46-9801-F72FAFA1D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781" y="2557995"/>
            <a:ext cx="3042559" cy="2206835"/>
          </a:xfrm>
          <a:prstGeom prst="rect">
            <a:avLst/>
          </a:prstGeom>
        </p:spPr>
      </p:pic>
      <p:sp>
        <p:nvSpPr>
          <p:cNvPr id="38" name="四角形吹き出し 37">
            <a:extLst>
              <a:ext uri="{FF2B5EF4-FFF2-40B4-BE49-F238E27FC236}">
                <a16:creationId xmlns:a16="http://schemas.microsoft.com/office/drawing/2014/main" id="{EFA47BFF-BDC3-9F4B-9FA5-79E7E60BC74F}"/>
              </a:ext>
            </a:extLst>
          </p:cNvPr>
          <p:cNvSpPr/>
          <p:nvPr/>
        </p:nvSpPr>
        <p:spPr bwMode="auto">
          <a:xfrm>
            <a:off x="7602368" y="4457117"/>
            <a:ext cx="1311509" cy="304417"/>
          </a:xfrm>
          <a:prstGeom prst="wedgeRectCallout">
            <a:avLst>
              <a:gd name="adj1" fmla="val -25351"/>
              <a:gd name="adj2" fmla="val -12940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target URL</a:t>
            </a:r>
            <a:endParaRPr kumimoji="1" lang="ja-JP" altLang="en-US" sz="140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083BF198-7E30-A14B-91A4-46F6947FEC00}"/>
              </a:ext>
            </a:extLst>
          </p:cNvPr>
          <p:cNvCxnSpPr>
            <a:cxnSpLocks/>
          </p:cNvCxnSpPr>
          <p:nvPr/>
        </p:nvCxnSpPr>
        <p:spPr bwMode="auto">
          <a:xfrm flipH="1">
            <a:off x="4602381" y="2557995"/>
            <a:ext cx="1367666" cy="200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FE3E5D71-A4B4-5C42-98CD-062369244BC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587427" y="2740610"/>
            <a:ext cx="1382620" cy="190297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7449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BAEC60-BD3B-C940-8544-A8731480A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4023858" cy="482568"/>
          </a:xfrm>
        </p:spPr>
        <p:txBody>
          <a:bodyPr/>
          <a:lstStyle/>
          <a:p>
            <a:r>
              <a:rPr kumimoji="1" lang="en-US" altLang="ja-JP" dirty="0"/>
              <a:t>Node: </a:t>
            </a:r>
            <a:r>
              <a:rPr kumimoji="1" lang="en-US" altLang="ja-JP" dirty="0" err="1"/>
              <a:t>ui_speech_recog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1718F6E-74FA-2743-8FD4-D8F2DFD8B2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C22F8701-9C8C-3644-A5BB-7DB857297C90}"/>
              </a:ext>
            </a:extLst>
          </p:cNvPr>
          <p:cNvSpPr/>
          <p:nvPr/>
        </p:nvSpPr>
        <p:spPr bwMode="auto">
          <a:xfrm>
            <a:off x="198304" y="1002535"/>
            <a:ext cx="8758409" cy="111270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en-US" altLang="ja-JP" sz="18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ui_speech_recog</a:t>
            </a:r>
            <a:r>
              <a:rPr lang="en-US" altLang="ja-JP" sz="1800" dirty="0"/>
              <a:t> node allows speech to text recognition (STT) on Node-RED dashboard. </a:t>
            </a:r>
          </a:p>
          <a:p>
            <a:pPr marL="285750" indent="-285750">
              <a:buFont typeface="Wingdings" pitchFamily="2" charset="2"/>
              <a:buChar char="p"/>
            </a:pPr>
            <a:r>
              <a:rPr lang="en-US" altLang="ja-JP" sz="1800" dirty="0"/>
              <a:t>It uses Web speech API  and audio input device connected to browser.</a:t>
            </a:r>
            <a:endParaRPr lang="ja-JP" altLang="en-US" sz="180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6B9EEFA-6760-0F46-B682-215BB13CD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72" y="2411965"/>
            <a:ext cx="4730763" cy="146848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29F030F-9301-B94E-9440-B588CF8AA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04" y="3689559"/>
            <a:ext cx="3824017" cy="2855704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B0553EF-99CE-3949-AA9F-1FACE85CFDD1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304" y="3168441"/>
            <a:ext cx="1652530" cy="42076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045192C-F0F3-9441-B319-851D09475FA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329028" y="3168441"/>
            <a:ext cx="693293" cy="521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四角形吹き出し 11">
            <a:extLst>
              <a:ext uri="{FF2B5EF4-FFF2-40B4-BE49-F238E27FC236}">
                <a16:creationId xmlns:a16="http://schemas.microsoft.com/office/drawing/2014/main" id="{F65F2E46-5E1E-764E-8019-BDB65054A59C}"/>
              </a:ext>
            </a:extLst>
          </p:cNvPr>
          <p:cNvSpPr/>
          <p:nvPr/>
        </p:nvSpPr>
        <p:spPr bwMode="auto">
          <a:xfrm>
            <a:off x="3329028" y="5479485"/>
            <a:ext cx="1915003" cy="375980"/>
          </a:xfrm>
          <a:prstGeom prst="wedgeRectCallout">
            <a:avLst>
              <a:gd name="adj1" fmla="val -75244"/>
              <a:gd name="adj2" fmla="val -2540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Input Language</a:t>
            </a:r>
            <a:endParaRPr kumimoji="1" lang="ja-JP" altLang="en-US" sz="14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D87E19BD-33DD-5F4C-BEF6-13A643449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420" y="2286374"/>
            <a:ext cx="3332276" cy="1719669"/>
          </a:xfrm>
          <a:prstGeom prst="rect">
            <a:avLst/>
          </a:prstGeom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F768E8E-67F7-A94D-B589-84422FAF91F1}"/>
              </a:ext>
            </a:extLst>
          </p:cNvPr>
          <p:cNvCxnSpPr>
            <a:cxnSpLocks/>
          </p:cNvCxnSpPr>
          <p:nvPr/>
        </p:nvCxnSpPr>
        <p:spPr bwMode="auto">
          <a:xfrm flipV="1">
            <a:off x="4957590" y="2263525"/>
            <a:ext cx="655830" cy="215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91E60EE9-1033-724A-BE48-C1CBD5917E2E}"/>
              </a:ext>
            </a:extLst>
          </p:cNvPr>
          <p:cNvCxnSpPr>
            <a:cxnSpLocks/>
          </p:cNvCxnSpPr>
          <p:nvPr/>
        </p:nvCxnSpPr>
        <p:spPr bwMode="auto">
          <a:xfrm>
            <a:off x="5034708" y="3871505"/>
            <a:ext cx="537238" cy="1573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0F7B36F-10B2-B843-B7FC-2DBBC4AD6B55}"/>
              </a:ext>
            </a:extLst>
          </p:cNvPr>
          <p:cNvSpPr txBox="1"/>
          <p:nvPr/>
        </p:nvSpPr>
        <p:spPr>
          <a:xfrm>
            <a:off x="6138861" y="4042205"/>
            <a:ext cx="2281394" cy="31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Node-RED Dashboard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25" name="グラフィックス 24" descr="無線マイク">
            <a:extLst>
              <a:ext uri="{FF2B5EF4-FFF2-40B4-BE49-F238E27FC236}">
                <a16:creationId xmlns:a16="http://schemas.microsoft.com/office/drawing/2014/main" id="{EE5A07D6-8D8D-0040-9140-5F9F0B0DB8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39644" y="3222851"/>
            <a:ext cx="537238" cy="5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57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BAEC60-BD3B-C940-8544-A8731480A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2414444" cy="482568"/>
          </a:xfrm>
        </p:spPr>
        <p:txBody>
          <a:bodyPr/>
          <a:lstStyle/>
          <a:p>
            <a:r>
              <a:rPr kumimoji="1" lang="en-US" altLang="ja-JP" dirty="0"/>
              <a:t>Node: bitfield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1718F6E-74FA-2743-8FD4-D8F2DFD8B2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C22F8701-9C8C-3644-A5BB-7DB857297C90}"/>
              </a:ext>
            </a:extLst>
          </p:cNvPr>
          <p:cNvSpPr/>
          <p:nvPr/>
        </p:nvSpPr>
        <p:spPr bwMode="auto">
          <a:xfrm>
            <a:off x="198304" y="1002535"/>
            <a:ext cx="8758409" cy="111270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en-US" altLang="ja-JP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bitfield node allows </a:t>
            </a: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bit-field manipulation and byte order conversion between integer value, integer array, an object containing field values.</a:t>
            </a:r>
            <a:r>
              <a:rPr lang="en-US" altLang="ja-JP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ja-JP" altLang="en-US" sz="180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931F439-5DBF-AA42-9A90-211A7907D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72" y="2241415"/>
            <a:ext cx="6776368" cy="70700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AB42757-3C15-B44D-8248-DB076F5F5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627" y="3074596"/>
            <a:ext cx="3377789" cy="3410519"/>
          </a:xfrm>
          <a:prstGeom prst="rect">
            <a:avLst/>
          </a:prstGeom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53B1B60-6401-9F4C-B765-D770ED4CA32E}"/>
              </a:ext>
            </a:extLst>
          </p:cNvPr>
          <p:cNvCxnSpPr/>
          <p:nvPr/>
        </p:nvCxnSpPr>
        <p:spPr bwMode="auto">
          <a:xfrm flipV="1">
            <a:off x="2622014" y="2721166"/>
            <a:ext cx="1949985" cy="32041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E6083C7-A37D-4144-97FA-6B8C3BEFFB6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546991" y="2751240"/>
            <a:ext cx="437425" cy="32335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四角形吹き出し 14">
            <a:extLst>
              <a:ext uri="{FF2B5EF4-FFF2-40B4-BE49-F238E27FC236}">
                <a16:creationId xmlns:a16="http://schemas.microsoft.com/office/drawing/2014/main" id="{D060A6EA-0D0F-954C-AE67-46C05EC8D976}"/>
              </a:ext>
            </a:extLst>
          </p:cNvPr>
          <p:cNvSpPr/>
          <p:nvPr/>
        </p:nvSpPr>
        <p:spPr bwMode="auto">
          <a:xfrm>
            <a:off x="754334" y="2948420"/>
            <a:ext cx="1458124" cy="375980"/>
          </a:xfrm>
          <a:prstGeom prst="wedgeRectCallout">
            <a:avLst>
              <a:gd name="adj1" fmla="val 22233"/>
              <a:gd name="adj2" fmla="val -11917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Input: 0x3456</a:t>
            </a:r>
            <a:endParaRPr kumimoji="1" lang="ja-JP" altLang="en-US" sz="14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四角形吹き出し 10">
            <a:extLst>
              <a:ext uri="{FF2B5EF4-FFF2-40B4-BE49-F238E27FC236}">
                <a16:creationId xmlns:a16="http://schemas.microsoft.com/office/drawing/2014/main" id="{76514007-065C-5746-A824-B1FEE3CF3FAE}"/>
              </a:ext>
            </a:extLst>
          </p:cNvPr>
          <p:cNvSpPr/>
          <p:nvPr/>
        </p:nvSpPr>
        <p:spPr bwMode="auto">
          <a:xfrm>
            <a:off x="6478366" y="2949347"/>
            <a:ext cx="2268466" cy="960234"/>
          </a:xfrm>
          <a:prstGeom prst="wedgeRectCallout">
            <a:avLst>
              <a:gd name="adj1" fmla="val -39344"/>
              <a:gd name="adj2" fmla="val -7340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 anchorCtr="0">
            <a:noAutofit/>
          </a:bodyPr>
          <a:lstStyle/>
          <a:p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Output: an object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{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   A: 3, B: 4, C: 5, D: 6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} </a:t>
            </a:r>
          </a:p>
          <a:p>
            <a:endParaRPr kumimoji="1" lang="ja-JP" altLang="en-US" sz="14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四角形吹き出し 13">
            <a:extLst>
              <a:ext uri="{FF2B5EF4-FFF2-40B4-BE49-F238E27FC236}">
                <a16:creationId xmlns:a16="http://schemas.microsoft.com/office/drawing/2014/main" id="{D95DB6B1-043D-274F-9ADA-53C1624AD9D7}"/>
              </a:ext>
            </a:extLst>
          </p:cNvPr>
          <p:cNvSpPr/>
          <p:nvPr/>
        </p:nvSpPr>
        <p:spPr bwMode="auto">
          <a:xfrm>
            <a:off x="297455" y="3994881"/>
            <a:ext cx="1915003" cy="375980"/>
          </a:xfrm>
          <a:prstGeom prst="wedgeRectCallout">
            <a:avLst>
              <a:gd name="adj1" fmla="val 76633"/>
              <a:gd name="adj2" fmla="val 2147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Type of Conversion</a:t>
            </a:r>
            <a:endParaRPr kumimoji="1" lang="ja-JP" altLang="en-US" sz="14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" name="四角形吹き出し 15">
            <a:extLst>
              <a:ext uri="{FF2B5EF4-FFF2-40B4-BE49-F238E27FC236}">
                <a16:creationId xmlns:a16="http://schemas.microsoft.com/office/drawing/2014/main" id="{72FFD121-2BCA-7B49-A5F2-AC8411E23C2B}"/>
              </a:ext>
            </a:extLst>
          </p:cNvPr>
          <p:cNvSpPr/>
          <p:nvPr/>
        </p:nvSpPr>
        <p:spPr bwMode="auto">
          <a:xfrm>
            <a:off x="297455" y="5166608"/>
            <a:ext cx="1915003" cy="375980"/>
          </a:xfrm>
          <a:prstGeom prst="wedgeRectCallout">
            <a:avLst>
              <a:gd name="adj1" fmla="val 76633"/>
              <a:gd name="adj2" fmla="val 2147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Fields definition</a:t>
            </a:r>
            <a:endParaRPr kumimoji="1" lang="ja-JP" altLang="en-US" sz="14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876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84ED2-BCCC-5D49-BE40-8B4AC8960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Demo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F4B1B09-81DC-014C-BE0F-7F35F84E89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575C8FD-D42E-814A-B676-EE870ED165CE}"/>
              </a:ext>
            </a:extLst>
          </p:cNvPr>
          <p:cNvSpPr txBox="1"/>
          <p:nvPr/>
        </p:nvSpPr>
        <p:spPr>
          <a:xfrm>
            <a:off x="3795449" y="3078134"/>
            <a:ext cx="1827744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4400" dirty="0">
                <a:solidFill>
                  <a:schemeClr val="tx1"/>
                </a:solidFill>
                <a:latin typeface="Modern No. 20" panose="02070704070505020303" pitchFamily="18" charset="0"/>
                <a:ea typeface="游ゴシック Medium" panose="020B0500000000000000" pitchFamily="50" charset="-128"/>
                <a:cs typeface="Algerian" panose="020F0502020204030204" pitchFamily="34" charset="0"/>
              </a:rPr>
              <a:t>DEMO</a:t>
            </a:r>
            <a:endParaRPr kumimoji="1" lang="ja-JP" altLang="en-US" sz="4400" dirty="0">
              <a:solidFill>
                <a:schemeClr val="tx1"/>
              </a:solidFill>
              <a:latin typeface="Modern No. 20" panose="02070704070505020303" pitchFamily="18" charset="0"/>
              <a:ea typeface="游ゴシック Medium" panose="020B0500000000000000" pitchFamily="50" charset="-128"/>
              <a:cs typeface="Algerian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652083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kumimoji="1" sz="1800" dirty="0" smtClean="0">
            <a:solidFill>
              <a:schemeClr val="tx1"/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254</Words>
  <Application>Microsoft Macintosh PowerPoint</Application>
  <PresentationFormat>画面に合わせる 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6" baseType="lpstr">
      <vt:lpstr>HGPｺﾞｼｯｸE</vt:lpstr>
      <vt:lpstr>Hiragino Kaku Gothic Pro W6</vt:lpstr>
      <vt:lpstr>Meiryo UI</vt:lpstr>
      <vt:lpstr>游ゴシック</vt:lpstr>
      <vt:lpstr>游ゴシック Medium</vt:lpstr>
      <vt:lpstr>Arial</vt:lpstr>
      <vt:lpstr>Modern No. 20</vt:lpstr>
      <vt:lpstr>Times New Roman</vt:lpstr>
      <vt:lpstr>Wingdings</vt:lpstr>
      <vt:lpstr>標準デザイン</vt:lpstr>
      <vt:lpstr>Contribution of New Nodes</vt:lpstr>
      <vt:lpstr>Candidate Nodes</vt:lpstr>
      <vt:lpstr>Node: ui_iframe</vt:lpstr>
      <vt:lpstr>Node: ui_speech_recog</vt:lpstr>
      <vt:lpstr>Node: bitfield</vt:lpstr>
      <vt:lpstr>Demo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/>
  <cp:lastModifiedBy/>
  <cp:revision>98</cp:revision>
  <cp:lastPrinted>2019-12-06T03:13:47Z</cp:lastPrinted>
  <dcterms:created xsi:type="dcterms:W3CDTF">2004-05-26T10:25:15Z</dcterms:created>
  <dcterms:modified xsi:type="dcterms:W3CDTF">2020-11-18T05:48:10Z</dcterms:modified>
</cp:coreProperties>
</file>