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07" r:id="rId5"/>
    <p:sldId id="310" r:id="rId6"/>
    <p:sldId id="309" r:id="rId7"/>
    <p:sldId id="308" r:id="rId8"/>
    <p:sldId id="311" r:id="rId9"/>
    <p:sldId id="305" r:id="rId10"/>
    <p:sldId id="312" r:id="rId11"/>
  </p:sldIdLst>
  <p:sldSz cx="9144000" cy="6858000" type="screen4x3"/>
  <p:notesSz cx="6807200" cy="9939338"/>
  <p:defaultTextStyle>
    <a:defPPr>
      <a:defRPr lang="ja-JP"/>
    </a:defPPr>
    <a:lvl1pPr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5pPr>
    <a:lvl6pPr marL="22860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6pPr>
    <a:lvl7pPr marL="27432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7pPr>
    <a:lvl8pPr marL="32004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8pPr>
    <a:lvl9pPr marL="36576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26"/>
    <a:srgbClr val="FF00FF"/>
    <a:srgbClr val="8C8A8C"/>
    <a:srgbClr val="4C4C4C"/>
    <a:srgbClr val="2D2D2D"/>
    <a:srgbClr val="FF0000"/>
    <a:srgbClr val="1A1A1A"/>
    <a:srgbClr val="3333CC"/>
    <a:srgbClr val="D91B1B"/>
    <a:srgbClr val="C50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84AE2C-3B1D-F64A-A6C3-5136B4007F93}" v="76" dt="2020-06-29T12:48:47.7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18" autoAdjust="0"/>
    <p:restoredTop sz="95588" autoAdjust="0"/>
  </p:normalViewPr>
  <p:slideViewPr>
    <p:cSldViewPr snapToGrid="0">
      <p:cViewPr varScale="1">
        <p:scale>
          <a:sx n="100" d="100"/>
          <a:sy n="100" d="100"/>
        </p:scale>
        <p:origin x="1600" y="176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968" y="-108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9142" cy="49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 dirty="0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059" y="0"/>
            <a:ext cx="2949142" cy="49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 dirty="0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2058"/>
            <a:ext cx="2949142" cy="4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 dirty="0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059" y="9442058"/>
            <a:ext cx="2949142" cy="4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97EB0BD7-0D1B-461F-96D2-458D4659D7B9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24574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9142" cy="49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 dirty="0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059" y="0"/>
            <a:ext cx="2949142" cy="49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 dirty="0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72050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307" y="4721813"/>
            <a:ext cx="4992592" cy="4472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2058"/>
            <a:ext cx="2949142" cy="4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 dirty="0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059" y="9442058"/>
            <a:ext cx="2949142" cy="4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8AF01994-2739-4319-8C13-74EB71056E38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464295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60673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11939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11723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4993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86178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45099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90545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11"/>
          <p:cNvSpPr>
            <a:spLocks noChangeArrowheads="1"/>
          </p:cNvSpPr>
          <p:nvPr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63" name="グループ化 6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正方形/長方形 6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2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0173A9-6621-4FFE-BC07-AC198BDD4C9A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43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2428491" y="3113705"/>
            <a:ext cx="4253087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9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テキスト プレースホルダ 48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2428491" y="3656176"/>
            <a:ext cx="3454792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pic>
        <p:nvPicPr>
          <p:cNvPr id="36" name="図 35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  <p:sp>
        <p:nvSpPr>
          <p:cNvPr id="35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0173A9-6621-4FFE-BC07-AC198BDD4C9A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43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2428491" y="3113705"/>
            <a:ext cx="4253087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9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テキスト プレースホルダ 48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2428491" y="3656176"/>
            <a:ext cx="3454792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35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34" name="Text Box 39"/>
          <p:cNvSpPr txBox="1">
            <a:spLocks noChangeArrowheads="1"/>
          </p:cNvSpPr>
          <p:nvPr userDrawn="1"/>
        </p:nvSpPr>
        <p:spPr bwMode="gray">
          <a:xfrm>
            <a:off x="2968847" y="6616269"/>
            <a:ext cx="3409908" cy="194925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8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kern="1200" noProof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コピーライトの表示については、作成元で責任を持って適宜変更してください。　⇒</a:t>
            </a:r>
          </a:p>
        </p:txBody>
      </p:sp>
    </p:spTree>
    <p:extLst>
      <p:ext uri="{BB962C8B-B14F-4D97-AF65-F5344CB8AC3E}">
        <p14:creationId xmlns:p14="http://schemas.microsoft.com/office/powerpoint/2010/main" val="84354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32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33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34" name="グループ化 33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35" name="正方形/長方形 34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正方形/長方形 35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42" name="図 41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566738" y="3153460"/>
            <a:ext cx="42017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33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34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35" name="グループ化 34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36" name="正方形/長方形 35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正方形/長方形 36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38" name="図 37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113191" y="179482"/>
            <a:ext cx="732600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7" name="正方形/長方形 11"/>
          <p:cNvSpPr>
            <a:spLocks noChangeArrowheads="1"/>
          </p:cNvSpPr>
          <p:nvPr userDrawn="1"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6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pic>
        <p:nvPicPr>
          <p:cNvPr id="37" name="図 36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7792" y="202284"/>
            <a:ext cx="1342378" cy="3850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266943"/>
            <a:ext cx="7326000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grpSp>
        <p:nvGrpSpPr>
          <p:cNvPr id="39" name="グループ化 38"/>
          <p:cNvGrpSpPr/>
          <p:nvPr userDrawn="1"/>
        </p:nvGrpSpPr>
        <p:grpSpPr bwMode="gray">
          <a:xfrm>
            <a:off x="198438" y="1012825"/>
            <a:ext cx="8747125" cy="5546021"/>
            <a:chOff x="198438" y="1012825"/>
            <a:chExt cx="8747125" cy="5546021"/>
          </a:xfrm>
        </p:grpSpPr>
        <p:sp>
          <p:nvSpPr>
            <p:cNvPr id="41" name="Rectangle 10"/>
            <p:cNvSpPr>
              <a:spLocks noChangeArrowheads="1"/>
            </p:cNvSpPr>
            <p:nvPr userDrawn="1"/>
          </p:nvSpPr>
          <p:spPr bwMode="gray">
            <a:xfrm>
              <a:off x="198438" y="1012825"/>
              <a:ext cx="8747125" cy="5543550"/>
            </a:xfrm>
            <a:prstGeom prst="rect">
              <a:avLst/>
            </a:prstGeom>
            <a:noFill/>
            <a:ln w="31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" name="Text Box 38"/>
            <p:cNvSpPr txBox="1">
              <a:spLocks noChangeArrowheads="1"/>
            </p:cNvSpPr>
            <p:nvPr userDrawn="1"/>
          </p:nvSpPr>
          <p:spPr bwMode="gray">
            <a:xfrm>
              <a:off x="205368" y="5506250"/>
              <a:ext cx="3785011" cy="1052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b">
              <a:spAutoFit/>
            </a:bodyPr>
            <a:lstStyle/>
            <a:p>
              <a:pPr eaLnBrk="0" hangingPunct="0">
                <a:lnSpc>
                  <a:spcPct val="100000"/>
                </a:lnSpc>
              </a:pPr>
              <a:r>
                <a:rPr lang="ja-JP" altLang="en-US" sz="80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（注記）</a:t>
              </a:r>
            </a:p>
            <a:p>
              <a:pPr eaLnBrk="0" hangingPunct="0">
                <a:lnSpc>
                  <a:spcPct val="100000"/>
                </a:lnSpc>
              </a:pPr>
              <a:r>
                <a:rPr lang="ja-JP" altLang="en-US" sz="80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赤色の枠線はコンテンツエリアです。この枠の中に収まるようにレイアウトしてください。</a:t>
              </a:r>
            </a:p>
            <a:p>
              <a:pPr eaLnBrk="0" hangingPunct="0">
                <a:lnSpc>
                  <a:spcPct val="100000"/>
                </a:lnSpc>
              </a:pPr>
              <a:r>
                <a:rPr lang="ja-JP" altLang="en-US" sz="80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枠線は、メニュータブの［表示］／［スライドマスタ ］の画面にあります。</a:t>
              </a:r>
            </a:p>
            <a:p>
              <a:pPr eaLnBrk="0" hangingPunct="0">
                <a:lnSpc>
                  <a:spcPct val="100000"/>
                </a:lnSpc>
              </a:pPr>
              <a:r>
                <a:rPr lang="ja-JP" altLang="en-US" sz="80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編集が終了しましたら、枠線と注記を選択し、必ず</a:t>
              </a:r>
              <a:r>
                <a:rPr lang="ja-JP" altLang="en-US" sz="800" b="1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「消去」</a:t>
              </a:r>
              <a:r>
                <a:rPr lang="ja-JP" altLang="en-US" sz="80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してください。</a:t>
              </a:r>
            </a:p>
            <a:p>
              <a:pPr eaLnBrk="0" hangingPunct="0">
                <a:lnSpc>
                  <a:spcPct val="100000"/>
                </a:lnSpc>
              </a:pPr>
              <a:r>
                <a:rPr lang="ja-JP" altLang="en-US" sz="80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元の編集画面へは、リボンメニュー［マスター表示を閉じる］で戻れます。</a:t>
              </a:r>
              <a:endParaRPr lang="en-US" altLang="ja-JP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eaLnBrk="0" hangingPunct="0">
                <a:lnSpc>
                  <a:spcPct val="100000"/>
                </a:lnSpc>
              </a:pPr>
              <a:endParaRPr lang="en-US" altLang="ja-JP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ja-JP" altLang="en-US" sz="80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プレゼンテーションの演出上、背景に写真などの画像を用いる場合は</a:t>
              </a:r>
            </a:p>
            <a:p>
              <a:r>
                <a:rPr lang="ja-JP" altLang="en-US" sz="80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コンテンツエリア周囲の余白へ（</a:t>
              </a:r>
              <a:r>
                <a:rPr lang="en-US" altLang="ja-JP" sz="8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3</a:t>
              </a:r>
              <a:r>
                <a:rPr lang="ja-JP" altLang="en-US" sz="80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色ラインの下まで）写真・画像を拡張しても可とします。</a:t>
              </a:r>
            </a:p>
          </p:txBody>
        </p:sp>
      </p:grpSp>
      <p:grpSp>
        <p:nvGrpSpPr>
          <p:cNvPr id="54" name="グループ化 72"/>
          <p:cNvGrpSpPr>
            <a:grpSpLocks/>
          </p:cNvGrpSpPr>
          <p:nvPr userDrawn="1"/>
        </p:nvGrpSpPr>
        <p:grpSpPr bwMode="gray">
          <a:xfrm>
            <a:off x="3016250" y="107950"/>
            <a:ext cx="3111500" cy="215900"/>
            <a:chOff x="2940050" y="107923"/>
            <a:chExt cx="3111581" cy="215900"/>
          </a:xfrm>
        </p:grpSpPr>
        <p:sp>
          <p:nvSpPr>
            <p:cNvPr id="55" name="円/楕円 54"/>
            <p:cNvSpPr>
              <a:spLocks/>
            </p:cNvSpPr>
            <p:nvPr/>
          </p:nvSpPr>
          <p:spPr bwMode="gray">
            <a:xfrm>
              <a:off x="2940050" y="107923"/>
              <a:ext cx="217494" cy="215900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56" name="円/楕円 55"/>
            <p:cNvSpPr>
              <a:spLocks/>
            </p:cNvSpPr>
            <p:nvPr/>
          </p:nvSpPr>
          <p:spPr bwMode="gray">
            <a:xfrm>
              <a:off x="5835725" y="107923"/>
              <a:ext cx="215906" cy="215900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</p:grpSp>
      <p:sp>
        <p:nvSpPr>
          <p:cNvPr id="51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58" name="正方形/長方形 11"/>
          <p:cNvSpPr>
            <a:spLocks noChangeArrowheads="1"/>
          </p:cNvSpPr>
          <p:nvPr userDrawn="1"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59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60" name="正方形/長方形 5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正方形/長方形 60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63" name="図 62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7792" y="202284"/>
            <a:ext cx="1342378" cy="385077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 userDrawn="1"/>
        </p:nvSpPr>
        <p:spPr>
          <a:xfrm>
            <a:off x="4067011" y="268647"/>
            <a:ext cx="33401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閉じ穴を考慮したタイトル位置のシートです。</a:t>
            </a:r>
            <a:endParaRPr lang="en-US" altLang="ja-JP" sz="8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80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印刷をメインにする場合はこちらのシートを活用してください。</a:t>
            </a:r>
            <a:endParaRPr lang="en-US" altLang="ja-JP" sz="8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80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（プリンターの印刷結果によってタイトルをよけきれない場合もあります）</a:t>
            </a:r>
            <a:endParaRPr lang="en-US" altLang="ja-JP" sz="8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83683" y="2916679"/>
            <a:ext cx="3576635" cy="1026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4" r:id="rId2"/>
    <p:sldLayoutId id="2147483683" r:id="rId3"/>
    <p:sldLayoutId id="2147483679" r:id="rId4"/>
    <p:sldLayoutId id="2147483656" r:id="rId5"/>
    <p:sldLayoutId id="2147483682" r:id="rId6"/>
    <p:sldLayoutId id="2147483677" r:id="rId7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de-red/node-red.github.io/pull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node-red/node-red.github.io/blob/3af2168176cc9bd2ca97ead7b25e7efcf0986bfd/docs/developing-flows/index.md" TargetMode="External"/><Relationship Id="rId3" Type="http://schemas.openxmlformats.org/officeDocument/2006/relationships/hyperlink" Target="https://github.com/node-red/node-red.github.io/blob/e7c33e5bdf0a37240946b7d93b3e9ce91ff63305/docs/developing-flows/non-functional.md" TargetMode="External"/><Relationship Id="rId7" Type="http://schemas.openxmlformats.org/officeDocument/2006/relationships/hyperlink" Target="https://github.com/node-red/node-red.github.io/blob/383f9441cacad48b1376036cac4c29301879388e/docs/developing-flows/designing.m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node-red/node-red.github.io/blob/af8cc8056e231a4a1f407855d4bb0bad48f6710f/docs/developing-flows/implementation.md" TargetMode="External"/><Relationship Id="rId5" Type="http://schemas.openxmlformats.org/officeDocument/2006/relationships/hyperlink" Target="https://github.com/node-red/node-red.github.io/blob/9a9e7524a9f4ef39b5fb804d6b18f06ed092b706/docs/developing-flows/readability.md" TargetMode="External"/><Relationship Id="rId4" Type="http://schemas.openxmlformats.org/officeDocument/2006/relationships/hyperlink" Target="https://github.com/node-red/node-red.github.io/blob/ca7e7d985432cc3e882c466d75eef52d147fd973/docs/developing-flows/multiple-developers.m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gray">
          <a:xfrm>
            <a:off x="2185831" y="3429000"/>
            <a:ext cx="7326000" cy="480131"/>
          </a:xfrm>
        </p:spPr>
        <p:txBody>
          <a:bodyPr wrap="square">
            <a:spAutoFit/>
          </a:bodyPr>
          <a:lstStyle/>
          <a:p>
            <a:r>
              <a:rPr lang="en-US" altLang="ja-JP" sz="2800" dirty="0"/>
              <a:t>Flow Development Guideline</a:t>
            </a:r>
            <a:endParaRPr kumimoji="1" lang="ja-JP" altLang="en-US" sz="2800">
              <a:latin typeface="+mj-ea"/>
              <a:ea typeface="+mj-ea"/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06992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3">
            <a:extLst>
              <a:ext uri="{FF2B5EF4-FFF2-40B4-BE49-F238E27FC236}">
                <a16:creationId xmlns:a16="http://schemas.microsoft.com/office/drawing/2014/main" id="{644E2AA8-7219-5C41-AB56-824C087E192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02644" y="911224"/>
            <a:ext cx="8757526" cy="5878532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There’re 6 pull request related to flow development guideline currently.</a:t>
            </a:r>
            <a:endParaRPr kumimoji="0" lang="en-US" altLang="ja-JP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2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2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2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2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2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2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2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000" dirty="0">
                <a:hlinkClick r:id="rId3"/>
              </a:rPr>
              <a:t>https://github.com/node-red/node-red.github.io/pulls</a:t>
            </a:r>
            <a:endParaRPr kumimoji="0" lang="en-US" altLang="ja-JP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gray">
          <a:xfrm>
            <a:off x="113191" y="179482"/>
            <a:ext cx="7326000" cy="424732"/>
          </a:xfrm>
        </p:spPr>
        <p:txBody>
          <a:bodyPr wrap="square">
            <a:spAutoFit/>
          </a:bodyPr>
          <a:lstStyle/>
          <a:p>
            <a:r>
              <a:rPr lang="en-US" altLang="ja-JP" dirty="0"/>
              <a:t>Flow Development Guideline</a:t>
            </a:r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  <p:pic>
        <p:nvPicPr>
          <p:cNvPr id="3" name="図 2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BBC161D0-B53D-5643-B964-70F4E98CC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847" y="1526390"/>
            <a:ext cx="7437120" cy="46482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47F2C4C-9109-9C46-9C9F-22040B590578}"/>
              </a:ext>
            </a:extLst>
          </p:cNvPr>
          <p:cNvSpPr/>
          <p:nvPr/>
        </p:nvSpPr>
        <p:spPr bwMode="auto">
          <a:xfrm>
            <a:off x="853440" y="3048000"/>
            <a:ext cx="5120639" cy="3126590"/>
          </a:xfrm>
          <a:prstGeom prst="rect">
            <a:avLst/>
          </a:prstGeom>
          <a:noFill/>
          <a:ln w="57150">
            <a:solidFill>
              <a:srgbClr val="FF000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109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3">
            <a:extLst>
              <a:ext uri="{FF2B5EF4-FFF2-40B4-BE49-F238E27FC236}">
                <a16:creationId xmlns:a16="http://schemas.microsoft.com/office/drawing/2014/main" id="{644E2AA8-7219-5C41-AB56-824C087E192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02644" y="911224"/>
            <a:ext cx="8938665" cy="5847755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2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2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2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2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2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2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2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2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[Yokoi’s opinion]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#105 and #106 need discussion to adopt as the official document. 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#98, #99, #101, #102 are ready to merge or have discussions.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To merge them as step-by-step, I would like to divide one pull request</a:t>
            </a:r>
            <a:b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to multiple pull requests by sections.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gray">
          <a:xfrm>
            <a:off x="113191" y="179482"/>
            <a:ext cx="7326000" cy="424732"/>
          </a:xfrm>
        </p:spPr>
        <p:txBody>
          <a:bodyPr wrap="square">
            <a:spAutoFit/>
          </a:bodyPr>
          <a:lstStyle/>
          <a:p>
            <a:r>
              <a:rPr lang="en-US" altLang="ja-JP" dirty="0"/>
              <a:t>Flow Development Guideline</a:t>
            </a:r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2</a:t>
            </a:fld>
            <a:endParaRPr lang="en-US" altLang="ja-JP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89EE4BBA-79DA-D84F-AACC-65CC32AA1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166951"/>
              </p:ext>
            </p:extLst>
          </p:nvPr>
        </p:nvGraphicFramePr>
        <p:xfrm>
          <a:off x="231624" y="1027329"/>
          <a:ext cx="8680704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487">
                  <a:extLst>
                    <a:ext uri="{9D8B030D-6E8A-4147-A177-3AD203B41FA5}">
                      <a16:colId xmlns:a16="http://schemas.microsoft.com/office/drawing/2014/main" val="3675641203"/>
                    </a:ext>
                  </a:extLst>
                </a:gridCol>
                <a:gridCol w="3409884">
                  <a:extLst>
                    <a:ext uri="{9D8B030D-6E8A-4147-A177-3AD203B41FA5}">
                      <a16:colId xmlns:a16="http://schemas.microsoft.com/office/drawing/2014/main" val="2993090040"/>
                    </a:ext>
                  </a:extLst>
                </a:gridCol>
                <a:gridCol w="1450847">
                  <a:extLst>
                    <a:ext uri="{9D8B030D-6E8A-4147-A177-3AD203B41FA5}">
                      <a16:colId xmlns:a16="http://schemas.microsoft.com/office/drawing/2014/main" val="3266814973"/>
                    </a:ext>
                  </a:extLst>
                </a:gridCol>
                <a:gridCol w="3167486">
                  <a:extLst>
                    <a:ext uri="{9D8B030D-6E8A-4147-A177-3AD203B41FA5}">
                      <a16:colId xmlns:a16="http://schemas.microsoft.com/office/drawing/2014/main" val="3231361397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#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Pull requests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The number of lines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Discussions needed</a:t>
                      </a:r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477227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160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98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hlinkClick r:id="rId3"/>
                        </a:rPr>
                        <a:t>Add introduction of flow-dev-guide</a:t>
                      </a:r>
                      <a:endParaRPr kumimoji="0" lang="en-US" altLang="ja-JP" sz="1600" kern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+32  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746387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160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99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hlinkClick r:id="rId4"/>
                        </a:rPr>
                        <a:t>Add Designing chapter of flow-dev-guide</a:t>
                      </a:r>
                      <a:endParaRPr kumimoji="0" lang="en-US" altLang="ja-JP" sz="1600" kern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+157  -25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289577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hlinkClick r:id="rId5"/>
                        </a:rPr>
                        <a:t>Add Implementation chapter of flow-dev-guide </a:t>
                      </a:r>
                      <a:endParaRPr kumimoji="0" lang="en-US" altLang="ja-JP" sz="1600" kern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+159  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380842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102</a:t>
                      </a:r>
                      <a:endParaRPr kumimoji="0" lang="en-US" altLang="ja-JP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hlinkClick r:id="rId6"/>
                        </a:rPr>
                        <a:t>Add Readability chapter of flow-dev-guide </a:t>
                      </a:r>
                      <a:endParaRPr kumimoji="0" lang="en-US" altLang="ja-JP" sz="1600" kern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+282  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546483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hlinkClick r:id="rId7"/>
                        </a:rPr>
                        <a:t>Add Project chapter of flow-dev-guide</a:t>
                      </a:r>
                      <a:endParaRPr kumimoji="0" lang="en-US" altLang="ja-JP" sz="1600" kern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+119  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Method of team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998317"/>
                  </a:ext>
                </a:extLst>
              </a:tr>
              <a:tr h="3872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106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hlinkClick r:id="rId8"/>
                        </a:rPr>
                        <a:t>Add Non-functional requirements chapter of flow-dev-guide </a:t>
                      </a:r>
                      <a:endParaRPr kumimoji="0" lang="en-US" altLang="ja-JP" sz="1600" kern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+84  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Precautions due to single thread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98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83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3">
            <a:extLst>
              <a:ext uri="{FF2B5EF4-FFF2-40B4-BE49-F238E27FC236}">
                <a16:creationId xmlns:a16="http://schemas.microsoft.com/office/drawing/2014/main" id="{644E2AA8-7219-5C41-AB56-824C087E192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02644" y="911224"/>
            <a:ext cx="7611379" cy="3816429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2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2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2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2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[Tentative schedule]</a:t>
            </a:r>
            <a:endParaRPr kumimoji="0" lang="en-US" altLang="ja-JP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By end of July: Yokoi will re-check the contents</a:t>
            </a:r>
            <a:b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kumimoji="0" lang="en-US" altLang="ja-JP" sz="2200" kern="0" dirty="0">
                <a:solidFill>
                  <a:srgbClr val="000000"/>
                </a:solidFill>
                <a:latin typeface="+mn-ea"/>
                <a:ea typeface="+mn-ea"/>
              </a:rPr>
              <a:t>                     and divide the pull requests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ja-JP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By end of August: Review by Nick-san and Dave-san</a:t>
            </a:r>
            <a:br>
              <a:rPr kumimoji="0" lang="en-US" altLang="ja-JP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</a:br>
            <a:r>
              <a:rPr kumimoji="0" lang="en-US" altLang="ja-JP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                         and merge of the acceptable contents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ja-JP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By end of September: Yokoi will add Japanese translations</a:t>
            </a:r>
            <a:br>
              <a:rPr kumimoji="0" lang="en-US" altLang="ja-JP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</a:br>
            <a:r>
              <a:rPr kumimoji="0" lang="en-US" altLang="ja-JP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                             to </a:t>
            </a:r>
            <a:r>
              <a:rPr kumimoji="0" lang="en-US" altLang="ja-JP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nodered.jp</a:t>
            </a:r>
            <a:r>
              <a:rPr kumimoji="0" lang="en-US" altLang="ja-JP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 website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gray">
          <a:xfrm>
            <a:off x="113191" y="179482"/>
            <a:ext cx="7326000" cy="424732"/>
          </a:xfrm>
        </p:spPr>
        <p:txBody>
          <a:bodyPr wrap="square">
            <a:spAutoFit/>
          </a:bodyPr>
          <a:lstStyle/>
          <a:p>
            <a:r>
              <a:rPr lang="en-US" altLang="ja-JP" dirty="0"/>
              <a:t>Flow Development Guideline</a:t>
            </a:r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3</a:t>
            </a:fld>
            <a:endParaRPr lang="en-US" altLang="ja-JP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9129D1D6-5116-D94F-8BBC-7C48A7AF2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89940"/>
              </p:ext>
            </p:extLst>
          </p:nvPr>
        </p:nvGraphicFramePr>
        <p:xfrm>
          <a:off x="207264" y="1027329"/>
          <a:ext cx="870508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88">
                  <a:extLst>
                    <a:ext uri="{9D8B030D-6E8A-4147-A177-3AD203B41FA5}">
                      <a16:colId xmlns:a16="http://schemas.microsoft.com/office/drawing/2014/main" val="3675641203"/>
                    </a:ext>
                  </a:extLst>
                </a:gridCol>
                <a:gridCol w="8324300">
                  <a:extLst>
                    <a:ext uri="{9D8B030D-6E8A-4147-A177-3AD203B41FA5}">
                      <a16:colId xmlns:a16="http://schemas.microsoft.com/office/drawing/2014/main" val="29930900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#</a:t>
                      </a:r>
                      <a:endParaRPr kumimoji="1" lang="ja-JP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Question</a:t>
                      </a:r>
                      <a:endParaRPr kumimoji="1" lang="ja-JP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477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Is the following schedule acceptable?</a:t>
                      </a:r>
                      <a:endParaRPr kumimoji="1" lang="ja-JP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746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14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gray">
          <a:xfrm>
            <a:off x="2670047" y="3429000"/>
            <a:ext cx="6841783" cy="480131"/>
          </a:xfrm>
        </p:spPr>
        <p:txBody>
          <a:bodyPr wrap="square">
            <a:spAutoFit/>
          </a:bodyPr>
          <a:lstStyle/>
          <a:p>
            <a:r>
              <a:rPr lang="en-US" altLang="ja-JP" sz="2800" dirty="0"/>
              <a:t>Standalone Node-RED</a:t>
            </a:r>
            <a:endParaRPr kumimoji="1" lang="ja-JP" altLang="en-US" sz="2800">
              <a:latin typeface="+mj-ea"/>
              <a:ea typeface="+mj-ea"/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76207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3"/>
          <p:cNvSpPr txBox="1">
            <a:spLocks noChangeArrowheads="1"/>
          </p:cNvSpPr>
          <p:nvPr/>
        </p:nvSpPr>
        <p:spPr bwMode="gray">
          <a:xfrm>
            <a:off x="102644" y="911224"/>
            <a:ext cx="8882860" cy="5940088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000" kern="0" dirty="0">
                <a:solidFill>
                  <a:srgbClr val="000000"/>
                </a:solidFill>
                <a:latin typeface="+mn-ea"/>
                <a:ea typeface="+mn-ea"/>
              </a:rPr>
              <a:t>Installer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000" kern="0" dirty="0">
                <a:solidFill>
                  <a:srgbClr val="000000"/>
                </a:solidFill>
                <a:latin typeface="+mn-ea"/>
                <a:ea typeface="+mn-ea"/>
              </a:rPr>
              <a:t>- Installer setups Node-RED application to a user environment.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000" kern="0" dirty="0">
                <a:solidFill>
                  <a:srgbClr val="000000"/>
                </a:solidFill>
                <a:latin typeface="+mn-ea"/>
                <a:ea typeface="+mn-ea"/>
              </a:rPr>
              <a:t>- Easy update using installer including nodes.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0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000" kern="0" dirty="0">
                <a:solidFill>
                  <a:srgbClr val="000000"/>
                </a:solidFill>
                <a:latin typeface="+mn-ea"/>
                <a:ea typeface="+mn-ea"/>
              </a:rPr>
              <a:t>IDE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000" kern="0" dirty="0">
                <a:solidFill>
                  <a:srgbClr val="000000"/>
                </a:solidFill>
                <a:latin typeface="+mn-ea"/>
                <a:ea typeface="+mn-ea"/>
              </a:rPr>
              <a:t>- The following behaviors are the same as the normal Node-RED.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000" kern="0" dirty="0">
                <a:solidFill>
                  <a:srgbClr val="000000"/>
                </a:solidFill>
                <a:latin typeface="+mn-ea"/>
                <a:ea typeface="+mn-ea"/>
              </a:rPr>
              <a:t>   - Flow deployment to local runtime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000" kern="0" dirty="0">
                <a:solidFill>
                  <a:srgbClr val="000000"/>
                </a:solidFill>
                <a:latin typeface="+mn-ea"/>
                <a:ea typeface="+mn-ea"/>
              </a:rPr>
              <a:t>   - Flow import and export via clipboard or file upload/download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000" kern="0" dirty="0">
                <a:solidFill>
                  <a:srgbClr val="000000"/>
                </a:solidFill>
                <a:latin typeface="+mn-ea"/>
                <a:ea typeface="+mn-ea"/>
              </a:rPr>
              <a:t>   - Project features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000" kern="0" dirty="0">
                <a:solidFill>
                  <a:srgbClr val="000000"/>
                </a:solidFill>
                <a:latin typeface="+mn-ea"/>
                <a:ea typeface="+mn-ea"/>
              </a:rPr>
              <a:t>- JSON file association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000" kern="0" dirty="0">
                <a:solidFill>
                  <a:srgbClr val="000000"/>
                </a:solidFill>
                <a:latin typeface="+mn-ea"/>
                <a:ea typeface="+mn-ea"/>
              </a:rPr>
              <a:t>   - The standalone Node-RED opens the flow file using the JSON file association.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000" kern="0" dirty="0">
                <a:solidFill>
                  <a:srgbClr val="000000"/>
                </a:solidFill>
                <a:latin typeface="+mn-ea"/>
                <a:ea typeface="+mn-ea"/>
              </a:rPr>
              <a:t>   - The standalone Node-RED saves the flow to the opened file when deploying it or exiting the application.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0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000" kern="0" dirty="0">
                <a:solidFill>
                  <a:srgbClr val="000000"/>
                </a:solidFill>
                <a:latin typeface="+mn-ea"/>
                <a:ea typeface="+mn-ea"/>
              </a:rPr>
              <a:t>Logging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000" kern="0" dirty="0">
                <a:solidFill>
                  <a:srgbClr val="000000"/>
                </a:solidFill>
                <a:latin typeface="+mn-ea"/>
                <a:ea typeface="+mn-ea"/>
              </a:rPr>
              <a:t>- Flow developers can check the log on the event log window.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000" kern="0" dirty="0">
                <a:solidFill>
                  <a:srgbClr val="000000"/>
                </a:solidFill>
                <a:latin typeface="+mn-ea"/>
                <a:ea typeface="+mn-ea"/>
              </a:rPr>
              <a:t>- For investigating error log by other users, the standalone Node-RED outputs the logs to files withe log rotate style.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gray">
          <a:xfrm>
            <a:off x="113191" y="179482"/>
            <a:ext cx="7326000" cy="424732"/>
          </a:xfrm>
        </p:spPr>
        <p:txBody>
          <a:bodyPr wrap="square">
            <a:spAutoFit/>
          </a:bodyPr>
          <a:lstStyle/>
          <a:p>
            <a:r>
              <a:rPr lang="en-US" altLang="ja-JP" dirty="0"/>
              <a:t>Scope of standalone Node-RED</a:t>
            </a:r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14511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gray">
          <a:xfrm>
            <a:off x="113191" y="179482"/>
            <a:ext cx="7326000" cy="424732"/>
          </a:xfrm>
        </p:spPr>
        <p:txBody>
          <a:bodyPr wrap="square">
            <a:spAutoFit/>
          </a:bodyPr>
          <a:lstStyle/>
          <a:p>
            <a:r>
              <a:rPr lang="en-US" altLang="ja-JP" dirty="0"/>
              <a:t>Standalone Node-RED</a:t>
            </a:r>
            <a:endParaRPr kumimoji="1" lang="ja-JP" altLang="en-US">
              <a:latin typeface="+mj-ea"/>
              <a:ea typeface="+mj-ea"/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6</a:t>
            </a:fld>
            <a:endParaRPr lang="en-US" altLang="ja-JP" dirty="0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2D22E910-045E-4A45-A706-07A68645F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333034"/>
              </p:ext>
            </p:extLst>
          </p:nvPr>
        </p:nvGraphicFramePr>
        <p:xfrm>
          <a:off x="207264" y="1027329"/>
          <a:ext cx="87050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88">
                  <a:extLst>
                    <a:ext uri="{9D8B030D-6E8A-4147-A177-3AD203B41FA5}">
                      <a16:colId xmlns:a16="http://schemas.microsoft.com/office/drawing/2014/main" val="3675641203"/>
                    </a:ext>
                  </a:extLst>
                </a:gridCol>
                <a:gridCol w="8324300">
                  <a:extLst>
                    <a:ext uri="{9D8B030D-6E8A-4147-A177-3AD203B41FA5}">
                      <a16:colId xmlns:a16="http://schemas.microsoft.com/office/drawing/2014/main" val="29930900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Question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477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Is the scope document OK?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74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Can I start </a:t>
                      </a:r>
                      <a:r>
                        <a:rPr kumimoji="1" lang="en-US" altLang="ja-JP"/>
                        <a:t>to develop the </a:t>
                      </a:r>
                      <a:r>
                        <a:rPr kumimoji="1" lang="en-US" altLang="ja-JP" dirty="0"/>
                        <a:t>simplest implementation?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283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556070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0">
      <a:majorFont>
        <a:latin typeface="Arial"/>
        <a:ea typeface="HGP創英角ｺﾞｼｯｸUB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smtClean="0">
            <a:solidFill>
              <a:schemeClr val="tx1"/>
            </a:solidFill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kumimoji="1" sz="2200" smtClean="0">
            <a:solidFill>
              <a:schemeClr val="tx1"/>
            </a:solidFill>
            <a:latin typeface="+mn-ea"/>
            <a:ea typeface="+mn-ea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UniquePath xmlns="1e78d572-3cd7-4422-acd1-43e60bd62168" xsi:nil="true"/>
    <_x5143__x306e__x30d1__x30b9_ xmlns="1e78d572-3cd7-4422-acd1-43e60bd62168" xsi:nil="true"/>
    <Date_x0020_Modified xmlns="1e78d572-3cd7-4422-acd1-43e60bd62168" xsi:nil="true"/>
    <_x5143__x306e__x89aa__x30d5__x30a9__x30eb__x30c0_ xmlns="1e78d572-3cd7-4422-acd1-43e60bd6216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A5761FC19780F4EB5688EB320F1081A" ma:contentTypeVersion="16" ma:contentTypeDescription="新しいドキュメントを作成します。" ma:contentTypeScope="" ma:versionID="e0b054732cbdb32e26477d3d33ce81a4">
  <xsd:schema xmlns:xsd="http://www.w3.org/2001/XMLSchema" xmlns:xs="http://www.w3.org/2001/XMLSchema" xmlns:p="http://schemas.microsoft.com/office/2006/metadata/properties" xmlns:ns2="1e78d572-3cd7-4422-acd1-43e60bd62168" xmlns:ns3="9658e7d1-e3cd-4544-91a4-b361c818b527" targetNamespace="http://schemas.microsoft.com/office/2006/metadata/properties" ma:root="true" ma:fieldsID="5749f6496b4d75a859066120e08a9d4a" ns2:_="" ns3:_="">
    <xsd:import namespace="1e78d572-3cd7-4422-acd1-43e60bd62168"/>
    <xsd:import namespace="9658e7d1-e3cd-4544-91a4-b361c818b527"/>
    <xsd:element name="properties">
      <xsd:complexType>
        <xsd:sequence>
          <xsd:element name="documentManagement">
            <xsd:complexType>
              <xsd:all>
                <xsd:element ref="ns2:Date_x0020_Modified" minOccurs="0"/>
                <xsd:element ref="ns2:UniquePath" minOccurs="0"/>
                <xsd:element ref="ns2:_x5143__x306e__x89aa__x30d5__x30a9__x30eb__x30c0_" minOccurs="0"/>
                <xsd:element ref="ns2:_x5143__x306e__x30d1__x30b9_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78d572-3cd7-4422-acd1-43e60bd62168" elementFormDefault="qualified">
    <xsd:import namespace="http://schemas.microsoft.com/office/2006/documentManagement/types"/>
    <xsd:import namespace="http://schemas.microsoft.com/office/infopath/2007/PartnerControls"/>
    <xsd:element name="Date_x0020_Modified" ma:index="8" nillable="true" ma:displayName="Date Modified" ma:default="" ma:description="" ma:format="DateTime" ma:internalName="Date_x0020_Modified">
      <xsd:simpleType>
        <xsd:restriction base="dms:DateTime"/>
      </xsd:simpleType>
    </xsd:element>
    <xsd:element name="UniquePath" ma:index="9" nillable="true" ma:displayName="UniquePath" ma:description="" ma:internalName="UniquePath">
      <xsd:simpleType>
        <xsd:restriction base="dms:Note">
          <xsd:maxLength value="255"/>
        </xsd:restriction>
      </xsd:simpleType>
    </xsd:element>
    <xsd:element name="_x5143__x306e__x89aa__x30d5__x30a9__x30eb__x30c0_" ma:index="10" nillable="true" ma:displayName="元の親フォルダ" ma:description="" ma:internalName="_x5143__x306e__x89aa__x30d5__x30a9__x30eb__x30c0_">
      <xsd:simpleType>
        <xsd:restriction base="dms:Note">
          <xsd:maxLength value="255"/>
        </xsd:restriction>
      </xsd:simpleType>
    </xsd:element>
    <xsd:element name="_x5143__x306e__x30d1__x30b9_" ma:index="11" nillable="true" ma:displayName="元のパス" ma:description="" ma:internalName="_x5143__x306e__x30d1__x30b9_">
      <xsd:simpleType>
        <xsd:restriction base="dms:Note">
          <xsd:maxLength value="255"/>
        </xsd:restriction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58e7d1-e3cd-4544-91a4-b361c818b527" elementFormDefault="qualified">
    <xsd:import namespace="http://schemas.microsoft.com/office/2006/documentManagement/types"/>
    <xsd:import namespace="http://schemas.microsoft.com/office/infopath/2007/PartnerControls"/>
    <xsd:element name="SharedWithUsers" ma:index="22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316F28-D208-4415-9364-9798B60EAF8D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9658e7d1-e3cd-4544-91a4-b361c818b527"/>
    <ds:schemaRef ds:uri="http://purl.org/dc/elements/1.1/"/>
    <ds:schemaRef ds:uri="http://purl.org/dc/terms/"/>
    <ds:schemaRef ds:uri="http://purl.org/dc/dcmitype/"/>
    <ds:schemaRef ds:uri="http://schemas.microsoft.com/office/infopath/2007/PartnerControls"/>
    <ds:schemaRef ds:uri="1e78d572-3cd7-4422-acd1-43e60bd62168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003798FF-2832-4538-A1D6-7268BE217D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54C0FA-694F-4C6D-B30A-45888487B5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78d572-3cd7-4422-acd1-43e60bd62168"/>
    <ds:schemaRef ds:uri="9658e7d1-e3cd-4544-91a4-b361c818b5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416</Words>
  <Application>Microsoft Macintosh PowerPoint</Application>
  <PresentationFormat>画面に合わせる (4:3)</PresentationFormat>
  <Paragraphs>116</Paragraphs>
  <Slides>7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Arial</vt:lpstr>
      <vt:lpstr>HGPｺﾞｼｯｸE</vt:lpstr>
      <vt:lpstr>HGP創英角ｺﾞｼｯｸUB</vt:lpstr>
      <vt:lpstr>Meiryo UI</vt:lpstr>
      <vt:lpstr>Times New Roman</vt:lpstr>
      <vt:lpstr>標準デザイン</vt:lpstr>
      <vt:lpstr>Flow Development Guideline</vt:lpstr>
      <vt:lpstr>Flow Development Guideline</vt:lpstr>
      <vt:lpstr>Flow Development Guideline</vt:lpstr>
      <vt:lpstr>Flow Development Guideline</vt:lpstr>
      <vt:lpstr>Standalone Node-RED</vt:lpstr>
      <vt:lpstr>Scope of standalone Node-RED</vt:lpstr>
      <vt:lpstr>Standalone Node-RED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98</cp:revision>
  <dcterms:created xsi:type="dcterms:W3CDTF">2004-05-26T10:25:15Z</dcterms:created>
  <dcterms:modified xsi:type="dcterms:W3CDTF">2020-06-29T12:58:42Z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0x0101001A5761FC19780F4EB5688EB320F1081A</vt:lpwstr>
  </property>
</Properties>
</file>