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506" r:id="rId6"/>
    <p:sldId id="510" r:id="rId7"/>
    <p:sldId id="511" r:id="rId8"/>
    <p:sldId id="512" r:id="rId9"/>
    <p:sldId id="505" r:id="rId10"/>
    <p:sldId id="734" r:id="rId11"/>
    <p:sldId id="732" r:id="rId12"/>
    <p:sldId id="733" r:id="rId13"/>
    <p:sldId id="501" r:id="rId1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65DF0-E4D9-4941-9763-2059FF4EA52C}" v="21" dt="2019-06-03T05:30:33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5" autoAdjust="0"/>
    <p:restoredTop sz="94974" autoAdjust="0"/>
  </p:normalViewPr>
  <p:slideViewPr>
    <p:cSldViewPr snapToGrid="0">
      <p:cViewPr varScale="1">
        <p:scale>
          <a:sx n="93" d="100"/>
          <a:sy n="93" d="100"/>
        </p:scale>
        <p:origin x="158" y="5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本資料では、フローテストの実行コマンドの仕様、詳細処理を共有する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mocha</a:t>
            </a:r>
            <a:r>
              <a:rPr kumimoji="1" lang="ja-JP" altLang="en-US" dirty="0"/>
              <a:t>で並列実行できるのであればそうしたい</a:t>
            </a:r>
            <a:endParaRPr kumimoji="1" lang="en-US" altLang="ja-JP" dirty="0"/>
          </a:p>
          <a:p>
            <a:r>
              <a:rPr kumimoji="1" lang="ja-JP" altLang="en-US" dirty="0"/>
              <a:t>現状はシングル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87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538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428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09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878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1007500" y="3272481"/>
            <a:ext cx="5755102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Line break support for node labels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218877" cy="43088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/>
              <a:t>Yuma Matsuura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0CB9AD-D823-436A-A1C8-AA37ECDD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0" y="1772124"/>
            <a:ext cx="8491059" cy="227426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4C5C16-9BA0-4602-BA9A-1E1CFBD6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156360" cy="482568"/>
          </a:xfrm>
        </p:spPr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62FB36-A53A-413B-958E-4CC755438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D3F2AF0F-F4FA-4FBB-BC59-E883B77873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645" y="788347"/>
            <a:ext cx="9144000" cy="85748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[Request] Insert a line break in the label of a node.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[Problem]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node with a long name gets long sideways and looks bad.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534F6320-CAB2-4DE1-8D99-A5FAF020B725}"/>
              </a:ext>
            </a:extLst>
          </p:cNvPr>
          <p:cNvSpPr/>
          <p:nvPr/>
        </p:nvSpPr>
        <p:spPr bwMode="auto">
          <a:xfrm>
            <a:off x="706645" y="4085182"/>
            <a:ext cx="7704658" cy="2460081"/>
          </a:xfrm>
          <a:prstGeom prst="wedgeRoundRectCallout">
            <a:avLst>
              <a:gd name="adj1" fmla="val -24613"/>
              <a:gd name="adj2" fmla="val -82207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 rtlCol="0" anchor="t" anchorCtr="0">
            <a:norm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We sometimes write long sentences on labels.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But a node with a long name gets long sideways and look bad.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For example, We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want to insert a line break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like this.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564413-AB79-4C31-80FF-A5FDF34F1909}"/>
              </a:ext>
            </a:extLst>
          </p:cNvPr>
          <p:cNvSpPr/>
          <p:nvPr/>
        </p:nvSpPr>
        <p:spPr bwMode="auto">
          <a:xfrm>
            <a:off x="5595626" y="5380871"/>
            <a:ext cx="2576583" cy="1008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33313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rm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Reshape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 Transform to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NDJson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 Date format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CB63958-6592-46A1-9B55-5B969123B1A0}"/>
              </a:ext>
            </a:extLst>
          </p:cNvPr>
          <p:cNvSpPr/>
          <p:nvPr/>
        </p:nvSpPr>
        <p:spPr bwMode="auto">
          <a:xfrm>
            <a:off x="5498889" y="5734055"/>
            <a:ext cx="144016" cy="1923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13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rmAutofit fontScale="25000" lnSpcReduction="20000"/>
          </a:bodyPr>
          <a:lstStyle/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50AC41D-8C62-4F48-91FF-3CC44DBEAF0A}"/>
              </a:ext>
            </a:extLst>
          </p:cNvPr>
          <p:cNvSpPr/>
          <p:nvPr/>
        </p:nvSpPr>
        <p:spPr bwMode="auto">
          <a:xfrm>
            <a:off x="8098067" y="5734055"/>
            <a:ext cx="144016" cy="1923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13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rmAutofit fontScale="25000" lnSpcReduction="20000"/>
          </a:bodyPr>
          <a:lstStyle/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2FCE947-018A-49A0-8FE4-106F49108359}"/>
              </a:ext>
            </a:extLst>
          </p:cNvPr>
          <p:cNvSpPr/>
          <p:nvPr/>
        </p:nvSpPr>
        <p:spPr bwMode="auto">
          <a:xfrm>
            <a:off x="5087810" y="5516077"/>
            <a:ext cx="355079" cy="2812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8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1FAFC3C-6FDC-448C-BE60-A987E340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2" y="1453175"/>
            <a:ext cx="8599629" cy="51498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4C5C16-9BA0-4602-BA9A-1E1CFBD6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981359" cy="482568"/>
          </a:xfrm>
        </p:spPr>
        <p:txBody>
          <a:bodyPr/>
          <a:lstStyle/>
          <a:p>
            <a:r>
              <a:rPr kumimoji="1" lang="en-US" altLang="ja-JP" dirty="0"/>
              <a:t>Task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62FB36-A53A-413B-958E-4CC755438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C54338-97D1-4143-82F3-92857B6ADB63}"/>
              </a:ext>
            </a:extLst>
          </p:cNvPr>
          <p:cNvSpPr/>
          <p:nvPr/>
        </p:nvSpPr>
        <p:spPr bwMode="ltGray">
          <a:xfrm>
            <a:off x="1649446" y="3196156"/>
            <a:ext cx="991887" cy="436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AF3034-8345-441D-9043-DE907499C9FA}"/>
              </a:ext>
            </a:extLst>
          </p:cNvPr>
          <p:cNvSpPr/>
          <p:nvPr/>
        </p:nvSpPr>
        <p:spPr bwMode="ltGray">
          <a:xfrm>
            <a:off x="4404219" y="4171593"/>
            <a:ext cx="2105637" cy="35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08D5F2E-AB0A-4DF7-9D19-D48A428239DC}"/>
              </a:ext>
            </a:extLst>
          </p:cNvPr>
          <p:cNvSpPr/>
          <p:nvPr/>
        </p:nvSpPr>
        <p:spPr bwMode="ltGray">
          <a:xfrm>
            <a:off x="7464475" y="2888963"/>
            <a:ext cx="790975" cy="30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吹き出し 3">
            <a:extLst>
              <a:ext uri="{FF2B5EF4-FFF2-40B4-BE49-F238E27FC236}">
                <a16:creationId xmlns:a16="http://schemas.microsoft.com/office/drawing/2014/main" id="{2599F65A-5CCA-4F9E-A8DE-568D3094507D}"/>
              </a:ext>
            </a:extLst>
          </p:cNvPr>
          <p:cNvSpPr/>
          <p:nvPr/>
        </p:nvSpPr>
        <p:spPr bwMode="ltGray">
          <a:xfrm>
            <a:off x="4318808" y="4659093"/>
            <a:ext cx="535422" cy="436283"/>
          </a:xfrm>
          <a:prstGeom prst="wedgeRectCallout">
            <a:avLst>
              <a:gd name="adj1" fmla="val -9299"/>
              <a:gd name="adj2" fmla="val -87816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吹き出し 73">
            <a:extLst>
              <a:ext uri="{FF2B5EF4-FFF2-40B4-BE49-F238E27FC236}">
                <a16:creationId xmlns:a16="http://schemas.microsoft.com/office/drawing/2014/main" id="{EAC78F0F-F8BB-41E0-A386-163A9E7FB42F}"/>
              </a:ext>
            </a:extLst>
          </p:cNvPr>
          <p:cNvSpPr/>
          <p:nvPr/>
        </p:nvSpPr>
        <p:spPr bwMode="ltGray">
          <a:xfrm>
            <a:off x="7350736" y="3311444"/>
            <a:ext cx="509226" cy="436283"/>
          </a:xfrm>
          <a:prstGeom prst="wedgeRectCallout">
            <a:avLst>
              <a:gd name="adj1" fmla="val -9299"/>
              <a:gd name="adj2" fmla="val -87816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吹き出し 74">
            <a:extLst>
              <a:ext uri="{FF2B5EF4-FFF2-40B4-BE49-F238E27FC236}">
                <a16:creationId xmlns:a16="http://schemas.microsoft.com/office/drawing/2014/main" id="{F7148847-E576-4832-8BE0-8DB23034EEAB}"/>
              </a:ext>
            </a:extLst>
          </p:cNvPr>
          <p:cNvSpPr/>
          <p:nvPr/>
        </p:nvSpPr>
        <p:spPr bwMode="ltGray">
          <a:xfrm>
            <a:off x="1583092" y="3735310"/>
            <a:ext cx="509226" cy="436283"/>
          </a:xfrm>
          <a:prstGeom prst="wedgeRectCallout">
            <a:avLst>
              <a:gd name="adj1" fmla="val -9299"/>
              <a:gd name="adj2" fmla="val -87816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6B66F5E9-68F6-4BBF-9FD7-1E70459EF5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645" y="788347"/>
            <a:ext cx="9144000" cy="64617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Support a line break at 3 places.</a:t>
            </a:r>
          </a:p>
        </p:txBody>
      </p:sp>
    </p:spTree>
    <p:extLst>
      <p:ext uri="{BB962C8B-B14F-4D97-AF65-F5344CB8AC3E}">
        <p14:creationId xmlns:p14="http://schemas.microsoft.com/office/powerpoint/2010/main" val="25050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C5C16-9BA0-4602-BA9A-1E1CFBD6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669047" cy="482568"/>
          </a:xfrm>
        </p:spPr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62FB36-A53A-413B-958E-4CC755438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255D30CA-1ECF-4912-9EB5-E5FC88C5D2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645" y="788347"/>
            <a:ext cx="9144000" cy="64617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cap="rnd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How to specify a line break in a label?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080FE7-06E4-452E-B6A5-7A12B13F48CB}"/>
              </a:ext>
            </a:extLst>
          </p:cNvPr>
          <p:cNvSpPr txBox="1"/>
          <p:nvPr/>
        </p:nvSpPr>
        <p:spPr>
          <a:xfrm>
            <a:off x="276837" y="1841141"/>
            <a:ext cx="832741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 considered the following 3 ways.</a:t>
            </a:r>
          </a:p>
          <a:p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① </a:t>
            </a:r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Changing “&lt;input type=‘text’&gt;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“ to “&lt;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textarea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&gt;&lt;/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textarea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&gt;” tag</a:t>
            </a:r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kumimoji="1"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② </a:t>
            </a:r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Regarding “\n” as a line break</a:t>
            </a:r>
          </a:p>
          <a:p>
            <a:pPr algn="l"/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kumimoji="1"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③ 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Regarding “&lt;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br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/&gt;” as a line break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1D95A-34CB-4000-B19F-F4233C76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3" y="4332681"/>
            <a:ext cx="5391150" cy="619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324B27F-9B79-4B11-AF6A-C4F414061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0" y="5843147"/>
            <a:ext cx="5400675" cy="5905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F75AAB-CCBB-4651-98A0-02C5F3A27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0" y="2828997"/>
            <a:ext cx="5076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986514" y="3167390"/>
            <a:ext cx="7619394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Node installation from other than public site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1720343" cy="43088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/>
              <a:t>Kazuhiro Ito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31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7486345" cy="482568"/>
          </a:xfrm>
        </p:spPr>
        <p:txBody>
          <a:bodyPr/>
          <a:lstStyle/>
          <a:p>
            <a:r>
              <a:rPr lang="en-US" altLang="ja-JP" dirty="0"/>
              <a:t>Node installation from other than public site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91" y="906955"/>
            <a:ext cx="8729733" cy="5638307"/>
          </a:xfrm>
          <a:ln>
            <a:prstDash val="dash"/>
          </a:ln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</a:t>
            </a:r>
          </a:p>
          <a:p>
            <a:pPr marL="0" indent="0">
              <a:buNone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 is under consideration to install a self-made node from other than the public site, such as a local environment, using the "Manage palette" &gt; "Palette" &gt; "Install ". </a:t>
            </a:r>
          </a:p>
          <a:p>
            <a:pPr marL="0" indent="0">
              <a:buNone/>
            </a:pP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Search for a self-made node in palette management</a:t>
            </a:r>
          </a:p>
          <a:p>
            <a:pPr marL="0" indent="0">
              <a:buNone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We can change the URL referring to a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catalog.json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which contains node's information, in the settings.js</a:t>
            </a:r>
          </a:p>
          <a:p>
            <a:pPr marL="0" indent="0">
              <a:buNone/>
            </a:pP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Self-made node installation from a private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npm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registry.</a:t>
            </a: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 the use of private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npm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registry by "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npm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config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".</a:t>
            </a:r>
          </a:p>
          <a:p>
            <a:pPr marL="0" indent="0">
              <a:buNone/>
            </a:pP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 Self-made node installation from a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site.</a:t>
            </a:r>
          </a:p>
          <a:p>
            <a:pPr marL="0" indent="0">
              <a:buNone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Plans to consider that Node-RED will support.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Support for installation with Git URL (ex.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npm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install &lt;git://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&gt;)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Question matters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If you have a tool for creating a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catalog.json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please provide it as a reference.</a:t>
            </a:r>
            <a:endParaRPr lang="ja-JP" altLang="en-US" sz="16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700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986514" y="3167390"/>
            <a:ext cx="3052439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Timeout</a:t>
            </a:r>
            <a:r>
              <a:rPr lang="ja-JP" altLang="en-US" sz="2800" dirty="0"/>
              <a:t> </a:t>
            </a:r>
            <a:r>
              <a:rPr lang="en-US" altLang="ja-JP" sz="2800" dirty="0"/>
              <a:t>Function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231701" cy="43088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/>
              <a:t>Kazumi Yoshida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3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Timeout Function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34417"/>
            <a:ext cx="9144000" cy="516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&lt;Background&gt;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We received the following request: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Node-RED should timeout and respond in case of no responding in a communication, etc. Instead of waiting indefinitely. Examples below: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- case1: Executing SQL statements and queries take a long time.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- case2: No response returned when sending a request to a web service with "http-</a:t>
            </a:r>
            <a:r>
              <a:rPr lang="ja-JP" altLang="en-US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　　　</a:t>
            </a:r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              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request" node.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- case3: The flows between "http-in" and "http-out" nodes take a long time.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Apps which sent a request to Node-RED would be kept waiting. Desirably, "http-out" node replies an error after the elapse of a certain period of time.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2000" b="1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&lt;Current situation&gt;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We are considering the processing ways to support timeout based on </a:t>
            </a:r>
            <a:r>
              <a:rPr lang="en-US" altLang="ja-JP" sz="1800" dirty="0" err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Nishiyama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-san's idea which is described in the following URL.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it-IT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Node Messaging AP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</a:t>
            </a:r>
            <a:endParaRPr lang="it-IT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it-IT" altLang="ja-JP" sz="18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       https://github.com/node-red/node-red/wiki/Design%3A-Node-Messaging-API</a:t>
            </a:r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162" y="841040"/>
            <a:ext cx="9146208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&lt;Points to note&gt;</a:t>
            </a: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figure 1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1.syncFunc() might return a value after timeout.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2.Maintaining consistencies among node's </a:t>
            </a:r>
            <a:r>
              <a:rPr lang="en-US" altLang="ja-JP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3.Existing nodes must have the timeout function without any enhancements.</a:t>
            </a: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considering using </a:t>
            </a:r>
            <a:r>
              <a:rPr lang="en-US" altLang="ja-JP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function, and getting the timeout value in the setting.js. After timeout, automatically </a:t>
            </a:r>
            <a:r>
              <a:rPr lang="en-US" altLang="ja-JP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node.error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will be called behind a node.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Timeout Function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82085" y="1392222"/>
            <a:ext cx="5899790" cy="242451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module.exports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function(RED)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function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aNode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RED.nodes.createNode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this,config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node = this;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node.on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('input', function(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msg.payload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msg.payload.aNode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ja-JP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= </a:t>
            </a:r>
            <a:r>
              <a:rPr lang="en-US" altLang="ja-JP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syncFunc</a:t>
            </a:r>
            <a:r>
              <a:rPr lang="en-US" altLang="ja-JP" sz="14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node.send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});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RED.nodes.registerType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("a node",</a:t>
            </a:r>
            <a:r>
              <a:rPr lang="en-US" altLang="ja-JP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aNode</a:t>
            </a:r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1" lang="ja-JP" altLang="en-US" sz="14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四角形吹き出し 6"/>
          <p:cNvSpPr/>
          <p:nvPr/>
        </p:nvSpPr>
        <p:spPr bwMode="ltGray">
          <a:xfrm>
            <a:off x="4680584" y="2673798"/>
            <a:ext cx="2253615" cy="466725"/>
          </a:xfrm>
          <a:prstGeom prst="wedgeRectCallout">
            <a:avLst>
              <a:gd name="adj1" fmla="val -67041"/>
              <a:gd name="adj2" fmla="val -4885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waiting for return value from </a:t>
            </a:r>
            <a:r>
              <a:rPr lang="en-US" altLang="ja-JP" sz="14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syncFunc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();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3022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09583B1AF3ED459C1F815D5D5B6F55" ma:contentTypeVersion="6" ma:contentTypeDescription="新しいドキュメントを作成します。" ma:contentTypeScope="" ma:versionID="15bff95c79b6fff2fc9cd501555dd325">
  <xsd:schema xmlns:xsd="http://www.w3.org/2001/XMLSchema" xmlns:xs="http://www.w3.org/2001/XMLSchema" xmlns:p="http://schemas.microsoft.com/office/2006/metadata/properties" xmlns:ns2="5c108ad5-fa1a-47b4-9228-b754ddac0e3a" targetNamespace="http://schemas.microsoft.com/office/2006/metadata/properties" ma:root="true" ma:fieldsID="1f03a8c188083e3165973fc7def2ea9f" ns2:_="">
    <xsd:import namespace="5c108ad5-fa1a-47b4-9228-b754ddac0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08ad5-fa1a-47b4-9228-b754ddac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4B122E-9D25-47D9-88D4-17B9B4C3F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108ad5-fa1a-47b4-9228-b754ddac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1C3944-C276-42D6-81A5-8A019CA5DF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0D116A-F69B-4C48-A16E-6E7E6EAF8E3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c108ad5-fa1a-47b4-9228-b754ddac0e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画面に合わせる (4:3)</PresentationFormat>
  <Paragraphs>130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HGPｺﾞｼｯｸE</vt:lpstr>
      <vt:lpstr>Meiryo UI</vt:lpstr>
      <vt:lpstr>メイリオ</vt:lpstr>
      <vt:lpstr>游ゴシック</vt:lpstr>
      <vt:lpstr>游ゴシック Medium</vt:lpstr>
      <vt:lpstr>Arial</vt:lpstr>
      <vt:lpstr>Courier New</vt:lpstr>
      <vt:lpstr>Times New Roman</vt:lpstr>
      <vt:lpstr>Wingdings</vt:lpstr>
      <vt:lpstr>標準デザイン</vt:lpstr>
      <vt:lpstr>Line break support for node labels</vt:lpstr>
      <vt:lpstr>Background</vt:lpstr>
      <vt:lpstr>Task</vt:lpstr>
      <vt:lpstr>Question</vt:lpstr>
      <vt:lpstr>Node installation from other than public site</vt:lpstr>
      <vt:lpstr>Node installation from other than public site</vt:lpstr>
      <vt:lpstr>Timeout Function</vt:lpstr>
      <vt:lpstr>Timeout Function</vt:lpstr>
      <vt:lpstr>Timeout Function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2019-06-03T05:30:53Z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0x0101005009583B1AF3ED459C1F815D5D5B6F55</vt:lpwstr>
  </property>
</Properties>
</file>