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embedTrueTypeFonts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97" r:id="rId4"/>
    <p:sldId id="295" r:id="rId5"/>
    <p:sldId id="296" r:id="rId6"/>
    <p:sldId id="300" r:id="rId7"/>
    <p:sldId id="298" r:id="rId8"/>
    <p:sldId id="299" r:id="rId9"/>
    <p:sldId id="294" r:id="rId10"/>
  </p:sldIdLst>
  <p:sldSz cx="9144000" cy="5143500" type="screen16x9"/>
  <p:notesSz cx="6735763" cy="9866313"/>
  <p:embeddedFontLst>
    <p:embeddedFont>
      <p:font typeface="HGPｺﾞｼｯｸE" panose="020B0900000000000000" pitchFamily="50" charset="-128"/>
      <p:regular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Segoe UI Black" panose="020B0A02040204020203" pitchFamily="34" charset="0"/>
      <p:bold r:id="rId18"/>
      <p:boldItalic r:id="rId19"/>
    </p:embeddedFont>
    <p:embeddedFont>
      <p:font typeface="Tahoma" panose="020B0604030504040204" pitchFamily="34" charset="0"/>
      <p:regular r:id="rId20"/>
      <p:bold r:id="rId21"/>
    </p:embeddedFont>
  </p:embeddedFontLst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FF0026"/>
    <a:srgbClr val="2D2D2D"/>
    <a:srgbClr val="1A1A1A"/>
    <a:srgbClr val="FFFFFF"/>
    <a:srgbClr val="3333CC"/>
    <a:srgbClr val="D91B1B"/>
    <a:srgbClr val="C5002A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F9E2A7-C5AF-452E-A0B9-609B4DE80ED6}" v="8" dt="2019-06-02T07:33:23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6780" autoAdjust="0"/>
  </p:normalViewPr>
  <p:slideViewPr>
    <p:cSldViewPr snapToGrid="0">
      <p:cViewPr varScale="1">
        <p:scale>
          <a:sx n="126" d="100"/>
          <a:sy n="126" d="100"/>
        </p:scale>
        <p:origin x="86" y="123"/>
      </p:cViewPr>
      <p:guideLst>
        <p:guide orient="horz" pos="1620"/>
        <p:guide pos="287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8" d="100"/>
          <a:sy n="38" d="100"/>
        </p:scale>
        <p:origin x="2438" y="58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8551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375" y="739775"/>
            <a:ext cx="657701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668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4399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2241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598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923115" y="4949429"/>
            <a:ext cx="1770036" cy="18928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7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560360" y="4916262"/>
            <a:ext cx="488950" cy="228600"/>
          </a:xfrm>
          <a:prstGeom prst="rect">
            <a:avLst/>
          </a:prstGeom>
        </p:spPr>
        <p:txBody>
          <a:bodyPr/>
          <a:lstStyle>
            <a:lvl1pPr algn="r">
              <a:defRPr sz="11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2138611" y="2335279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400">
                <a:solidFill>
                  <a:schemeClr val="tx1"/>
                </a:solidFill>
                <a:latin typeface="+mj-lt"/>
                <a:ea typeface="HGP創英角ｺﾞｼｯｸUB" pitchFamily="50" charset="-128"/>
              </a:defRPr>
            </a:lvl1pPr>
          </a:lstStyle>
          <a:p>
            <a:r>
              <a:rPr lang="en-US" altLang="ja-JP" b="1" dirty="0">
                <a:latin typeface="+mj-lt"/>
                <a:cs typeface="Arial" charset="0"/>
              </a:rPr>
              <a:t>Master title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138610" y="274213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1800"/>
            </a:lvl1pPr>
          </a:lstStyle>
          <a:p>
            <a:pPr lvl="0"/>
            <a:r>
              <a:rPr kumimoji="1" lang="en-US" altLang="ja-JP"/>
              <a:t>Subtitle</a:t>
            </a:r>
            <a:endParaRPr kumimoji="1"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487" y="2057426"/>
            <a:ext cx="8495663" cy="97488"/>
            <a:chOff x="324487" y="2057426"/>
            <a:chExt cx="8495663" cy="97488"/>
          </a:xfrm>
        </p:grpSpPr>
        <p:sp>
          <p:nvSpPr>
            <p:cNvPr id="45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6" name="グループ化 16"/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47" name="正方形/長方形 46"/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正方形/長方形 47"/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50" name="図 49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50655" y="402724"/>
            <a:ext cx="1769495" cy="507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560360" y="4916262"/>
            <a:ext cx="488950" cy="228600"/>
          </a:xfrm>
          <a:prstGeom prst="rect">
            <a:avLst/>
          </a:prstGeom>
        </p:spPr>
        <p:txBody>
          <a:bodyPr/>
          <a:lstStyle>
            <a:lvl1pPr algn="r">
              <a:defRPr sz="11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8" name="Text Box 13"/>
          <p:cNvSpPr txBox="1">
            <a:spLocks noChangeArrowheads="1"/>
          </p:cNvSpPr>
          <p:nvPr userDrawn="1"/>
        </p:nvSpPr>
        <p:spPr bwMode="gray">
          <a:xfrm>
            <a:off x="6923116" y="4949429"/>
            <a:ext cx="1770035" cy="18928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7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487" y="2057426"/>
            <a:ext cx="8495663" cy="97488"/>
            <a:chOff x="324487" y="2057426"/>
            <a:chExt cx="8495663" cy="97488"/>
          </a:xfrm>
        </p:grpSpPr>
        <p:sp>
          <p:nvSpPr>
            <p:cNvPr id="40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1" name="グループ化 16"/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42" name="正方形/長方形 41"/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44" name="図 43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50655" y="402724"/>
            <a:ext cx="1769495" cy="507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566739" y="2365096"/>
            <a:ext cx="1928733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sz="2400" b="1" smtClean="0">
                <a:solidFill>
                  <a:schemeClr val="tx1"/>
                </a:solidFill>
                <a:ea typeface="HGPｺﾞｼｯｸE" pitchFamily="50" charset="-128"/>
                <a:cs typeface="Arial" charset="0"/>
              </a:defRPr>
            </a:lvl1pPr>
          </a:lstStyle>
          <a:p>
            <a:r>
              <a:rPr lang="en-US" altLang="ja-JP" b="1" dirty="0">
                <a:latin typeface="+mj-lt"/>
                <a:ea typeface="HGPｺﾞｼｯｸE" pitchFamily="50" charset="-128"/>
                <a:cs typeface="Arial" charset="0"/>
              </a:rPr>
              <a:t>chapter title</a:t>
            </a:r>
            <a:endParaRPr lang="ja-JP" altLang="en-US" dirty="0"/>
          </a:p>
        </p:txBody>
      </p:sp>
      <p:sp>
        <p:nvSpPr>
          <p:cNvPr id="54" name="スライド番号プレースホルダ 2"/>
          <p:cNvSpPr txBox="1">
            <a:spLocks/>
          </p:cNvSpPr>
          <p:nvPr userDrawn="1"/>
        </p:nvSpPr>
        <p:spPr bwMode="gray">
          <a:xfrm>
            <a:off x="8560360" y="4916262"/>
            <a:ext cx="488950" cy="228600"/>
          </a:xfrm>
          <a:prstGeom prst="rect">
            <a:avLst/>
          </a:prstGeom>
        </p:spPr>
        <p:txBody>
          <a:bodyPr/>
          <a:lstStyle>
            <a:lvl1pPr algn="r">
              <a:defRPr sz="1100" smtClean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0173A9-6621-4FFE-BC07-AC198BDD4C9A}" type="slidenum">
              <a:rPr kumimoji="1" lang="en-US" altLang="ja-JP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HGPｺﾞｼｯｸE" pitchFamily="50" charset="-128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HGPｺﾞｼｯｸE" pitchFamily="50" charset="-128"/>
              <a:cs typeface="Arial" pitchFamily="34" charset="0"/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 userDrawn="1"/>
        </p:nvSpPr>
        <p:spPr bwMode="gray">
          <a:xfrm>
            <a:off x="6923116" y="4949429"/>
            <a:ext cx="1770035" cy="18928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7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487" y="2057426"/>
            <a:ext cx="8495663" cy="97488"/>
            <a:chOff x="324487" y="2057426"/>
            <a:chExt cx="8495663" cy="97488"/>
          </a:xfrm>
        </p:grpSpPr>
        <p:sp>
          <p:nvSpPr>
            <p:cNvPr id="41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2" name="グループ化 16"/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43" name="正方形/長方形 42"/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正方形/長方形 43"/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45" name="図 44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50655" y="402724"/>
            <a:ext cx="1769495" cy="507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13192" y="134612"/>
            <a:ext cx="1893467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sz="2000" b="1" smtClean="0">
                <a:solidFill>
                  <a:schemeClr val="tx1"/>
                </a:solidFill>
                <a:ea typeface="ＭＳ Ｐゴシック" pitchFamily="50" charset="-128"/>
                <a:cs typeface="Arial" charset="0"/>
              </a:defRPr>
            </a:lvl1pPr>
          </a:lstStyle>
          <a:p>
            <a:r>
              <a:rPr lang="en-US" altLang="ja-JP" b="1" dirty="0">
                <a:latin typeface="+mj-lt"/>
                <a:ea typeface="ＭＳ Ｐゴシック" pitchFamily="50" charset="-128"/>
                <a:cs typeface="Arial" charset="0"/>
              </a:rPr>
              <a:t>Contents Title</a:t>
            </a:r>
            <a:endParaRPr lang="ja-JP" altLang="en-US" dirty="0"/>
          </a:p>
        </p:txBody>
      </p:sp>
      <p:sp>
        <p:nvSpPr>
          <p:cNvPr id="36" name="スライド番号プレースホルダ 2"/>
          <p:cNvSpPr txBox="1">
            <a:spLocks/>
          </p:cNvSpPr>
          <p:nvPr userDrawn="1"/>
        </p:nvSpPr>
        <p:spPr bwMode="gray">
          <a:xfrm>
            <a:off x="8560360" y="4916262"/>
            <a:ext cx="488950" cy="228600"/>
          </a:xfrm>
          <a:prstGeom prst="rect">
            <a:avLst/>
          </a:prstGeom>
        </p:spPr>
        <p:txBody>
          <a:bodyPr/>
          <a:lstStyle>
            <a:lvl1pPr algn="r">
              <a:defRPr sz="1100" smtClean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0173A9-6621-4FFE-BC07-AC198BDD4C9A}" type="slidenum">
              <a:rPr kumimoji="1" lang="en-US" altLang="ja-JP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HGPｺﾞｼｯｸE" pitchFamily="50" charset="-128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HGPｺﾞｼｯｸE" pitchFamily="50" charset="-128"/>
              <a:cs typeface="Arial" pitchFamily="34" charset="0"/>
            </a:endParaRPr>
          </a:p>
        </p:txBody>
      </p:sp>
      <p:sp>
        <p:nvSpPr>
          <p:cNvPr id="63" name="Text Box 13"/>
          <p:cNvSpPr txBox="1">
            <a:spLocks noChangeArrowheads="1"/>
          </p:cNvSpPr>
          <p:nvPr userDrawn="1"/>
        </p:nvSpPr>
        <p:spPr bwMode="gray">
          <a:xfrm>
            <a:off x="6923116" y="4949429"/>
            <a:ext cx="1770035" cy="18928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7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68" name="正方形/長方形 11"/>
          <p:cNvSpPr>
            <a:spLocks noChangeArrowheads="1"/>
          </p:cNvSpPr>
          <p:nvPr userDrawn="1"/>
        </p:nvSpPr>
        <p:spPr bwMode="gray">
          <a:xfrm>
            <a:off x="0" y="595775"/>
            <a:ext cx="9144000" cy="66292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69" name="グループ化 62"/>
          <p:cNvGrpSpPr/>
          <p:nvPr userDrawn="1"/>
        </p:nvGrpSpPr>
        <p:grpSpPr bwMode="gray">
          <a:xfrm>
            <a:off x="-3" y="595775"/>
            <a:ext cx="1318393" cy="66292"/>
            <a:chOff x="312738" y="2747963"/>
            <a:chExt cx="1970087" cy="109537"/>
          </a:xfrm>
        </p:grpSpPr>
        <p:sp>
          <p:nvSpPr>
            <p:cNvPr id="70" name="正方形/長方形 6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正方形/長方形 7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2" name="図 71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4175" y="138115"/>
            <a:ext cx="1195200" cy="3428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917" y="2167156"/>
            <a:ext cx="2698166" cy="774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77" r:id="rId5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28"/>
          <p:cNvSpPr>
            <a:spLocks noGrp="1"/>
          </p:cNvSpPr>
          <p:nvPr>
            <p:ph type="title"/>
          </p:nvPr>
        </p:nvSpPr>
        <p:spPr bwMode="gray">
          <a:xfrm>
            <a:off x="2138611" y="2335279"/>
            <a:ext cx="960519" cy="461665"/>
          </a:xfrm>
        </p:spPr>
        <p:txBody>
          <a:bodyPr wrap="none"/>
          <a:lstStyle/>
          <a:p>
            <a:r>
              <a:rPr kumimoji="1" lang="en-US" altLang="ja-JP" sz="2400" dirty="0">
                <a:latin typeface="+mj-lt"/>
              </a:rPr>
              <a:t>Redo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23" name="Text Box 58"/>
          <p:cNvSpPr txBox="1">
            <a:spLocks noChangeArrowheads="1"/>
          </p:cNvSpPr>
          <p:nvPr/>
        </p:nvSpPr>
        <p:spPr bwMode="gray">
          <a:xfrm>
            <a:off x="2155862" y="4473493"/>
            <a:ext cx="1109663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chemeClr val="tx1"/>
                </a:solidFill>
                <a:latin typeface="+mn-lt"/>
              </a:rPr>
              <a:t>Hitachi, Ltd.</a:t>
            </a:r>
          </a:p>
        </p:txBody>
      </p:sp>
      <p:sp>
        <p:nvSpPr>
          <p:cNvPr id="24" name="Text Box 61"/>
          <p:cNvSpPr txBox="1">
            <a:spLocks noChangeArrowheads="1"/>
          </p:cNvSpPr>
          <p:nvPr/>
        </p:nvSpPr>
        <p:spPr bwMode="gray">
          <a:xfrm>
            <a:off x="2155862" y="4227919"/>
            <a:ext cx="274511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chemeClr val="tx1"/>
                </a:solidFill>
                <a:latin typeface="+mn-lt"/>
              </a:rPr>
              <a:t>Research &amp; Development Group</a:t>
            </a:r>
          </a:p>
        </p:txBody>
      </p:sp>
      <p:sp>
        <p:nvSpPr>
          <p:cNvPr id="26" name="Text Box 62"/>
          <p:cNvSpPr txBox="1">
            <a:spLocks noChangeArrowheads="1"/>
          </p:cNvSpPr>
          <p:nvPr/>
        </p:nvSpPr>
        <p:spPr bwMode="gray">
          <a:xfrm>
            <a:off x="2155862" y="3569385"/>
            <a:ext cx="1125629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+mn-lt"/>
                <a:cs typeface="Arial" charset="0"/>
              </a:rPr>
              <a:t>4 June 2019</a:t>
            </a:r>
          </a:p>
        </p:txBody>
      </p:sp>
      <p:sp>
        <p:nvSpPr>
          <p:cNvPr id="27" name="Text Box 63"/>
          <p:cNvSpPr txBox="1">
            <a:spLocks noChangeArrowheads="1"/>
          </p:cNvSpPr>
          <p:nvPr/>
        </p:nvSpPr>
        <p:spPr bwMode="gray">
          <a:xfrm>
            <a:off x="2155862" y="3864667"/>
            <a:ext cx="217566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800" b="1" dirty="0">
                <a:solidFill>
                  <a:schemeClr val="tx1"/>
                </a:solidFill>
                <a:latin typeface="+mn-lt"/>
              </a:rPr>
              <a:t>Kunihiko Toumura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4F939EF-E50C-431A-A530-EBEF9C5B55E4}"/>
              </a:ext>
            </a:extLst>
          </p:cNvPr>
          <p:cNvSpPr/>
          <p:nvPr/>
        </p:nvSpPr>
        <p:spPr bwMode="auto">
          <a:xfrm>
            <a:off x="7586382" y="2438394"/>
            <a:ext cx="930602" cy="24468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BDC7EBB0-5042-4EA3-9563-D9AC530838F9}"/>
              </a:ext>
            </a:extLst>
          </p:cNvPr>
          <p:cNvSpPr/>
          <p:nvPr/>
        </p:nvSpPr>
        <p:spPr bwMode="auto">
          <a:xfrm>
            <a:off x="5911559" y="2438395"/>
            <a:ext cx="930602" cy="24468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A5752F6-6CF5-445C-B2B6-B47410EF1DDE}"/>
              </a:ext>
            </a:extLst>
          </p:cNvPr>
          <p:cNvSpPr/>
          <p:nvPr/>
        </p:nvSpPr>
        <p:spPr bwMode="auto">
          <a:xfrm>
            <a:off x="4236736" y="2438396"/>
            <a:ext cx="930602" cy="24468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5D26EF90-92F8-42FF-9F6D-310F6C8900D3}"/>
              </a:ext>
            </a:extLst>
          </p:cNvPr>
          <p:cNvSpPr/>
          <p:nvPr/>
        </p:nvSpPr>
        <p:spPr bwMode="auto">
          <a:xfrm>
            <a:off x="2561913" y="2438397"/>
            <a:ext cx="930602" cy="24468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1D1DB3E-0C2C-492B-AB9C-9960EBDA9157}"/>
              </a:ext>
            </a:extLst>
          </p:cNvPr>
          <p:cNvSpPr/>
          <p:nvPr/>
        </p:nvSpPr>
        <p:spPr bwMode="auto">
          <a:xfrm>
            <a:off x="877758" y="2438398"/>
            <a:ext cx="930602" cy="24468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2" y="134612"/>
            <a:ext cx="1657826" cy="369332"/>
          </a:xfrm>
        </p:spPr>
        <p:txBody>
          <a:bodyPr wrap="none"/>
          <a:lstStyle/>
          <a:p>
            <a:r>
              <a:rPr kumimoji="1" lang="en-US" altLang="ja-JP" dirty="0"/>
              <a:t>1. Summary</a:t>
            </a:r>
            <a:endParaRPr kumimoji="1" lang="ja-JP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437FA3-0FC1-487A-8372-4769A1B3D236}"/>
              </a:ext>
            </a:extLst>
          </p:cNvPr>
          <p:cNvSpPr txBox="1"/>
          <p:nvPr/>
        </p:nvSpPr>
        <p:spPr>
          <a:xfrm>
            <a:off x="197427" y="768927"/>
            <a:ext cx="8749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  <a:latin typeface="+mn-lt"/>
                <a:ea typeface="+mn-ea"/>
              </a:rPr>
              <a:t>Current Node-RED editor has undo function, but no ‘redo’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solidFill>
                  <a:schemeClr val="tx1"/>
                </a:solidFill>
                <a:latin typeface="+mn-lt"/>
                <a:ea typeface="+mn-ea"/>
              </a:rPr>
              <a:t>De</a:t>
            </a:r>
            <a:r>
              <a:rPr lang="en-US" altLang="ja-JP" sz="2000" dirty="0">
                <a:solidFill>
                  <a:schemeClr val="tx1"/>
                </a:solidFill>
                <a:latin typeface="+mn-lt"/>
                <a:ea typeface="+mn-ea"/>
              </a:rPr>
              <a:t>velopers must undo carefully, because they can’t undo the undo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solidFill>
                  <a:schemeClr val="tx1"/>
                </a:solidFill>
                <a:latin typeface="+mn-lt"/>
                <a:ea typeface="+mn-ea"/>
              </a:rPr>
              <a:t>To</a:t>
            </a:r>
            <a:r>
              <a:rPr lang="en-US" altLang="ja-JP" sz="2000" dirty="0">
                <a:solidFill>
                  <a:schemeClr val="tx1"/>
                </a:solidFill>
                <a:latin typeface="+mn-lt"/>
                <a:ea typeface="+mn-ea"/>
              </a:rPr>
              <a:t> improve usability,  we propose to implement redo function for Node-RED editor.</a:t>
            </a:r>
            <a:endParaRPr kumimoji="1" lang="ja-JP" altLang="en-US" sz="20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213EA9CD-D42F-41C0-8D84-574EB45CFCDD}"/>
              </a:ext>
            </a:extLst>
          </p:cNvPr>
          <p:cNvSpPr/>
          <p:nvPr/>
        </p:nvSpPr>
        <p:spPr bwMode="auto">
          <a:xfrm>
            <a:off x="1127407" y="2836203"/>
            <a:ext cx="460668" cy="40524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1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901E24E-0F3E-4350-8D5B-A67B69EF80A7}"/>
              </a:ext>
            </a:extLst>
          </p:cNvPr>
          <p:cNvSpPr/>
          <p:nvPr/>
        </p:nvSpPr>
        <p:spPr bwMode="auto">
          <a:xfrm>
            <a:off x="2796880" y="2836203"/>
            <a:ext cx="460668" cy="40524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2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D81D3575-650F-4C4B-B5DA-DF6CEDC1A3BB}"/>
              </a:ext>
            </a:extLst>
          </p:cNvPr>
          <p:cNvSpPr/>
          <p:nvPr/>
        </p:nvSpPr>
        <p:spPr bwMode="auto">
          <a:xfrm>
            <a:off x="4466353" y="2836203"/>
            <a:ext cx="460668" cy="40524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3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68017606-644C-42E2-A879-3616F146E3A2}"/>
              </a:ext>
            </a:extLst>
          </p:cNvPr>
          <p:cNvSpPr/>
          <p:nvPr/>
        </p:nvSpPr>
        <p:spPr bwMode="auto">
          <a:xfrm>
            <a:off x="6135826" y="2836203"/>
            <a:ext cx="460668" cy="40524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2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E68B09A-505D-4935-A68B-B73A33C23161}"/>
              </a:ext>
            </a:extLst>
          </p:cNvPr>
          <p:cNvSpPr/>
          <p:nvPr/>
        </p:nvSpPr>
        <p:spPr bwMode="auto">
          <a:xfrm>
            <a:off x="7805299" y="2836203"/>
            <a:ext cx="460668" cy="40524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1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A9E9010-0C7D-43BC-B813-19A49D1C83FE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 bwMode="auto">
          <a:xfrm>
            <a:off x="1588075" y="3038826"/>
            <a:ext cx="12088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E487C27-6657-4800-A64C-4455A07D01BC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 bwMode="auto">
          <a:xfrm>
            <a:off x="3257548" y="3038826"/>
            <a:ext cx="12088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4DC3079-D83D-4B7F-9D0E-E8B5B8681DF1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 bwMode="auto">
          <a:xfrm>
            <a:off x="4927021" y="3038826"/>
            <a:ext cx="12088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D287EF2-F8E5-4A13-A22A-E889861506B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6596494" y="3038826"/>
            <a:ext cx="12088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07559C8-123C-48A8-B41C-F41A9B34957F}"/>
              </a:ext>
            </a:extLst>
          </p:cNvPr>
          <p:cNvSpPr txBox="1"/>
          <p:nvPr/>
        </p:nvSpPr>
        <p:spPr>
          <a:xfrm>
            <a:off x="1092767" y="2607402"/>
            <a:ext cx="56797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state</a:t>
            </a:r>
            <a:endParaRPr kumimoji="1" lang="ja-JP" altLang="en-US" sz="1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F8EC174-E7AA-4C2D-B6D5-F1C507BF9926}"/>
              </a:ext>
            </a:extLst>
          </p:cNvPr>
          <p:cNvSpPr txBox="1"/>
          <p:nvPr/>
        </p:nvSpPr>
        <p:spPr>
          <a:xfrm>
            <a:off x="1786223" y="2773431"/>
            <a:ext cx="83548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action A</a:t>
            </a:r>
            <a:endParaRPr kumimoji="1" lang="ja-JP" altLang="en-US" sz="1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3E8E9C1-7F60-491B-B825-8472F540F55B}"/>
              </a:ext>
            </a:extLst>
          </p:cNvPr>
          <p:cNvSpPr txBox="1"/>
          <p:nvPr/>
        </p:nvSpPr>
        <p:spPr>
          <a:xfrm>
            <a:off x="804821" y="4700461"/>
            <a:ext cx="1140057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err="1">
                <a:solidFill>
                  <a:schemeClr val="tx1"/>
                </a:solidFill>
                <a:latin typeface="+mn-lt"/>
                <a:ea typeface="+mn-ea"/>
              </a:rPr>
              <a:t>undo_history</a:t>
            </a:r>
            <a:r>
              <a:rPr kumimoji="1"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[]*</a:t>
            </a:r>
            <a:endParaRPr kumimoji="1" lang="ja-JP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C440319-580F-4A75-8DCD-135EC3A22385}"/>
              </a:ext>
            </a:extLst>
          </p:cNvPr>
          <p:cNvSpPr txBox="1"/>
          <p:nvPr/>
        </p:nvSpPr>
        <p:spPr>
          <a:xfrm>
            <a:off x="3444208" y="2773431"/>
            <a:ext cx="82266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action B</a:t>
            </a:r>
            <a:endParaRPr kumimoji="1" lang="ja-JP" altLang="en-US" sz="1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466B694-C175-4A26-954C-1348FEEF9552}"/>
              </a:ext>
            </a:extLst>
          </p:cNvPr>
          <p:cNvSpPr txBox="1"/>
          <p:nvPr/>
        </p:nvSpPr>
        <p:spPr>
          <a:xfrm>
            <a:off x="5225256" y="2780749"/>
            <a:ext cx="59824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undo</a:t>
            </a:r>
            <a:endParaRPr kumimoji="1" lang="ja-JP" altLang="en-US" sz="1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05EF20C-43A2-4AAB-BCCA-BA3C3FE30713}"/>
              </a:ext>
            </a:extLst>
          </p:cNvPr>
          <p:cNvSpPr txBox="1"/>
          <p:nvPr/>
        </p:nvSpPr>
        <p:spPr>
          <a:xfrm>
            <a:off x="6889138" y="2775284"/>
            <a:ext cx="59824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undo</a:t>
            </a:r>
            <a:endParaRPr kumimoji="1" lang="ja-JP" altLang="en-US" sz="1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74BE9974-D721-456F-ADC4-3DBA3DE33C96}"/>
              </a:ext>
            </a:extLst>
          </p:cNvPr>
          <p:cNvSpPr/>
          <p:nvPr/>
        </p:nvSpPr>
        <p:spPr bwMode="auto">
          <a:xfrm>
            <a:off x="1140024" y="4662386"/>
            <a:ext cx="406069" cy="11006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4D419F74-15AB-4BDA-89B7-A80ECAA452B3}"/>
              </a:ext>
            </a:extLst>
          </p:cNvPr>
          <p:cNvSpPr/>
          <p:nvPr/>
        </p:nvSpPr>
        <p:spPr bwMode="auto">
          <a:xfrm>
            <a:off x="2886355" y="4662380"/>
            <a:ext cx="406069" cy="11006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0F7019CF-E566-4A40-9987-04502BE78505}"/>
              </a:ext>
            </a:extLst>
          </p:cNvPr>
          <p:cNvSpPr/>
          <p:nvPr/>
        </p:nvSpPr>
        <p:spPr bwMode="auto">
          <a:xfrm>
            <a:off x="4522615" y="4662374"/>
            <a:ext cx="406069" cy="11006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B596CD91-BB28-42B8-928D-2C2966A0EDEA}"/>
              </a:ext>
            </a:extLst>
          </p:cNvPr>
          <p:cNvSpPr/>
          <p:nvPr/>
        </p:nvSpPr>
        <p:spPr bwMode="auto">
          <a:xfrm>
            <a:off x="6226611" y="4662368"/>
            <a:ext cx="406069" cy="11006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AE267A63-6DF8-4A14-99BE-A730B3B3EB2C}"/>
              </a:ext>
            </a:extLst>
          </p:cNvPr>
          <p:cNvSpPr/>
          <p:nvPr/>
        </p:nvSpPr>
        <p:spPr bwMode="auto">
          <a:xfrm>
            <a:off x="7930607" y="4662362"/>
            <a:ext cx="406069" cy="11006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2FD8F22-86F5-4069-A66E-79820BBC9636}"/>
              </a:ext>
            </a:extLst>
          </p:cNvPr>
          <p:cNvSpPr/>
          <p:nvPr/>
        </p:nvSpPr>
        <p:spPr bwMode="auto">
          <a:xfrm>
            <a:off x="2934393" y="4463163"/>
            <a:ext cx="313932" cy="224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315C2BA-1697-4367-BB0D-6D756F58D06C}"/>
              </a:ext>
            </a:extLst>
          </p:cNvPr>
          <p:cNvSpPr/>
          <p:nvPr/>
        </p:nvSpPr>
        <p:spPr bwMode="auto">
          <a:xfrm>
            <a:off x="4570484" y="4457621"/>
            <a:ext cx="313932" cy="224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488279D-3F24-4A4F-9E97-3090762B22CC}"/>
              </a:ext>
            </a:extLst>
          </p:cNvPr>
          <p:cNvSpPr/>
          <p:nvPr/>
        </p:nvSpPr>
        <p:spPr bwMode="auto">
          <a:xfrm>
            <a:off x="4570484" y="4220023"/>
            <a:ext cx="313932" cy="224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B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152FD79-8CD3-4672-A278-0FCA54F7773C}"/>
              </a:ext>
            </a:extLst>
          </p:cNvPr>
          <p:cNvSpPr/>
          <p:nvPr/>
        </p:nvSpPr>
        <p:spPr bwMode="auto">
          <a:xfrm>
            <a:off x="6274597" y="4457621"/>
            <a:ext cx="313932" cy="224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29217FE0-C2D3-42DE-AB3E-7E3D6633E293}"/>
              </a:ext>
            </a:extLst>
          </p:cNvPr>
          <p:cNvSpPr/>
          <p:nvPr/>
        </p:nvSpPr>
        <p:spPr bwMode="auto">
          <a:xfrm>
            <a:off x="4447301" y="4122341"/>
            <a:ext cx="567976" cy="405234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EA7FE0CE-45C6-4A8B-AF6E-C018A88214A4}"/>
              </a:ext>
            </a:extLst>
          </p:cNvPr>
          <p:cNvSpPr/>
          <p:nvPr/>
        </p:nvSpPr>
        <p:spPr bwMode="auto">
          <a:xfrm>
            <a:off x="6158066" y="4367219"/>
            <a:ext cx="567976" cy="405234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C4006CB-AF77-445D-A0E9-C132F94A3F7E}"/>
              </a:ext>
            </a:extLst>
          </p:cNvPr>
          <p:cNvSpPr txBox="1"/>
          <p:nvPr/>
        </p:nvSpPr>
        <p:spPr>
          <a:xfrm>
            <a:off x="113192" y="4910930"/>
            <a:ext cx="3429145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lt"/>
                <a:ea typeface="+mn-ea"/>
              </a:rPr>
              <a:t>* in packages/</a:t>
            </a:r>
            <a:r>
              <a:rPr lang="en-US" altLang="ja-JP" sz="800" dirty="0" err="1">
                <a:solidFill>
                  <a:schemeClr val="tx1"/>
                </a:solidFill>
                <a:latin typeface="+mn-lt"/>
                <a:ea typeface="+mn-ea"/>
              </a:rPr>
              <a:t>node_modules</a:t>
            </a:r>
            <a:r>
              <a:rPr lang="en-US" altLang="ja-JP" sz="800" dirty="0">
                <a:solidFill>
                  <a:schemeClr val="tx1"/>
                </a:solidFill>
                <a:latin typeface="+mn-lt"/>
                <a:ea typeface="+mn-ea"/>
              </a:rPr>
              <a:t>/@node-red/editor-client/</a:t>
            </a:r>
            <a:r>
              <a:rPr lang="en-US" altLang="ja-JP" sz="800" dirty="0" err="1">
                <a:solidFill>
                  <a:schemeClr val="tx1"/>
                </a:solidFill>
                <a:latin typeface="+mn-lt"/>
                <a:ea typeface="+mn-ea"/>
              </a:rPr>
              <a:t>src</a:t>
            </a:r>
            <a:r>
              <a:rPr lang="en-US" altLang="ja-JP" sz="800" dirty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en-US" altLang="ja-JP" sz="800" dirty="0" err="1">
                <a:solidFill>
                  <a:schemeClr val="tx1"/>
                </a:solidFill>
                <a:latin typeface="+mn-lt"/>
                <a:ea typeface="+mn-ea"/>
              </a:rPr>
              <a:t>js</a:t>
            </a:r>
            <a:r>
              <a:rPr lang="en-US" altLang="ja-JP" sz="800" dirty="0">
                <a:solidFill>
                  <a:schemeClr val="tx1"/>
                </a:solidFill>
                <a:latin typeface="+mn-lt"/>
                <a:ea typeface="+mn-ea"/>
              </a:rPr>
              <a:t>/history.js  </a:t>
            </a:r>
            <a:endParaRPr kumimoji="1" lang="ja-JP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0" name="吹き出し: 四角形 79">
            <a:extLst>
              <a:ext uri="{FF2B5EF4-FFF2-40B4-BE49-F238E27FC236}">
                <a16:creationId xmlns:a16="http://schemas.microsoft.com/office/drawing/2014/main" id="{A52EDB5D-662C-4B98-8DFE-F79A6E4E2F2B}"/>
              </a:ext>
            </a:extLst>
          </p:cNvPr>
          <p:cNvSpPr/>
          <p:nvPr/>
        </p:nvSpPr>
        <p:spPr bwMode="auto">
          <a:xfrm>
            <a:off x="2722609" y="3325058"/>
            <a:ext cx="1208804" cy="545263"/>
          </a:xfrm>
          <a:prstGeom prst="wedgeRectCallout">
            <a:avLst>
              <a:gd name="adj1" fmla="val -48582"/>
              <a:gd name="adj2" fmla="val 83028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</a:rPr>
              <a:t>Push executed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33FED546-953D-4550-A733-09FDDD578413}"/>
              </a:ext>
            </a:extLst>
          </p:cNvPr>
          <p:cNvCxnSpPr>
            <a:stCxn id="46" idx="2"/>
          </p:cNvCxnSpPr>
          <p:nvPr/>
        </p:nvCxnSpPr>
        <p:spPr bwMode="auto">
          <a:xfrm>
            <a:off x="2203966" y="3059663"/>
            <a:ext cx="730427" cy="13977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96A66F2F-687A-4093-BF73-E263FF13E001}"/>
              </a:ext>
            </a:extLst>
          </p:cNvPr>
          <p:cNvCxnSpPr>
            <a:cxnSpLocks/>
            <a:stCxn id="63" idx="0"/>
            <a:endCxn id="49" idx="2"/>
          </p:cNvCxnSpPr>
          <p:nvPr/>
        </p:nvCxnSpPr>
        <p:spPr bwMode="auto">
          <a:xfrm flipV="1">
            <a:off x="4731289" y="3066981"/>
            <a:ext cx="793088" cy="10553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65CE05D9-3A0F-4687-8F8A-7A81DAE16271}"/>
              </a:ext>
            </a:extLst>
          </p:cNvPr>
          <p:cNvCxnSpPr>
            <a:cxnSpLocks/>
            <a:stCxn id="65" idx="0"/>
          </p:cNvCxnSpPr>
          <p:nvPr/>
        </p:nvCxnSpPr>
        <p:spPr bwMode="auto">
          <a:xfrm flipV="1">
            <a:off x="6442054" y="3014927"/>
            <a:ext cx="764073" cy="13522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64" name="吹き出し: 四角形 63">
            <a:extLst>
              <a:ext uri="{FF2B5EF4-FFF2-40B4-BE49-F238E27FC236}">
                <a16:creationId xmlns:a16="http://schemas.microsoft.com/office/drawing/2014/main" id="{39C23D96-CF64-4252-B905-4F9AD2F3B0C7}"/>
              </a:ext>
            </a:extLst>
          </p:cNvPr>
          <p:cNvSpPr/>
          <p:nvPr/>
        </p:nvSpPr>
        <p:spPr bwMode="auto">
          <a:xfrm>
            <a:off x="4927022" y="3444072"/>
            <a:ext cx="1208804" cy="545263"/>
          </a:xfrm>
          <a:prstGeom prst="wedgeRectCallout">
            <a:avLst>
              <a:gd name="adj1" fmla="val -48582"/>
              <a:gd name="adj2" fmla="val 83028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</a:rPr>
              <a:t>Pop this value</a:t>
            </a:r>
          </a:p>
          <a:p>
            <a:r>
              <a:rPr kumimoji="1" lang="en-US" altLang="ja-JP" sz="1200" dirty="0">
                <a:solidFill>
                  <a:schemeClr val="tx1"/>
                </a:solidFill>
                <a:latin typeface="+mn-lt"/>
                <a:ea typeface="+mn-ea"/>
              </a:rPr>
              <a:t>and</a:t>
            </a:r>
            <a:r>
              <a:rPr lang="en-US" altLang="ja-JP" sz="1200" dirty="0">
                <a:solidFill>
                  <a:schemeClr val="tx1"/>
                </a:solidFill>
              </a:rPr>
              <a:t> invoke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reverse action.</a:t>
            </a:r>
            <a:endParaRPr kumimoji="1" lang="en-US" altLang="ja-JP" sz="1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6" name="吹き出し: 四角形 65">
            <a:extLst>
              <a:ext uri="{FF2B5EF4-FFF2-40B4-BE49-F238E27FC236}">
                <a16:creationId xmlns:a16="http://schemas.microsoft.com/office/drawing/2014/main" id="{1A6CD860-1F4C-4777-9FE3-3619188377B4}"/>
              </a:ext>
            </a:extLst>
          </p:cNvPr>
          <p:cNvSpPr/>
          <p:nvPr/>
        </p:nvSpPr>
        <p:spPr bwMode="auto">
          <a:xfrm>
            <a:off x="6693974" y="3433593"/>
            <a:ext cx="1208804" cy="545263"/>
          </a:xfrm>
          <a:prstGeom prst="wedgeRectCallout">
            <a:avLst>
              <a:gd name="adj1" fmla="val -52020"/>
              <a:gd name="adj2" fmla="val 133338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</a:rPr>
              <a:t>Pop this value</a:t>
            </a:r>
          </a:p>
          <a:p>
            <a:r>
              <a:rPr kumimoji="1" lang="en-US" altLang="ja-JP" sz="1200" dirty="0">
                <a:solidFill>
                  <a:schemeClr val="tx1"/>
                </a:solidFill>
                <a:latin typeface="+mn-lt"/>
                <a:ea typeface="+mn-ea"/>
              </a:rPr>
              <a:t>and</a:t>
            </a:r>
            <a:r>
              <a:rPr lang="en-US" altLang="ja-JP" sz="1200" dirty="0">
                <a:solidFill>
                  <a:schemeClr val="tx1"/>
                </a:solidFill>
              </a:rPr>
              <a:t> invoke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reverse action.</a:t>
            </a:r>
            <a:endParaRPr kumimoji="1" lang="en-US" altLang="ja-JP" sz="1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DBA04C2-1CF9-4493-A964-8D4A8F3BD355}"/>
              </a:ext>
            </a:extLst>
          </p:cNvPr>
          <p:cNvCxnSpPr>
            <a:cxnSpLocks/>
          </p:cNvCxnSpPr>
          <p:nvPr/>
        </p:nvCxnSpPr>
        <p:spPr bwMode="auto">
          <a:xfrm>
            <a:off x="3860150" y="3014927"/>
            <a:ext cx="734645" cy="11919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7B4EBE-CFB2-43C1-B149-BF2DA5EF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2" y="134612"/>
            <a:ext cx="4899098" cy="369332"/>
          </a:xfrm>
        </p:spPr>
        <p:txBody>
          <a:bodyPr/>
          <a:lstStyle/>
          <a:p>
            <a:r>
              <a:rPr kumimoji="1" lang="en-US" altLang="ja-JP" dirty="0"/>
              <a:t>2.  Implementation approach of Redo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E1339C1-CD42-40F6-8278-1755CB2C886F}"/>
              </a:ext>
            </a:extLst>
          </p:cNvPr>
          <p:cNvSpPr/>
          <p:nvPr/>
        </p:nvSpPr>
        <p:spPr bwMode="auto">
          <a:xfrm>
            <a:off x="7586382" y="2223034"/>
            <a:ext cx="930602" cy="26343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43C5897-BDD6-4194-9EC1-433563BF844C}"/>
              </a:ext>
            </a:extLst>
          </p:cNvPr>
          <p:cNvSpPr/>
          <p:nvPr/>
        </p:nvSpPr>
        <p:spPr bwMode="auto">
          <a:xfrm>
            <a:off x="5911559" y="2223035"/>
            <a:ext cx="930602" cy="26343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4EE7DDE-E469-4960-B448-A3799F0647E2}"/>
              </a:ext>
            </a:extLst>
          </p:cNvPr>
          <p:cNvSpPr/>
          <p:nvPr/>
        </p:nvSpPr>
        <p:spPr bwMode="auto">
          <a:xfrm>
            <a:off x="4236736" y="2223036"/>
            <a:ext cx="930602" cy="26343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5412B1C-FA05-4962-B84F-7E47CB5DEFAE}"/>
              </a:ext>
            </a:extLst>
          </p:cNvPr>
          <p:cNvSpPr/>
          <p:nvPr/>
        </p:nvSpPr>
        <p:spPr bwMode="auto">
          <a:xfrm>
            <a:off x="2561913" y="2223037"/>
            <a:ext cx="930602" cy="26343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C919A7D-4E13-42AF-B758-CC7E9EB5FC29}"/>
              </a:ext>
            </a:extLst>
          </p:cNvPr>
          <p:cNvSpPr/>
          <p:nvPr/>
        </p:nvSpPr>
        <p:spPr bwMode="auto">
          <a:xfrm>
            <a:off x="877758" y="2223038"/>
            <a:ext cx="930602" cy="26343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FA9226E-E490-41A9-A8B1-36534524B9AE}"/>
              </a:ext>
            </a:extLst>
          </p:cNvPr>
          <p:cNvSpPr/>
          <p:nvPr/>
        </p:nvSpPr>
        <p:spPr bwMode="auto">
          <a:xfrm>
            <a:off x="1127407" y="2620843"/>
            <a:ext cx="460668" cy="40524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1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56A8315-B6C8-4A50-AFE6-91B6FBF19AE8}"/>
              </a:ext>
            </a:extLst>
          </p:cNvPr>
          <p:cNvSpPr/>
          <p:nvPr/>
        </p:nvSpPr>
        <p:spPr bwMode="auto">
          <a:xfrm>
            <a:off x="2796880" y="2620843"/>
            <a:ext cx="460668" cy="40524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2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72CF8EF-30F0-45A3-B95C-13B028A79DAC}"/>
              </a:ext>
            </a:extLst>
          </p:cNvPr>
          <p:cNvSpPr/>
          <p:nvPr/>
        </p:nvSpPr>
        <p:spPr bwMode="auto">
          <a:xfrm>
            <a:off x="4466353" y="2620843"/>
            <a:ext cx="460668" cy="40524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3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75E2EFB-E81A-4223-A7DB-A59D39DF6932}"/>
              </a:ext>
            </a:extLst>
          </p:cNvPr>
          <p:cNvSpPr/>
          <p:nvPr/>
        </p:nvSpPr>
        <p:spPr bwMode="auto">
          <a:xfrm>
            <a:off x="6135826" y="2620843"/>
            <a:ext cx="460668" cy="40524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2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8210F7A-AC5B-4ECA-A208-5DAAB115F560}"/>
              </a:ext>
            </a:extLst>
          </p:cNvPr>
          <p:cNvSpPr/>
          <p:nvPr/>
        </p:nvSpPr>
        <p:spPr bwMode="auto">
          <a:xfrm>
            <a:off x="7805299" y="2620843"/>
            <a:ext cx="460668" cy="40524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60AEFBF-46DA-4C08-9E5A-4BACBE14C73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>
            <a:off x="1588075" y="2823466"/>
            <a:ext cx="12088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5C91FE3-9B20-44AC-9B00-3BF4427A27C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 bwMode="auto">
          <a:xfrm>
            <a:off x="3257548" y="2823466"/>
            <a:ext cx="12088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0819BEF-92D2-4051-BF16-C9CB169797B1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 bwMode="auto">
          <a:xfrm>
            <a:off x="4927021" y="2823466"/>
            <a:ext cx="12088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71EBA45-AF29-4612-ABA6-BD7F39E6479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 bwMode="auto">
          <a:xfrm>
            <a:off x="6596494" y="2823466"/>
            <a:ext cx="12088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6C22E0-B7CD-4B13-A0FF-E720D6685500}"/>
              </a:ext>
            </a:extLst>
          </p:cNvPr>
          <p:cNvSpPr txBox="1"/>
          <p:nvPr/>
        </p:nvSpPr>
        <p:spPr>
          <a:xfrm>
            <a:off x="1092767" y="2392042"/>
            <a:ext cx="56797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state</a:t>
            </a:r>
            <a:endParaRPr kumimoji="1" lang="ja-JP" altLang="en-US" sz="1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932C664-C030-4A09-8514-6FCA58A775DC}"/>
              </a:ext>
            </a:extLst>
          </p:cNvPr>
          <p:cNvSpPr txBox="1"/>
          <p:nvPr/>
        </p:nvSpPr>
        <p:spPr>
          <a:xfrm>
            <a:off x="1786223" y="2558071"/>
            <a:ext cx="83548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action A</a:t>
            </a:r>
            <a:endParaRPr kumimoji="1" lang="ja-JP" altLang="en-US" sz="1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AC6FC11-EDD9-4F54-AA0D-35DE9FAF702F}"/>
              </a:ext>
            </a:extLst>
          </p:cNvPr>
          <p:cNvSpPr txBox="1"/>
          <p:nvPr/>
        </p:nvSpPr>
        <p:spPr>
          <a:xfrm>
            <a:off x="3444208" y="2558071"/>
            <a:ext cx="82266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action B</a:t>
            </a:r>
            <a:endParaRPr kumimoji="1" lang="ja-JP" altLang="en-US" sz="1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D066B93-699F-4479-B190-8ECCE68A0C88}"/>
              </a:ext>
            </a:extLst>
          </p:cNvPr>
          <p:cNvSpPr txBox="1"/>
          <p:nvPr/>
        </p:nvSpPr>
        <p:spPr>
          <a:xfrm>
            <a:off x="5225256" y="2564135"/>
            <a:ext cx="59824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undo</a:t>
            </a:r>
            <a:endParaRPr kumimoji="1" lang="ja-JP" altLang="en-US" sz="1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5E83879-1083-4A6C-803B-2FDFA11EE49A}"/>
              </a:ext>
            </a:extLst>
          </p:cNvPr>
          <p:cNvSpPr txBox="1"/>
          <p:nvPr/>
        </p:nvSpPr>
        <p:spPr>
          <a:xfrm>
            <a:off x="6889138" y="2559924"/>
            <a:ext cx="57349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+mn-lt"/>
                <a:ea typeface="+mn-ea"/>
              </a:rPr>
              <a:t>redo</a:t>
            </a:r>
            <a:endParaRPr kumimoji="1" lang="ja-JP" altLang="en-US" sz="14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5BCCC6BF-2EB6-4205-BA26-B0D8AE70E751}"/>
              </a:ext>
            </a:extLst>
          </p:cNvPr>
          <p:cNvSpPr/>
          <p:nvPr/>
        </p:nvSpPr>
        <p:spPr bwMode="auto">
          <a:xfrm>
            <a:off x="926295" y="4431049"/>
            <a:ext cx="406069" cy="11006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7238BDD8-293C-4088-A3F6-894CB092CD4A}"/>
              </a:ext>
            </a:extLst>
          </p:cNvPr>
          <p:cNvSpPr/>
          <p:nvPr/>
        </p:nvSpPr>
        <p:spPr bwMode="auto">
          <a:xfrm>
            <a:off x="1394315" y="4431049"/>
            <a:ext cx="406069" cy="11006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F754BA66-5BC1-4EF6-847F-85CCBA22EA03}"/>
              </a:ext>
            </a:extLst>
          </p:cNvPr>
          <p:cNvSpPr/>
          <p:nvPr/>
        </p:nvSpPr>
        <p:spPr bwMode="auto">
          <a:xfrm>
            <a:off x="2607318" y="4431049"/>
            <a:ext cx="406069" cy="11006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B28659F0-9334-4D73-9D69-8DE37C92D211}"/>
              </a:ext>
            </a:extLst>
          </p:cNvPr>
          <p:cNvSpPr/>
          <p:nvPr/>
        </p:nvSpPr>
        <p:spPr bwMode="auto">
          <a:xfrm>
            <a:off x="3075338" y="4431049"/>
            <a:ext cx="406069" cy="11006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1CF16244-6EE1-4418-B2D1-545F56CCEE67}"/>
              </a:ext>
            </a:extLst>
          </p:cNvPr>
          <p:cNvSpPr/>
          <p:nvPr/>
        </p:nvSpPr>
        <p:spPr bwMode="auto">
          <a:xfrm>
            <a:off x="4279874" y="4431049"/>
            <a:ext cx="406069" cy="11006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8DEFFEA6-CE30-40CC-BD97-D0A855F58C71}"/>
              </a:ext>
            </a:extLst>
          </p:cNvPr>
          <p:cNvSpPr/>
          <p:nvPr/>
        </p:nvSpPr>
        <p:spPr bwMode="auto">
          <a:xfrm>
            <a:off x="4747894" y="4431049"/>
            <a:ext cx="406069" cy="11006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8F4D06CC-EEB7-4F87-835E-7EB777AC5AAB}"/>
              </a:ext>
            </a:extLst>
          </p:cNvPr>
          <p:cNvSpPr/>
          <p:nvPr/>
        </p:nvSpPr>
        <p:spPr bwMode="auto">
          <a:xfrm>
            <a:off x="5952430" y="4431049"/>
            <a:ext cx="406069" cy="11006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C45CF719-A57D-4819-B8D2-33A856B6B3A4}"/>
              </a:ext>
            </a:extLst>
          </p:cNvPr>
          <p:cNvSpPr/>
          <p:nvPr/>
        </p:nvSpPr>
        <p:spPr bwMode="auto">
          <a:xfrm>
            <a:off x="6420450" y="4431049"/>
            <a:ext cx="406069" cy="11006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AA13955-F7CE-4C29-8DA6-A1F1CB24AB42}"/>
              </a:ext>
            </a:extLst>
          </p:cNvPr>
          <p:cNvSpPr/>
          <p:nvPr/>
        </p:nvSpPr>
        <p:spPr bwMode="auto">
          <a:xfrm>
            <a:off x="7624986" y="4431049"/>
            <a:ext cx="406069" cy="11006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CEA456B-D33C-4185-B367-AE326C28D103}"/>
              </a:ext>
            </a:extLst>
          </p:cNvPr>
          <p:cNvSpPr/>
          <p:nvPr/>
        </p:nvSpPr>
        <p:spPr bwMode="auto">
          <a:xfrm>
            <a:off x="8093006" y="4431049"/>
            <a:ext cx="406069" cy="11006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820CCE9-6899-46B6-88AC-9E4CEFE2D1DE}"/>
              </a:ext>
            </a:extLst>
          </p:cNvPr>
          <p:cNvSpPr/>
          <p:nvPr/>
        </p:nvSpPr>
        <p:spPr bwMode="auto">
          <a:xfrm>
            <a:off x="4316476" y="4242261"/>
            <a:ext cx="313932" cy="224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99E3FB9-8E7D-4DC9-BF17-73B6F15CC7A4}"/>
              </a:ext>
            </a:extLst>
          </p:cNvPr>
          <p:cNvSpPr/>
          <p:nvPr/>
        </p:nvSpPr>
        <p:spPr bwMode="auto">
          <a:xfrm>
            <a:off x="4316476" y="4004663"/>
            <a:ext cx="313932" cy="224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B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C7AEAF-24C3-419C-9067-18385B4613EF}"/>
              </a:ext>
            </a:extLst>
          </p:cNvPr>
          <p:cNvSpPr/>
          <p:nvPr/>
        </p:nvSpPr>
        <p:spPr bwMode="auto">
          <a:xfrm>
            <a:off x="4193293" y="3906981"/>
            <a:ext cx="567976" cy="405234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7F42D81-454C-479F-B548-8AFF24A486F9}"/>
              </a:ext>
            </a:extLst>
          </p:cNvPr>
          <p:cNvSpPr/>
          <p:nvPr/>
        </p:nvSpPr>
        <p:spPr bwMode="auto">
          <a:xfrm>
            <a:off x="2680385" y="4247803"/>
            <a:ext cx="313932" cy="224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9ADD120-69C4-465F-AC98-0A75BA2DBEE3}"/>
              </a:ext>
            </a:extLst>
          </p:cNvPr>
          <p:cNvSpPr/>
          <p:nvPr/>
        </p:nvSpPr>
        <p:spPr bwMode="auto">
          <a:xfrm>
            <a:off x="6020589" y="4242261"/>
            <a:ext cx="313932" cy="224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E5384D5-E34A-4ADC-8CD4-18A4F78A91CA}"/>
              </a:ext>
            </a:extLst>
          </p:cNvPr>
          <p:cNvSpPr/>
          <p:nvPr/>
        </p:nvSpPr>
        <p:spPr bwMode="auto">
          <a:xfrm>
            <a:off x="6443574" y="4242261"/>
            <a:ext cx="313932" cy="224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B’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7B3BF8B-2FFE-4CF3-BB54-9A96858A02FC}"/>
              </a:ext>
            </a:extLst>
          </p:cNvPr>
          <p:cNvSpPr/>
          <p:nvPr/>
        </p:nvSpPr>
        <p:spPr bwMode="auto">
          <a:xfrm>
            <a:off x="7648333" y="4261653"/>
            <a:ext cx="313932" cy="224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6CEABD9-A49F-41F9-9A22-1777CC295D18}"/>
              </a:ext>
            </a:extLst>
          </p:cNvPr>
          <p:cNvSpPr/>
          <p:nvPr/>
        </p:nvSpPr>
        <p:spPr bwMode="auto">
          <a:xfrm>
            <a:off x="7648333" y="4032522"/>
            <a:ext cx="313932" cy="224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B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4F676AE-4C59-4871-A748-2A5247DB2D3F}"/>
              </a:ext>
            </a:extLst>
          </p:cNvPr>
          <p:cNvCxnSpPr>
            <a:stCxn id="32" idx="5"/>
            <a:endCxn id="50" idx="0"/>
          </p:cNvCxnSpPr>
          <p:nvPr/>
        </p:nvCxnSpPr>
        <p:spPr bwMode="auto">
          <a:xfrm>
            <a:off x="4678091" y="4252870"/>
            <a:ext cx="272838" cy="17817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6353458-8AD1-445F-8E38-2D67A7E6F233}"/>
              </a:ext>
            </a:extLst>
          </p:cNvPr>
          <p:cNvCxnSpPr>
            <a:cxnSpLocks/>
            <a:stCxn id="58" idx="1"/>
          </p:cNvCxnSpPr>
          <p:nvPr/>
        </p:nvCxnSpPr>
        <p:spPr bwMode="auto">
          <a:xfrm flipH="1" flipV="1">
            <a:off x="6239933" y="4070312"/>
            <a:ext cx="171068" cy="1337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楕円 57">
            <a:extLst>
              <a:ext uri="{FF2B5EF4-FFF2-40B4-BE49-F238E27FC236}">
                <a16:creationId xmlns:a16="http://schemas.microsoft.com/office/drawing/2014/main" id="{2D838F2A-FA59-48B9-9098-3237CCB8333A}"/>
              </a:ext>
            </a:extLst>
          </p:cNvPr>
          <p:cNvSpPr/>
          <p:nvPr/>
        </p:nvSpPr>
        <p:spPr bwMode="auto">
          <a:xfrm>
            <a:off x="6327823" y="4144737"/>
            <a:ext cx="567976" cy="405234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87EC902-D4D4-4080-947F-15A02BC9336D}"/>
              </a:ext>
            </a:extLst>
          </p:cNvPr>
          <p:cNvSpPr txBox="1"/>
          <p:nvPr/>
        </p:nvSpPr>
        <p:spPr>
          <a:xfrm>
            <a:off x="785908" y="4474172"/>
            <a:ext cx="667170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+mn-lt"/>
                <a:ea typeface="+mn-ea"/>
              </a:rPr>
              <a:t>undo</a:t>
            </a: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+mn-lt"/>
                <a:ea typeface="+mn-ea"/>
              </a:rPr>
              <a:t>history[]</a:t>
            </a:r>
            <a:endParaRPr kumimoji="1" lang="ja-JP" altLang="en-US" sz="7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4C5279B-C65D-49AB-89D5-648EBA1F7446}"/>
              </a:ext>
            </a:extLst>
          </p:cNvPr>
          <p:cNvSpPr txBox="1"/>
          <p:nvPr/>
        </p:nvSpPr>
        <p:spPr>
          <a:xfrm>
            <a:off x="1293146" y="4476928"/>
            <a:ext cx="667170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  <a:latin typeface="+mn-lt"/>
                <a:ea typeface="+mn-ea"/>
              </a:rPr>
              <a:t>re</a:t>
            </a:r>
            <a:r>
              <a:rPr kumimoji="1" lang="en-US" altLang="ja-JP" sz="1050" dirty="0">
                <a:solidFill>
                  <a:schemeClr val="tx1"/>
                </a:solidFill>
                <a:latin typeface="+mn-lt"/>
                <a:ea typeface="+mn-ea"/>
              </a:rPr>
              <a:t>do</a:t>
            </a: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+mn-lt"/>
                <a:ea typeface="+mn-ea"/>
              </a:rPr>
              <a:t>history[]</a:t>
            </a:r>
            <a:endParaRPr kumimoji="1" lang="ja-JP" altLang="en-US" sz="7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00C3CF08-D306-4C8B-A345-B28BDB200C05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 bwMode="auto">
          <a:xfrm>
            <a:off x="2203966" y="2844303"/>
            <a:ext cx="633385" cy="14035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33CC142-EE4D-4F63-BD3B-AB84D5937EC9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 bwMode="auto">
          <a:xfrm>
            <a:off x="3855539" y="2844303"/>
            <a:ext cx="617903" cy="11603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E5C6205D-521C-4729-8A81-1AA885E50208}"/>
              </a:ext>
            </a:extLst>
          </p:cNvPr>
          <p:cNvCxnSpPr>
            <a:cxnSpLocks/>
            <a:stCxn id="32" idx="7"/>
            <a:endCxn id="21" idx="2"/>
          </p:cNvCxnSpPr>
          <p:nvPr/>
        </p:nvCxnSpPr>
        <p:spPr bwMode="auto">
          <a:xfrm flipV="1">
            <a:off x="4678091" y="2850367"/>
            <a:ext cx="846286" cy="111595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E3B0B52-98C4-4C2E-BDE1-0E9FB17DED1B}"/>
              </a:ext>
            </a:extLst>
          </p:cNvPr>
          <p:cNvCxnSpPr>
            <a:cxnSpLocks/>
            <a:stCxn id="58" idx="0"/>
            <a:endCxn id="22" idx="2"/>
          </p:cNvCxnSpPr>
          <p:nvPr/>
        </p:nvCxnSpPr>
        <p:spPr bwMode="auto">
          <a:xfrm flipV="1">
            <a:off x="6611811" y="2846156"/>
            <a:ext cx="564072" cy="12985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3A995A59-20A7-4A46-904F-1F6016B8002F}"/>
              </a:ext>
            </a:extLst>
          </p:cNvPr>
          <p:cNvSpPr/>
          <p:nvPr/>
        </p:nvSpPr>
        <p:spPr bwMode="auto">
          <a:xfrm>
            <a:off x="4853893" y="3001519"/>
            <a:ext cx="1208804" cy="1003137"/>
          </a:xfrm>
          <a:prstGeom prst="wedgeRectCallout">
            <a:avLst>
              <a:gd name="adj1" fmla="val -58388"/>
              <a:gd name="adj2" fmla="val 56863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</a:rPr>
              <a:t>Pop this value</a:t>
            </a:r>
          </a:p>
          <a:p>
            <a:r>
              <a:rPr kumimoji="1" lang="en-US" altLang="ja-JP" sz="1200" dirty="0">
                <a:solidFill>
                  <a:schemeClr val="tx1"/>
                </a:solidFill>
                <a:latin typeface="+mn-lt"/>
                <a:ea typeface="+mn-ea"/>
              </a:rPr>
              <a:t>and</a:t>
            </a:r>
            <a:r>
              <a:rPr lang="en-US" altLang="ja-JP" sz="1200" dirty="0">
                <a:solidFill>
                  <a:schemeClr val="tx1"/>
                </a:solidFill>
              </a:rPr>
              <a:t> invoke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inverse action.</a:t>
            </a:r>
          </a:p>
          <a:p>
            <a:r>
              <a:rPr lang="en-US" altLang="ja-JP" sz="1200" b="1" u="sng" dirty="0">
                <a:solidFill>
                  <a:schemeClr val="tx1"/>
                </a:solidFill>
              </a:rPr>
              <a:t>And push to </a:t>
            </a:r>
          </a:p>
          <a:p>
            <a:r>
              <a:rPr lang="en-US" altLang="ja-JP" sz="1200" b="1" u="sng" dirty="0" err="1">
                <a:solidFill>
                  <a:schemeClr val="tx1"/>
                </a:solidFill>
              </a:rPr>
              <a:t>redo_history</a:t>
            </a:r>
            <a:r>
              <a:rPr lang="en-US" altLang="ja-JP" sz="1200" b="1" u="sng" dirty="0">
                <a:solidFill>
                  <a:schemeClr val="tx1"/>
                </a:solidFill>
              </a:rPr>
              <a:t>[].</a:t>
            </a:r>
          </a:p>
        </p:txBody>
      </p:sp>
      <p:sp>
        <p:nvSpPr>
          <p:cNvPr id="61" name="吹き出し: 四角形 60">
            <a:extLst>
              <a:ext uri="{FF2B5EF4-FFF2-40B4-BE49-F238E27FC236}">
                <a16:creationId xmlns:a16="http://schemas.microsoft.com/office/drawing/2014/main" id="{EFAA8326-4EE4-4A47-BB08-A9E295BA9C88}"/>
              </a:ext>
            </a:extLst>
          </p:cNvPr>
          <p:cNvSpPr/>
          <p:nvPr/>
        </p:nvSpPr>
        <p:spPr bwMode="auto">
          <a:xfrm>
            <a:off x="6826519" y="3027034"/>
            <a:ext cx="1208804" cy="1003137"/>
          </a:xfrm>
          <a:prstGeom prst="wedgeRectCallout">
            <a:avLst>
              <a:gd name="adj1" fmla="val -58388"/>
              <a:gd name="adj2" fmla="val 56863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</a:rPr>
              <a:t>Pop this value</a:t>
            </a:r>
          </a:p>
          <a:p>
            <a:r>
              <a:rPr kumimoji="1" lang="en-US" altLang="ja-JP" sz="1200" dirty="0">
                <a:solidFill>
                  <a:schemeClr val="tx1"/>
                </a:solidFill>
                <a:latin typeface="+mn-lt"/>
                <a:ea typeface="+mn-ea"/>
              </a:rPr>
              <a:t>and</a:t>
            </a:r>
            <a:r>
              <a:rPr lang="en-US" altLang="ja-JP" sz="1200" dirty="0">
                <a:solidFill>
                  <a:schemeClr val="tx1"/>
                </a:solidFill>
              </a:rPr>
              <a:t> invoke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inverse action.</a:t>
            </a:r>
          </a:p>
          <a:p>
            <a:r>
              <a:rPr lang="en-US" altLang="ja-JP" sz="1200" b="1" u="sng" dirty="0">
                <a:solidFill>
                  <a:schemeClr val="tx1"/>
                </a:solidFill>
              </a:rPr>
              <a:t>And push to </a:t>
            </a:r>
          </a:p>
          <a:p>
            <a:r>
              <a:rPr lang="en-US" altLang="ja-JP" sz="1200" b="1" u="sng" dirty="0" err="1">
                <a:solidFill>
                  <a:schemeClr val="tx1"/>
                </a:solidFill>
              </a:rPr>
              <a:t>undo_history</a:t>
            </a:r>
            <a:r>
              <a:rPr lang="en-US" altLang="ja-JP" sz="1200" b="1" u="sng" dirty="0">
                <a:solidFill>
                  <a:schemeClr val="tx1"/>
                </a:solidFill>
              </a:rPr>
              <a:t>[].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F893488-D7DF-45F6-8538-14F119ECA38C}"/>
              </a:ext>
            </a:extLst>
          </p:cNvPr>
          <p:cNvSpPr txBox="1"/>
          <p:nvPr/>
        </p:nvSpPr>
        <p:spPr>
          <a:xfrm>
            <a:off x="197427" y="768927"/>
            <a:ext cx="8749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  <a:latin typeface="+mn-lt"/>
                <a:ea typeface="+mn-ea"/>
              </a:rPr>
              <a:t>Add ‘</a:t>
            </a:r>
            <a:r>
              <a:rPr lang="en-US" altLang="ja-JP" sz="2000" dirty="0" err="1">
                <a:solidFill>
                  <a:schemeClr val="tx1"/>
                </a:solidFill>
                <a:latin typeface="+mn-lt"/>
                <a:ea typeface="+mn-ea"/>
              </a:rPr>
              <a:t>redo_history</a:t>
            </a:r>
            <a:r>
              <a:rPr lang="en-US" altLang="ja-JP" sz="2000" dirty="0">
                <a:solidFill>
                  <a:schemeClr val="tx1"/>
                </a:solidFill>
                <a:latin typeface="+mn-lt"/>
                <a:ea typeface="+mn-ea"/>
              </a:rPr>
              <a:t>’ stack in history.js, and push action to </a:t>
            </a:r>
            <a:r>
              <a:rPr lang="en-US" altLang="ja-JP" sz="2000" dirty="0" err="1">
                <a:solidFill>
                  <a:schemeClr val="tx1"/>
                </a:solidFill>
                <a:latin typeface="+mn-lt"/>
                <a:ea typeface="+mn-ea"/>
              </a:rPr>
              <a:t>redo_history</a:t>
            </a:r>
            <a:r>
              <a:rPr lang="en-US" altLang="ja-JP" sz="2000" dirty="0">
                <a:solidFill>
                  <a:schemeClr val="tx1"/>
                </a:solidFill>
                <a:latin typeface="+mn-lt"/>
                <a:ea typeface="+mn-ea"/>
              </a:rPr>
              <a:t> stack when undo is invoked.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  <a:latin typeface="+mn-lt"/>
                <a:ea typeface="+mn-ea"/>
              </a:rPr>
              <a:t>And also, when redo is invoked, pop an action from </a:t>
            </a:r>
            <a:r>
              <a:rPr lang="en-US" altLang="ja-JP" sz="2000" dirty="0" err="1">
                <a:solidFill>
                  <a:schemeClr val="tx1"/>
                </a:solidFill>
                <a:latin typeface="+mn-lt"/>
                <a:ea typeface="+mn-ea"/>
              </a:rPr>
              <a:t>redo_history</a:t>
            </a:r>
            <a:r>
              <a:rPr lang="en-US" altLang="ja-JP" sz="2000" dirty="0">
                <a:solidFill>
                  <a:schemeClr val="tx1"/>
                </a:solidFill>
                <a:latin typeface="+mn-lt"/>
                <a:ea typeface="+mn-ea"/>
              </a:rPr>
              <a:t>, and push it to </a:t>
            </a:r>
            <a:r>
              <a:rPr lang="en-US" altLang="ja-JP" sz="2000" dirty="0" err="1">
                <a:solidFill>
                  <a:schemeClr val="tx1"/>
                </a:solidFill>
                <a:latin typeface="+mn-lt"/>
                <a:ea typeface="+mn-ea"/>
              </a:rPr>
              <a:t>undo_history</a:t>
            </a:r>
            <a:r>
              <a:rPr lang="en-US" altLang="ja-JP" sz="2000" dirty="0">
                <a:solidFill>
                  <a:schemeClr val="tx1"/>
                </a:solidFill>
                <a:latin typeface="+mn-lt"/>
                <a:ea typeface="+mn-ea"/>
              </a:rPr>
              <a:t>. 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6470752C-257E-4A08-AE90-454A73AE149A}"/>
              </a:ext>
            </a:extLst>
          </p:cNvPr>
          <p:cNvSpPr txBox="1"/>
          <p:nvPr/>
        </p:nvSpPr>
        <p:spPr>
          <a:xfrm>
            <a:off x="5831153" y="4606522"/>
            <a:ext cx="1156087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lt"/>
                <a:ea typeface="+mn-ea"/>
              </a:rPr>
              <a:t>B’: inverse action of B</a:t>
            </a:r>
            <a:endParaRPr kumimoji="1" lang="ja-JP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739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28"/>
          <p:cNvSpPr>
            <a:spLocks noGrp="1"/>
          </p:cNvSpPr>
          <p:nvPr>
            <p:ph type="title"/>
          </p:nvPr>
        </p:nvSpPr>
        <p:spPr bwMode="gray">
          <a:xfrm>
            <a:off x="2138611" y="2335279"/>
            <a:ext cx="3079689" cy="461665"/>
          </a:xfrm>
        </p:spPr>
        <p:txBody>
          <a:bodyPr wrap="none"/>
          <a:lstStyle/>
          <a:p>
            <a:r>
              <a:rPr kumimoji="1" lang="en-US" altLang="ja-JP" sz="2400" dirty="0">
                <a:latin typeface="+mj-lt"/>
              </a:rPr>
              <a:t>Graceful Shutdown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23" name="Text Box 58"/>
          <p:cNvSpPr txBox="1">
            <a:spLocks noChangeArrowheads="1"/>
          </p:cNvSpPr>
          <p:nvPr/>
        </p:nvSpPr>
        <p:spPr bwMode="gray">
          <a:xfrm>
            <a:off x="2155862" y="4473493"/>
            <a:ext cx="1109663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chemeClr val="tx1"/>
                </a:solidFill>
                <a:latin typeface="+mn-lt"/>
              </a:rPr>
              <a:t>Hitachi, Ltd.</a:t>
            </a:r>
          </a:p>
        </p:txBody>
      </p:sp>
      <p:sp>
        <p:nvSpPr>
          <p:cNvPr id="24" name="Text Box 61"/>
          <p:cNvSpPr txBox="1">
            <a:spLocks noChangeArrowheads="1"/>
          </p:cNvSpPr>
          <p:nvPr/>
        </p:nvSpPr>
        <p:spPr bwMode="gray">
          <a:xfrm>
            <a:off x="2155862" y="4227919"/>
            <a:ext cx="274511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chemeClr val="tx1"/>
                </a:solidFill>
                <a:latin typeface="+mn-lt"/>
              </a:rPr>
              <a:t>Research &amp; Development Group</a:t>
            </a:r>
          </a:p>
        </p:txBody>
      </p:sp>
      <p:sp>
        <p:nvSpPr>
          <p:cNvPr id="26" name="Text Box 62"/>
          <p:cNvSpPr txBox="1">
            <a:spLocks noChangeArrowheads="1"/>
          </p:cNvSpPr>
          <p:nvPr/>
        </p:nvSpPr>
        <p:spPr bwMode="gray">
          <a:xfrm>
            <a:off x="2155862" y="3569385"/>
            <a:ext cx="1125629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+mn-lt"/>
                <a:cs typeface="Arial" charset="0"/>
              </a:rPr>
              <a:t>4 June 2019</a:t>
            </a:r>
          </a:p>
        </p:txBody>
      </p:sp>
      <p:sp>
        <p:nvSpPr>
          <p:cNvPr id="27" name="Text Box 63"/>
          <p:cNvSpPr txBox="1">
            <a:spLocks noChangeArrowheads="1"/>
          </p:cNvSpPr>
          <p:nvPr/>
        </p:nvSpPr>
        <p:spPr bwMode="gray">
          <a:xfrm>
            <a:off x="2155862" y="3864667"/>
            <a:ext cx="217566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800" b="1" dirty="0">
                <a:solidFill>
                  <a:schemeClr val="tx1"/>
                </a:solidFill>
                <a:latin typeface="+mn-lt"/>
              </a:rPr>
              <a:t>Kunihiko Toumura</a:t>
            </a:r>
          </a:p>
        </p:txBody>
      </p:sp>
    </p:spTree>
    <p:extLst>
      <p:ext uri="{BB962C8B-B14F-4D97-AF65-F5344CB8AC3E}">
        <p14:creationId xmlns:p14="http://schemas.microsoft.com/office/powerpoint/2010/main" val="304314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2" y="134612"/>
            <a:ext cx="1657826" cy="369332"/>
          </a:xfrm>
        </p:spPr>
        <p:txBody>
          <a:bodyPr wrap="none"/>
          <a:lstStyle/>
          <a:p>
            <a:r>
              <a:rPr lang="en-US" altLang="ja-JP" b="1" dirty="0">
                <a:solidFill>
                  <a:schemeClr val="tx1"/>
                </a:solidFill>
                <a:latin typeface="+mj-lt"/>
                <a:ea typeface="ＭＳ Ｐゴシック" pitchFamily="50" charset="-128"/>
                <a:cs typeface="Arial" charset="0"/>
              </a:rPr>
              <a:t>1. Summary</a:t>
            </a:r>
            <a:endParaRPr kumimoji="1" lang="ja-JP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gray">
          <a:xfrm>
            <a:off x="226141" y="762338"/>
            <a:ext cx="8718354" cy="3416320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 When use Node-RED as a Web API server, occasionally we need to shutdown it gracefully:</a:t>
            </a:r>
          </a:p>
          <a:p>
            <a:pPr marL="800100" lvl="1" indent="-34290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reject further incoming requests.</a:t>
            </a:r>
          </a:p>
          <a:p>
            <a:pPr marL="800100" lvl="1" indent="-34290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reply response to on-going sessions.</a:t>
            </a:r>
          </a:p>
          <a:p>
            <a:pPr marL="800100" lvl="1" indent="-34290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shutdown connection with depended services (flush write-cache to database, etc.)</a:t>
            </a:r>
          </a:p>
          <a:p>
            <a:pPr marL="800100" lvl="1" indent="-34290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shutdown related services (temporally created services to execute some part of flows)</a:t>
            </a:r>
          </a:p>
          <a:p>
            <a:pPr marL="800100" lvl="1" indent="-34290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…</a:t>
            </a:r>
          </a:p>
          <a:p>
            <a:pPr marL="342900" indent="-34290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To make shutdown gracefully, it is necessary to design new APIs. </a:t>
            </a:r>
          </a:p>
        </p:txBody>
      </p:sp>
    </p:spTree>
    <p:extLst>
      <p:ext uri="{BB962C8B-B14F-4D97-AF65-F5344CB8AC3E}">
        <p14:creationId xmlns:p14="http://schemas.microsoft.com/office/powerpoint/2010/main" val="339594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F9E7E-3FF6-4F80-B903-8BEDA191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2" y="134612"/>
            <a:ext cx="5851282" cy="369332"/>
          </a:xfrm>
        </p:spPr>
        <p:txBody>
          <a:bodyPr/>
          <a:lstStyle/>
          <a:p>
            <a:r>
              <a:rPr lang="en-US" altLang="ja-JP" dirty="0"/>
              <a:t>2.  Use case: Web API endpoint on Node-RED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18A304B-451D-47A8-8F8B-C6D3F71CA492}"/>
              </a:ext>
            </a:extLst>
          </p:cNvPr>
          <p:cNvSpPr/>
          <p:nvPr/>
        </p:nvSpPr>
        <p:spPr bwMode="auto">
          <a:xfrm>
            <a:off x="762000" y="1295401"/>
            <a:ext cx="775855" cy="2493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http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07B7878-BFFA-4025-B85E-F7DB6A8F2C41}"/>
              </a:ext>
            </a:extLst>
          </p:cNvPr>
          <p:cNvSpPr/>
          <p:nvPr/>
        </p:nvSpPr>
        <p:spPr bwMode="auto">
          <a:xfrm>
            <a:off x="1506682" y="1389994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652B8DC-8EF2-4794-B6F5-4278C5262A36}"/>
              </a:ext>
            </a:extLst>
          </p:cNvPr>
          <p:cNvSpPr/>
          <p:nvPr/>
        </p:nvSpPr>
        <p:spPr bwMode="auto">
          <a:xfrm>
            <a:off x="7857641" y="1295401"/>
            <a:ext cx="775855" cy="2493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http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C3A7D-40E6-40BC-BDED-6CABFBC0825D}"/>
              </a:ext>
            </a:extLst>
          </p:cNvPr>
          <p:cNvSpPr/>
          <p:nvPr/>
        </p:nvSpPr>
        <p:spPr bwMode="auto">
          <a:xfrm>
            <a:off x="7826468" y="1389994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94F95E2-11C4-4E6E-B9A1-849B87E36313}"/>
              </a:ext>
            </a:extLst>
          </p:cNvPr>
          <p:cNvSpPr/>
          <p:nvPr/>
        </p:nvSpPr>
        <p:spPr bwMode="auto">
          <a:xfrm>
            <a:off x="2313710" y="1295401"/>
            <a:ext cx="775855" cy="2493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proc. 1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3DD918-9A90-42E0-B4A5-256A34783FB6}"/>
              </a:ext>
            </a:extLst>
          </p:cNvPr>
          <p:cNvSpPr/>
          <p:nvPr/>
        </p:nvSpPr>
        <p:spPr bwMode="auto">
          <a:xfrm>
            <a:off x="3865420" y="1295401"/>
            <a:ext cx="775855" cy="2493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proc. </a:t>
            </a:r>
            <a:r>
              <a:rPr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E6F6E8B-5E6D-43F8-8D89-611ABA3709CC}"/>
              </a:ext>
            </a:extLst>
          </p:cNvPr>
          <p:cNvSpPr/>
          <p:nvPr/>
        </p:nvSpPr>
        <p:spPr bwMode="auto">
          <a:xfrm>
            <a:off x="5417130" y="1295401"/>
            <a:ext cx="775855" cy="2493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proc. 3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6D7865-7052-45E5-8FA9-DBA7EE8EA067}"/>
              </a:ext>
            </a:extLst>
          </p:cNvPr>
          <p:cNvSpPr/>
          <p:nvPr/>
        </p:nvSpPr>
        <p:spPr bwMode="auto">
          <a:xfrm>
            <a:off x="2292250" y="1389994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16FA165-E6B5-4AE3-9CA4-D1B49A1B2284}"/>
              </a:ext>
            </a:extLst>
          </p:cNvPr>
          <p:cNvSpPr/>
          <p:nvPr/>
        </p:nvSpPr>
        <p:spPr bwMode="auto">
          <a:xfrm>
            <a:off x="3057154" y="1389994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224BE2E-DA2D-4733-BE26-83119E6B4D5C}"/>
              </a:ext>
            </a:extLst>
          </p:cNvPr>
          <p:cNvSpPr/>
          <p:nvPr/>
        </p:nvSpPr>
        <p:spPr bwMode="auto">
          <a:xfrm>
            <a:off x="3837556" y="1389994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2C7CAE6-6D2D-48DF-A52F-9EA968D26170}"/>
              </a:ext>
            </a:extLst>
          </p:cNvPr>
          <p:cNvSpPr/>
          <p:nvPr/>
        </p:nvSpPr>
        <p:spPr bwMode="auto">
          <a:xfrm>
            <a:off x="4607626" y="1389994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41E3AEC-F256-40C2-9F2C-C1E4890A6E18}"/>
              </a:ext>
            </a:extLst>
          </p:cNvPr>
          <p:cNvSpPr/>
          <p:nvPr/>
        </p:nvSpPr>
        <p:spPr bwMode="auto">
          <a:xfrm>
            <a:off x="5393194" y="1389994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DC4A139-12D4-4275-B142-1D60D86B88CE}"/>
              </a:ext>
            </a:extLst>
          </p:cNvPr>
          <p:cNvSpPr/>
          <p:nvPr/>
        </p:nvSpPr>
        <p:spPr bwMode="auto">
          <a:xfrm>
            <a:off x="6158098" y="1389994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4B4FDCA-2080-4A15-916A-E9A625737043}"/>
              </a:ext>
            </a:extLst>
          </p:cNvPr>
          <p:cNvCxnSpPr>
            <a:stCxn id="4" idx="3"/>
            <a:endCxn id="10" idx="1"/>
          </p:cNvCxnSpPr>
          <p:nvPr/>
        </p:nvCxnSpPr>
        <p:spPr bwMode="auto">
          <a:xfrm>
            <a:off x="1569028" y="1420092"/>
            <a:ext cx="72322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FF9FE29-BAA9-4CEA-BFA6-416505CBB00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 bwMode="auto">
          <a:xfrm>
            <a:off x="3119500" y="1420092"/>
            <a:ext cx="71805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2CCC9F4-AD8A-45F6-9E18-CA4886051FD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 bwMode="auto">
          <a:xfrm>
            <a:off x="4669972" y="1420092"/>
            <a:ext cx="72322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86383B2-2F50-4BA0-A526-184A44794D94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 bwMode="auto">
          <a:xfrm>
            <a:off x="6220444" y="1420092"/>
            <a:ext cx="160602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スクロール: 縦 26">
            <a:extLst>
              <a:ext uri="{FF2B5EF4-FFF2-40B4-BE49-F238E27FC236}">
                <a16:creationId xmlns:a16="http://schemas.microsoft.com/office/drawing/2014/main" id="{A8992873-85F4-4A61-8DF4-24D5817B5008}"/>
              </a:ext>
            </a:extLst>
          </p:cNvPr>
          <p:cNvSpPr/>
          <p:nvPr/>
        </p:nvSpPr>
        <p:spPr bwMode="auto">
          <a:xfrm>
            <a:off x="243096" y="983486"/>
            <a:ext cx="355521" cy="311914"/>
          </a:xfrm>
          <a:prstGeom prst="verticalScroll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lt"/>
                <a:ea typeface="+mn-ea"/>
              </a:rPr>
              <a:t>req. 5</a:t>
            </a:r>
            <a:endParaRPr lang="en-US" altLang="ja-JP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8" name="スクロール: 縦 27">
            <a:extLst>
              <a:ext uri="{FF2B5EF4-FFF2-40B4-BE49-F238E27FC236}">
                <a16:creationId xmlns:a16="http://schemas.microsoft.com/office/drawing/2014/main" id="{46537F47-17B2-44BE-BF2F-EB34E9DB259E}"/>
              </a:ext>
            </a:extLst>
          </p:cNvPr>
          <p:cNvSpPr/>
          <p:nvPr/>
        </p:nvSpPr>
        <p:spPr bwMode="auto">
          <a:xfrm>
            <a:off x="6363957" y="1101566"/>
            <a:ext cx="355521" cy="272835"/>
          </a:xfrm>
          <a:prstGeom prst="verticalScroll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lt"/>
                <a:ea typeface="+mn-ea"/>
              </a:rPr>
              <a:t>req. 2</a:t>
            </a:r>
            <a:endParaRPr kumimoji="1" lang="ja-JP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9" name="スクロール: 縦 28">
            <a:extLst>
              <a:ext uri="{FF2B5EF4-FFF2-40B4-BE49-F238E27FC236}">
                <a16:creationId xmlns:a16="http://schemas.microsoft.com/office/drawing/2014/main" id="{0AA6F8FF-0817-49B4-82DF-68544B9139A8}"/>
              </a:ext>
            </a:extLst>
          </p:cNvPr>
          <p:cNvSpPr/>
          <p:nvPr/>
        </p:nvSpPr>
        <p:spPr bwMode="auto">
          <a:xfrm>
            <a:off x="5627296" y="1022566"/>
            <a:ext cx="355521" cy="272835"/>
          </a:xfrm>
          <a:prstGeom prst="verticalScroll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lt"/>
                <a:ea typeface="+mn-ea"/>
              </a:rPr>
              <a:t> req. 3</a:t>
            </a:r>
            <a:endParaRPr kumimoji="1" lang="ja-JP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0" name="スクロール: 縦 29">
            <a:extLst>
              <a:ext uri="{FF2B5EF4-FFF2-40B4-BE49-F238E27FC236}">
                <a16:creationId xmlns:a16="http://schemas.microsoft.com/office/drawing/2014/main" id="{A2D7102A-49FB-47D8-A854-E1A3FCD70C21}"/>
              </a:ext>
            </a:extLst>
          </p:cNvPr>
          <p:cNvSpPr/>
          <p:nvPr/>
        </p:nvSpPr>
        <p:spPr bwMode="auto">
          <a:xfrm>
            <a:off x="8755579" y="965148"/>
            <a:ext cx="355521" cy="272835"/>
          </a:xfrm>
          <a:prstGeom prst="verticalScroll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lt"/>
                <a:ea typeface="+mn-ea"/>
              </a:rPr>
              <a:t>req. 1</a:t>
            </a:r>
            <a:endParaRPr kumimoji="1" lang="ja-JP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1" name="スクロール: 縦 30">
            <a:extLst>
              <a:ext uri="{FF2B5EF4-FFF2-40B4-BE49-F238E27FC236}">
                <a16:creationId xmlns:a16="http://schemas.microsoft.com/office/drawing/2014/main" id="{1D57F5B6-90D4-4CDF-8164-22C1004380BA}"/>
              </a:ext>
            </a:extLst>
          </p:cNvPr>
          <p:cNvSpPr/>
          <p:nvPr/>
        </p:nvSpPr>
        <p:spPr bwMode="auto">
          <a:xfrm>
            <a:off x="2570661" y="1022565"/>
            <a:ext cx="355521" cy="272835"/>
          </a:xfrm>
          <a:prstGeom prst="verticalScroll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lt"/>
                <a:ea typeface="+mn-ea"/>
              </a:rPr>
              <a:t>req. 4</a:t>
            </a:r>
            <a:endParaRPr kumimoji="1" lang="ja-JP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E4FED57-0386-4681-B72F-C5E330F3EA01}"/>
              </a:ext>
            </a:extLst>
          </p:cNvPr>
          <p:cNvCxnSpPr/>
          <p:nvPr/>
        </p:nvCxnSpPr>
        <p:spPr bwMode="auto">
          <a:xfrm>
            <a:off x="598617" y="1833966"/>
            <a:ext cx="815696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90F4764-6018-4448-9B81-5D267E453F6D}"/>
              </a:ext>
            </a:extLst>
          </p:cNvPr>
          <p:cNvCxnSpPr/>
          <p:nvPr/>
        </p:nvCxnSpPr>
        <p:spPr bwMode="auto">
          <a:xfrm>
            <a:off x="591491" y="3138410"/>
            <a:ext cx="815696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0E62864-6BE3-435F-A99C-12D362492FE7}"/>
              </a:ext>
            </a:extLst>
          </p:cNvPr>
          <p:cNvSpPr txBox="1"/>
          <p:nvPr/>
        </p:nvSpPr>
        <p:spPr>
          <a:xfrm>
            <a:off x="272660" y="651407"/>
            <a:ext cx="162595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+mn-lt"/>
                <a:ea typeface="+mn-ea"/>
              </a:rPr>
              <a:t>before shutdown</a:t>
            </a:r>
            <a:endParaRPr kumimoji="1" lang="ja-JP" altLang="en-US" sz="14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4504988-B75E-4271-9057-BF0D526BCC0A}"/>
              </a:ext>
            </a:extLst>
          </p:cNvPr>
          <p:cNvSpPr txBox="1"/>
          <p:nvPr/>
        </p:nvSpPr>
        <p:spPr>
          <a:xfrm>
            <a:off x="272660" y="1827162"/>
            <a:ext cx="269054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+mn-lt"/>
                <a:ea typeface="+mn-ea"/>
              </a:rPr>
              <a:t>after shutdown (not</a:t>
            </a:r>
            <a:r>
              <a:rPr lang="ja-JP" altLang="en-US" sz="1400" b="1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ja-JP" sz="1400" b="1" dirty="0">
                <a:solidFill>
                  <a:schemeClr val="tx1"/>
                </a:solidFill>
                <a:latin typeface="+mn-lt"/>
                <a:ea typeface="+mn-ea"/>
              </a:rPr>
              <a:t>graceful)</a:t>
            </a:r>
            <a:endParaRPr kumimoji="1" lang="en-US" altLang="ja-JP" sz="14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85A4FF4-3A50-42D4-A4F0-328FC4C0CA0B}"/>
              </a:ext>
            </a:extLst>
          </p:cNvPr>
          <p:cNvSpPr txBox="1"/>
          <p:nvPr/>
        </p:nvSpPr>
        <p:spPr>
          <a:xfrm>
            <a:off x="243096" y="3141937"/>
            <a:ext cx="222086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+mn-lt"/>
                <a:ea typeface="+mn-ea"/>
              </a:rPr>
              <a:t>after graceful shutdown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E00C938B-94F1-435B-BB30-2BA81AA27D7E}"/>
              </a:ext>
            </a:extLst>
          </p:cNvPr>
          <p:cNvSpPr/>
          <p:nvPr/>
        </p:nvSpPr>
        <p:spPr bwMode="auto">
          <a:xfrm>
            <a:off x="734136" y="2550965"/>
            <a:ext cx="775855" cy="24938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http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1D10EBC-9AE4-4792-B1B1-51218F8686F1}"/>
              </a:ext>
            </a:extLst>
          </p:cNvPr>
          <p:cNvSpPr/>
          <p:nvPr/>
        </p:nvSpPr>
        <p:spPr bwMode="auto">
          <a:xfrm>
            <a:off x="1478818" y="264555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45D7639D-66D1-4199-B87C-9BB5F1983F43}"/>
              </a:ext>
            </a:extLst>
          </p:cNvPr>
          <p:cNvSpPr/>
          <p:nvPr/>
        </p:nvSpPr>
        <p:spPr bwMode="auto">
          <a:xfrm>
            <a:off x="7829777" y="2550965"/>
            <a:ext cx="775855" cy="24938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http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A2BD0E5-60D7-41B1-A54C-2995E846679E}"/>
              </a:ext>
            </a:extLst>
          </p:cNvPr>
          <p:cNvSpPr/>
          <p:nvPr/>
        </p:nvSpPr>
        <p:spPr bwMode="auto">
          <a:xfrm>
            <a:off x="7798604" y="264555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55D83A10-0676-4E69-9FEE-55F54002416F}"/>
              </a:ext>
            </a:extLst>
          </p:cNvPr>
          <p:cNvSpPr/>
          <p:nvPr/>
        </p:nvSpPr>
        <p:spPr bwMode="auto">
          <a:xfrm>
            <a:off x="2285846" y="2550965"/>
            <a:ext cx="775855" cy="24938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proc. 1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8ED790A-D677-434A-A260-779FA43A5564}"/>
              </a:ext>
            </a:extLst>
          </p:cNvPr>
          <p:cNvSpPr/>
          <p:nvPr/>
        </p:nvSpPr>
        <p:spPr bwMode="auto">
          <a:xfrm>
            <a:off x="3837556" y="2550965"/>
            <a:ext cx="775855" cy="24938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proc. </a:t>
            </a:r>
            <a:r>
              <a:rPr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A4990292-F215-46BD-9388-ECD94901EB92}"/>
              </a:ext>
            </a:extLst>
          </p:cNvPr>
          <p:cNvSpPr/>
          <p:nvPr/>
        </p:nvSpPr>
        <p:spPr bwMode="auto">
          <a:xfrm>
            <a:off x="5389266" y="2550965"/>
            <a:ext cx="775855" cy="24938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proc. 3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8C93E82-506F-4798-B35B-D9C1304926E5}"/>
              </a:ext>
            </a:extLst>
          </p:cNvPr>
          <p:cNvSpPr/>
          <p:nvPr/>
        </p:nvSpPr>
        <p:spPr bwMode="auto">
          <a:xfrm>
            <a:off x="2264386" y="264555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99289FC-A863-4F99-8EBD-B45AF7D316BD}"/>
              </a:ext>
            </a:extLst>
          </p:cNvPr>
          <p:cNvSpPr/>
          <p:nvPr/>
        </p:nvSpPr>
        <p:spPr bwMode="auto">
          <a:xfrm>
            <a:off x="3029290" y="264555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17FDECA-5124-4AA2-B607-EFA0CF74542B}"/>
              </a:ext>
            </a:extLst>
          </p:cNvPr>
          <p:cNvSpPr/>
          <p:nvPr/>
        </p:nvSpPr>
        <p:spPr bwMode="auto">
          <a:xfrm>
            <a:off x="3809692" y="264555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427D711-1209-41AB-8504-44CF94B1D6C5}"/>
              </a:ext>
            </a:extLst>
          </p:cNvPr>
          <p:cNvSpPr/>
          <p:nvPr/>
        </p:nvSpPr>
        <p:spPr bwMode="auto">
          <a:xfrm>
            <a:off x="4579762" y="264555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DBD658DE-FEA6-41BC-BEC2-655D63D79249}"/>
              </a:ext>
            </a:extLst>
          </p:cNvPr>
          <p:cNvSpPr/>
          <p:nvPr/>
        </p:nvSpPr>
        <p:spPr bwMode="auto">
          <a:xfrm>
            <a:off x="5365330" y="264555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5C48971-EA07-45D0-9D6D-2FB9C653F015}"/>
              </a:ext>
            </a:extLst>
          </p:cNvPr>
          <p:cNvSpPr/>
          <p:nvPr/>
        </p:nvSpPr>
        <p:spPr bwMode="auto">
          <a:xfrm>
            <a:off x="6130234" y="264555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010B37A-04F8-42E5-BBCB-6DAF4F078737}"/>
              </a:ext>
            </a:extLst>
          </p:cNvPr>
          <p:cNvCxnSpPr>
            <a:stCxn id="39" idx="3"/>
            <a:endCxn id="45" idx="1"/>
          </p:cNvCxnSpPr>
          <p:nvPr/>
        </p:nvCxnSpPr>
        <p:spPr bwMode="auto">
          <a:xfrm>
            <a:off x="1541164" y="2675656"/>
            <a:ext cx="72322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A15D2F2-2F61-49F5-8195-A8C744B6F3C8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 bwMode="auto">
          <a:xfrm>
            <a:off x="3091636" y="2675656"/>
            <a:ext cx="71805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6D7530F-2BE9-4692-BDB1-98380A698FD2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 bwMode="auto">
          <a:xfrm>
            <a:off x="4642108" y="2675656"/>
            <a:ext cx="72322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C60FF18-81F5-4200-A756-415AF3BAE5F2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 bwMode="auto">
          <a:xfrm>
            <a:off x="6192580" y="2675656"/>
            <a:ext cx="160602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スクロール: 縦 54">
            <a:extLst>
              <a:ext uri="{FF2B5EF4-FFF2-40B4-BE49-F238E27FC236}">
                <a16:creationId xmlns:a16="http://schemas.microsoft.com/office/drawing/2014/main" id="{6BE82465-DBC1-401E-82F6-239E047768B1}"/>
              </a:ext>
            </a:extLst>
          </p:cNvPr>
          <p:cNvSpPr/>
          <p:nvPr/>
        </p:nvSpPr>
        <p:spPr bwMode="auto">
          <a:xfrm>
            <a:off x="6336093" y="2357130"/>
            <a:ext cx="355521" cy="272835"/>
          </a:xfrm>
          <a:prstGeom prst="verticalScroll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lt"/>
                <a:ea typeface="+mn-ea"/>
              </a:rPr>
              <a:t>req. 2</a:t>
            </a:r>
            <a:endParaRPr kumimoji="1" lang="ja-JP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6" name="スクロール: 縦 55">
            <a:extLst>
              <a:ext uri="{FF2B5EF4-FFF2-40B4-BE49-F238E27FC236}">
                <a16:creationId xmlns:a16="http://schemas.microsoft.com/office/drawing/2014/main" id="{3BF7EB18-5F06-4C3C-A3BB-9295F4DD1260}"/>
              </a:ext>
            </a:extLst>
          </p:cNvPr>
          <p:cNvSpPr/>
          <p:nvPr/>
        </p:nvSpPr>
        <p:spPr bwMode="auto">
          <a:xfrm>
            <a:off x="5599432" y="2278130"/>
            <a:ext cx="355521" cy="272835"/>
          </a:xfrm>
          <a:prstGeom prst="verticalScroll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lt"/>
                <a:ea typeface="+mn-ea"/>
              </a:rPr>
              <a:t> req. 3</a:t>
            </a:r>
            <a:endParaRPr kumimoji="1" lang="ja-JP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7" name="スクロール: 縦 56">
            <a:extLst>
              <a:ext uri="{FF2B5EF4-FFF2-40B4-BE49-F238E27FC236}">
                <a16:creationId xmlns:a16="http://schemas.microsoft.com/office/drawing/2014/main" id="{119AB349-F923-41FF-8F18-B8615BD8208A}"/>
              </a:ext>
            </a:extLst>
          </p:cNvPr>
          <p:cNvSpPr/>
          <p:nvPr/>
        </p:nvSpPr>
        <p:spPr bwMode="auto">
          <a:xfrm>
            <a:off x="2542797" y="2278129"/>
            <a:ext cx="355521" cy="272835"/>
          </a:xfrm>
          <a:prstGeom prst="verticalScroll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lt"/>
                <a:ea typeface="+mn-ea"/>
              </a:rPr>
              <a:t>req. 4</a:t>
            </a:r>
            <a:endParaRPr kumimoji="1" lang="ja-JP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8" name="スクロール: 縦 57">
            <a:extLst>
              <a:ext uri="{FF2B5EF4-FFF2-40B4-BE49-F238E27FC236}">
                <a16:creationId xmlns:a16="http://schemas.microsoft.com/office/drawing/2014/main" id="{D8C46BE6-FB6B-40F7-8DA2-800A9C425D34}"/>
              </a:ext>
            </a:extLst>
          </p:cNvPr>
          <p:cNvSpPr/>
          <p:nvPr/>
        </p:nvSpPr>
        <p:spPr bwMode="auto">
          <a:xfrm>
            <a:off x="47625" y="2629965"/>
            <a:ext cx="355521" cy="311914"/>
          </a:xfrm>
          <a:prstGeom prst="verticalScroll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lt"/>
                <a:ea typeface="+mn-ea"/>
              </a:rPr>
              <a:t>req. 5</a:t>
            </a:r>
            <a:endParaRPr lang="en-US" altLang="ja-JP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9" name="矢印: 左カーブ 58">
            <a:extLst>
              <a:ext uri="{FF2B5EF4-FFF2-40B4-BE49-F238E27FC236}">
                <a16:creationId xmlns:a16="http://schemas.microsoft.com/office/drawing/2014/main" id="{A8E470F7-A3DF-4213-A93B-FDA4A226BA43}"/>
              </a:ext>
            </a:extLst>
          </p:cNvPr>
          <p:cNvSpPr/>
          <p:nvPr/>
        </p:nvSpPr>
        <p:spPr bwMode="auto">
          <a:xfrm>
            <a:off x="420856" y="2278129"/>
            <a:ext cx="258966" cy="522211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95F1BEA-5F13-412B-B1E0-5CC08E73B207}"/>
              </a:ext>
            </a:extLst>
          </p:cNvPr>
          <p:cNvSpPr txBox="1"/>
          <p:nvPr/>
        </p:nvSpPr>
        <p:spPr>
          <a:xfrm>
            <a:off x="-42657" y="2082779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  <a:latin typeface="+mn-lt"/>
                <a:ea typeface="+mn-ea"/>
              </a:rPr>
              <a:t>connection refused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124F525D-10B2-4F2A-8C2A-8A143961931A}"/>
              </a:ext>
            </a:extLst>
          </p:cNvPr>
          <p:cNvCxnSpPr/>
          <p:nvPr/>
        </p:nvCxnSpPr>
        <p:spPr bwMode="auto">
          <a:xfrm flipH="1">
            <a:off x="2593599" y="2270645"/>
            <a:ext cx="293963" cy="278513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3A77E09-CE94-429B-8076-B3D0B57C08D9}"/>
              </a:ext>
            </a:extLst>
          </p:cNvPr>
          <p:cNvCxnSpPr/>
          <p:nvPr/>
        </p:nvCxnSpPr>
        <p:spPr bwMode="auto">
          <a:xfrm flipH="1">
            <a:off x="5670511" y="2270644"/>
            <a:ext cx="293963" cy="278513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94F96836-89F0-4BA4-A0DE-128A6102C9F4}"/>
              </a:ext>
            </a:extLst>
          </p:cNvPr>
          <p:cNvCxnSpPr/>
          <p:nvPr/>
        </p:nvCxnSpPr>
        <p:spPr bwMode="auto">
          <a:xfrm flipH="1">
            <a:off x="6367428" y="2351452"/>
            <a:ext cx="293963" cy="278513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スクロール: 縦 65">
            <a:extLst>
              <a:ext uri="{FF2B5EF4-FFF2-40B4-BE49-F238E27FC236}">
                <a16:creationId xmlns:a16="http://schemas.microsoft.com/office/drawing/2014/main" id="{D2D026B4-F589-4DF0-9FA5-BC8146F5C044}"/>
              </a:ext>
            </a:extLst>
          </p:cNvPr>
          <p:cNvSpPr/>
          <p:nvPr/>
        </p:nvSpPr>
        <p:spPr bwMode="auto">
          <a:xfrm>
            <a:off x="8712812" y="2270644"/>
            <a:ext cx="355521" cy="272835"/>
          </a:xfrm>
          <a:prstGeom prst="verticalScroll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lt"/>
                <a:ea typeface="+mn-ea"/>
              </a:rPr>
              <a:t>req. 1</a:t>
            </a:r>
            <a:endParaRPr kumimoji="1" lang="ja-JP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262CAED-0B75-4283-86CB-1BADBBF6C14F}"/>
              </a:ext>
            </a:extLst>
          </p:cNvPr>
          <p:cNvSpPr txBox="1"/>
          <p:nvPr/>
        </p:nvSpPr>
        <p:spPr>
          <a:xfrm>
            <a:off x="2858708" y="2109081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  <a:latin typeface="+mn-lt"/>
                <a:ea typeface="+mn-ea"/>
              </a:rPr>
              <a:t>silently</a:t>
            </a:r>
          </a:p>
          <a:p>
            <a:r>
              <a:rPr lang="en-US" altLang="ja-JP" sz="1000" dirty="0">
                <a:solidFill>
                  <a:schemeClr val="tx1"/>
                </a:solidFill>
                <a:latin typeface="+mn-lt"/>
                <a:ea typeface="+mn-ea"/>
              </a:rPr>
              <a:t>discarded</a:t>
            </a:r>
            <a:endParaRPr kumimoji="1" lang="en-US" altLang="ja-JP" sz="10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DAA05A0-6D6F-4F93-B95D-6E4FDAEEAD49}"/>
              </a:ext>
            </a:extLst>
          </p:cNvPr>
          <p:cNvSpPr txBox="1"/>
          <p:nvPr/>
        </p:nvSpPr>
        <p:spPr>
          <a:xfrm>
            <a:off x="5451045" y="1949561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  <a:latin typeface="+mn-lt"/>
                <a:ea typeface="+mn-ea"/>
              </a:rPr>
              <a:t>silently</a:t>
            </a:r>
          </a:p>
          <a:p>
            <a:r>
              <a:rPr lang="en-US" altLang="ja-JP" sz="1000" dirty="0">
                <a:solidFill>
                  <a:schemeClr val="tx1"/>
                </a:solidFill>
                <a:latin typeface="+mn-lt"/>
                <a:ea typeface="+mn-ea"/>
              </a:rPr>
              <a:t>discarded</a:t>
            </a:r>
            <a:endParaRPr kumimoji="1" lang="en-US" altLang="ja-JP" sz="10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21A58A5-AADC-49F0-8B2B-3420634C213F}"/>
              </a:ext>
            </a:extLst>
          </p:cNvPr>
          <p:cNvSpPr txBox="1"/>
          <p:nvPr/>
        </p:nvSpPr>
        <p:spPr>
          <a:xfrm>
            <a:off x="6208081" y="201775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  <a:latin typeface="+mn-lt"/>
                <a:ea typeface="+mn-ea"/>
              </a:rPr>
              <a:t>silently</a:t>
            </a:r>
          </a:p>
          <a:p>
            <a:r>
              <a:rPr lang="en-US" altLang="ja-JP" sz="1000" dirty="0">
                <a:solidFill>
                  <a:schemeClr val="tx1"/>
                </a:solidFill>
                <a:latin typeface="+mn-lt"/>
                <a:ea typeface="+mn-ea"/>
              </a:rPr>
              <a:t>discarded</a:t>
            </a:r>
            <a:endParaRPr kumimoji="1" lang="en-US" altLang="ja-JP" sz="10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AAE182E3-087B-42E4-BA31-F067B3F30C59}"/>
              </a:ext>
            </a:extLst>
          </p:cNvPr>
          <p:cNvSpPr/>
          <p:nvPr/>
        </p:nvSpPr>
        <p:spPr bwMode="auto">
          <a:xfrm>
            <a:off x="671790" y="3758555"/>
            <a:ext cx="775855" cy="2493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http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5A090AB-28EC-4A8C-A479-A55BFC8BA1FA}"/>
              </a:ext>
            </a:extLst>
          </p:cNvPr>
          <p:cNvSpPr/>
          <p:nvPr/>
        </p:nvSpPr>
        <p:spPr bwMode="auto">
          <a:xfrm>
            <a:off x="1416472" y="385314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F1EADCD7-412A-4648-84FF-DD771E638F6D}"/>
              </a:ext>
            </a:extLst>
          </p:cNvPr>
          <p:cNvSpPr/>
          <p:nvPr/>
        </p:nvSpPr>
        <p:spPr bwMode="auto">
          <a:xfrm>
            <a:off x="7767431" y="3758555"/>
            <a:ext cx="775855" cy="2493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http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C06E413C-3FC1-4749-9C9E-01047C695BF3}"/>
              </a:ext>
            </a:extLst>
          </p:cNvPr>
          <p:cNvSpPr/>
          <p:nvPr/>
        </p:nvSpPr>
        <p:spPr bwMode="auto">
          <a:xfrm>
            <a:off x="7736258" y="385314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23336A5E-1726-439E-B828-D44F515D0585}"/>
              </a:ext>
            </a:extLst>
          </p:cNvPr>
          <p:cNvSpPr/>
          <p:nvPr/>
        </p:nvSpPr>
        <p:spPr bwMode="auto">
          <a:xfrm>
            <a:off x="2223500" y="3758555"/>
            <a:ext cx="775855" cy="2493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proc. 1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232D0D9B-8638-4913-81BD-6089A4A4849E}"/>
              </a:ext>
            </a:extLst>
          </p:cNvPr>
          <p:cNvSpPr/>
          <p:nvPr/>
        </p:nvSpPr>
        <p:spPr bwMode="auto">
          <a:xfrm>
            <a:off x="3775210" y="3758555"/>
            <a:ext cx="775855" cy="2493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proc. </a:t>
            </a:r>
            <a:r>
              <a:rPr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F8782BED-E447-4A2B-8954-F0BD37A7EAAC}"/>
              </a:ext>
            </a:extLst>
          </p:cNvPr>
          <p:cNvSpPr/>
          <p:nvPr/>
        </p:nvSpPr>
        <p:spPr bwMode="auto">
          <a:xfrm>
            <a:off x="5326920" y="3758555"/>
            <a:ext cx="775855" cy="2493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proc. 3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BFD63DB-8E81-4A40-982C-D3ACF881D3C1}"/>
              </a:ext>
            </a:extLst>
          </p:cNvPr>
          <p:cNvSpPr/>
          <p:nvPr/>
        </p:nvSpPr>
        <p:spPr bwMode="auto">
          <a:xfrm>
            <a:off x="2202040" y="385314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6183054-FE81-4947-ABA6-51C3DEC4F951}"/>
              </a:ext>
            </a:extLst>
          </p:cNvPr>
          <p:cNvSpPr/>
          <p:nvPr/>
        </p:nvSpPr>
        <p:spPr bwMode="auto">
          <a:xfrm>
            <a:off x="2966944" y="385314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8056196F-1954-4386-B0A5-F2D184F40809}"/>
              </a:ext>
            </a:extLst>
          </p:cNvPr>
          <p:cNvSpPr/>
          <p:nvPr/>
        </p:nvSpPr>
        <p:spPr bwMode="auto">
          <a:xfrm>
            <a:off x="3747346" y="385314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B3E518F3-B4BE-414D-A514-2C4E90B0548D}"/>
              </a:ext>
            </a:extLst>
          </p:cNvPr>
          <p:cNvSpPr/>
          <p:nvPr/>
        </p:nvSpPr>
        <p:spPr bwMode="auto">
          <a:xfrm>
            <a:off x="4517416" y="385314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060343F6-2EEE-4C53-9DB5-0CA82E7C19A9}"/>
              </a:ext>
            </a:extLst>
          </p:cNvPr>
          <p:cNvSpPr/>
          <p:nvPr/>
        </p:nvSpPr>
        <p:spPr bwMode="auto">
          <a:xfrm>
            <a:off x="5302984" y="385314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3CDD78AE-AD91-4D09-8594-04D43D8F7DCE}"/>
              </a:ext>
            </a:extLst>
          </p:cNvPr>
          <p:cNvSpPr/>
          <p:nvPr/>
        </p:nvSpPr>
        <p:spPr bwMode="auto">
          <a:xfrm>
            <a:off x="6067888" y="385314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30EBD965-A98E-42F4-A6A2-B214AFAD8694}"/>
              </a:ext>
            </a:extLst>
          </p:cNvPr>
          <p:cNvCxnSpPr>
            <a:stCxn id="71" idx="3"/>
            <a:endCxn id="77" idx="1"/>
          </p:cNvCxnSpPr>
          <p:nvPr/>
        </p:nvCxnSpPr>
        <p:spPr bwMode="auto">
          <a:xfrm>
            <a:off x="1478818" y="3883246"/>
            <a:ext cx="72322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46797FB2-6F16-46CB-92B4-778FC1A813E2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 bwMode="auto">
          <a:xfrm>
            <a:off x="3029290" y="3883246"/>
            <a:ext cx="71805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8C69C49B-FDF7-4D5F-BE1F-C9F0C9D785E0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 bwMode="auto">
          <a:xfrm>
            <a:off x="4579762" y="3883246"/>
            <a:ext cx="72322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FA10E156-25B3-4DCC-A825-6314D3665A24}"/>
              </a:ext>
            </a:extLst>
          </p:cNvPr>
          <p:cNvCxnSpPr>
            <a:cxnSpLocks/>
            <a:stCxn id="82" idx="3"/>
            <a:endCxn id="73" idx="1"/>
          </p:cNvCxnSpPr>
          <p:nvPr/>
        </p:nvCxnSpPr>
        <p:spPr bwMode="auto">
          <a:xfrm>
            <a:off x="6130234" y="3883246"/>
            <a:ext cx="160602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スクロール: 縦 86">
            <a:extLst>
              <a:ext uri="{FF2B5EF4-FFF2-40B4-BE49-F238E27FC236}">
                <a16:creationId xmlns:a16="http://schemas.microsoft.com/office/drawing/2014/main" id="{B083EB04-A26C-4B65-8F96-406483C64F0D}"/>
              </a:ext>
            </a:extLst>
          </p:cNvPr>
          <p:cNvSpPr/>
          <p:nvPr/>
        </p:nvSpPr>
        <p:spPr bwMode="auto">
          <a:xfrm>
            <a:off x="6904153" y="3592157"/>
            <a:ext cx="355521" cy="272835"/>
          </a:xfrm>
          <a:prstGeom prst="verticalScroll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lt"/>
                <a:ea typeface="+mn-ea"/>
              </a:rPr>
              <a:t>req. 2</a:t>
            </a:r>
            <a:endParaRPr kumimoji="1" lang="ja-JP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8" name="スクロール: 縦 87">
            <a:extLst>
              <a:ext uri="{FF2B5EF4-FFF2-40B4-BE49-F238E27FC236}">
                <a16:creationId xmlns:a16="http://schemas.microsoft.com/office/drawing/2014/main" id="{6B91B823-E134-46FD-BBDC-96D86378CFF5}"/>
              </a:ext>
            </a:extLst>
          </p:cNvPr>
          <p:cNvSpPr/>
          <p:nvPr/>
        </p:nvSpPr>
        <p:spPr bwMode="auto">
          <a:xfrm>
            <a:off x="6167492" y="3513157"/>
            <a:ext cx="355521" cy="272835"/>
          </a:xfrm>
          <a:prstGeom prst="verticalScroll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lt"/>
                <a:ea typeface="+mn-ea"/>
              </a:rPr>
              <a:t> req. 3</a:t>
            </a:r>
            <a:endParaRPr kumimoji="1" lang="ja-JP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9" name="スクロール: 縦 88">
            <a:extLst>
              <a:ext uri="{FF2B5EF4-FFF2-40B4-BE49-F238E27FC236}">
                <a16:creationId xmlns:a16="http://schemas.microsoft.com/office/drawing/2014/main" id="{9F189374-0A99-4C1A-8110-5591336FB9FF}"/>
              </a:ext>
            </a:extLst>
          </p:cNvPr>
          <p:cNvSpPr/>
          <p:nvPr/>
        </p:nvSpPr>
        <p:spPr bwMode="auto">
          <a:xfrm>
            <a:off x="3110857" y="3513156"/>
            <a:ext cx="355521" cy="272835"/>
          </a:xfrm>
          <a:prstGeom prst="verticalScroll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lt"/>
                <a:ea typeface="+mn-ea"/>
              </a:rPr>
              <a:t>req. 4</a:t>
            </a:r>
            <a:endParaRPr kumimoji="1" lang="ja-JP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0" name="スクロール: 縦 89">
            <a:extLst>
              <a:ext uri="{FF2B5EF4-FFF2-40B4-BE49-F238E27FC236}">
                <a16:creationId xmlns:a16="http://schemas.microsoft.com/office/drawing/2014/main" id="{626236A1-B10E-4142-9ACB-49B931EE4143}"/>
              </a:ext>
            </a:extLst>
          </p:cNvPr>
          <p:cNvSpPr/>
          <p:nvPr/>
        </p:nvSpPr>
        <p:spPr bwMode="auto">
          <a:xfrm>
            <a:off x="21342" y="3814767"/>
            <a:ext cx="355521" cy="183290"/>
          </a:xfrm>
          <a:prstGeom prst="verticalScroll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lt"/>
                <a:ea typeface="+mn-ea"/>
              </a:rPr>
              <a:t>req. 5</a:t>
            </a:r>
            <a:endParaRPr lang="en-US" altLang="ja-JP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1" name="矢印: 左カーブ 90">
            <a:extLst>
              <a:ext uri="{FF2B5EF4-FFF2-40B4-BE49-F238E27FC236}">
                <a16:creationId xmlns:a16="http://schemas.microsoft.com/office/drawing/2014/main" id="{42016C93-BC57-4AC6-91A0-5180894F0593}"/>
              </a:ext>
            </a:extLst>
          </p:cNvPr>
          <p:cNvSpPr/>
          <p:nvPr/>
        </p:nvSpPr>
        <p:spPr bwMode="auto">
          <a:xfrm>
            <a:off x="381651" y="3758555"/>
            <a:ext cx="258966" cy="230832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DA2FF84-03D5-4E1C-BFA4-9C140407947B}"/>
              </a:ext>
            </a:extLst>
          </p:cNvPr>
          <p:cNvSpPr txBox="1"/>
          <p:nvPr/>
        </p:nvSpPr>
        <p:spPr>
          <a:xfrm>
            <a:off x="-38634" y="3599717"/>
            <a:ext cx="138050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tx1"/>
                </a:solidFill>
                <a:latin typeface="+mn-lt"/>
                <a:ea typeface="+mn-ea"/>
              </a:rPr>
              <a:t>503 Service Unavailable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CA48D11-66EA-4D69-88DC-58F0413CB14D}"/>
              </a:ext>
            </a:extLst>
          </p:cNvPr>
          <p:cNvSpPr txBox="1"/>
          <p:nvPr/>
        </p:nvSpPr>
        <p:spPr>
          <a:xfrm>
            <a:off x="225385" y="3351973"/>
            <a:ext cx="1709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  <a:latin typeface="+mn-lt"/>
                <a:ea typeface="+mn-ea"/>
              </a:rPr>
              <a:t>1. stop accepting a request</a:t>
            </a:r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41F0C0D7-E8C5-4436-89DD-948D670424AE}"/>
              </a:ext>
            </a:extLst>
          </p:cNvPr>
          <p:cNvSpPr/>
          <p:nvPr/>
        </p:nvSpPr>
        <p:spPr bwMode="auto">
          <a:xfrm>
            <a:off x="668114" y="4225155"/>
            <a:ext cx="775855" cy="2493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http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969207C8-E404-4EA9-ABAB-AD32E3B591A4}"/>
              </a:ext>
            </a:extLst>
          </p:cNvPr>
          <p:cNvSpPr/>
          <p:nvPr/>
        </p:nvSpPr>
        <p:spPr bwMode="auto">
          <a:xfrm>
            <a:off x="1412796" y="431974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6" name="四角形: 角を丸くする 95">
            <a:extLst>
              <a:ext uri="{FF2B5EF4-FFF2-40B4-BE49-F238E27FC236}">
                <a16:creationId xmlns:a16="http://schemas.microsoft.com/office/drawing/2014/main" id="{AAB3E435-7A9E-4390-9E59-AFD6DE89F737}"/>
              </a:ext>
            </a:extLst>
          </p:cNvPr>
          <p:cNvSpPr/>
          <p:nvPr/>
        </p:nvSpPr>
        <p:spPr bwMode="auto">
          <a:xfrm>
            <a:off x="7763755" y="4225155"/>
            <a:ext cx="775855" cy="2493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http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5AAAAB6E-92D8-43C7-BC5A-D21625BA044C}"/>
              </a:ext>
            </a:extLst>
          </p:cNvPr>
          <p:cNvSpPr/>
          <p:nvPr/>
        </p:nvSpPr>
        <p:spPr bwMode="auto">
          <a:xfrm>
            <a:off x="7732582" y="431974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79F16F74-AC6D-4BDD-A09C-C97CD53D41AC}"/>
              </a:ext>
            </a:extLst>
          </p:cNvPr>
          <p:cNvSpPr/>
          <p:nvPr/>
        </p:nvSpPr>
        <p:spPr bwMode="auto">
          <a:xfrm>
            <a:off x="2219824" y="4225155"/>
            <a:ext cx="775855" cy="2493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proc. 1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50897F4F-DE1D-4B9E-8B3A-5803F1432693}"/>
              </a:ext>
            </a:extLst>
          </p:cNvPr>
          <p:cNvSpPr/>
          <p:nvPr/>
        </p:nvSpPr>
        <p:spPr bwMode="auto">
          <a:xfrm>
            <a:off x="3771534" y="4225155"/>
            <a:ext cx="775855" cy="2493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proc. </a:t>
            </a:r>
            <a:r>
              <a:rPr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A0F30B11-4DBF-4FD2-874B-A6206ACA37DB}"/>
              </a:ext>
            </a:extLst>
          </p:cNvPr>
          <p:cNvSpPr/>
          <p:nvPr/>
        </p:nvSpPr>
        <p:spPr bwMode="auto">
          <a:xfrm>
            <a:off x="5323244" y="4225155"/>
            <a:ext cx="775855" cy="2493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proc. 3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EF53A750-2A68-4DB6-89CE-2D79A87F62CA}"/>
              </a:ext>
            </a:extLst>
          </p:cNvPr>
          <p:cNvSpPr/>
          <p:nvPr/>
        </p:nvSpPr>
        <p:spPr bwMode="auto">
          <a:xfrm>
            <a:off x="2198364" y="431974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D4CC4CE6-E7E9-46E0-A05B-C0F881FE07C2}"/>
              </a:ext>
            </a:extLst>
          </p:cNvPr>
          <p:cNvSpPr/>
          <p:nvPr/>
        </p:nvSpPr>
        <p:spPr bwMode="auto">
          <a:xfrm>
            <a:off x="2963268" y="431974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22EB84D2-4F2F-405A-BA9B-6E08E0050767}"/>
              </a:ext>
            </a:extLst>
          </p:cNvPr>
          <p:cNvSpPr/>
          <p:nvPr/>
        </p:nvSpPr>
        <p:spPr bwMode="auto">
          <a:xfrm>
            <a:off x="3743670" y="431974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E9BCB0-17B9-4F6A-9BAC-821A5440113D}"/>
              </a:ext>
            </a:extLst>
          </p:cNvPr>
          <p:cNvSpPr/>
          <p:nvPr/>
        </p:nvSpPr>
        <p:spPr bwMode="auto">
          <a:xfrm>
            <a:off x="4513740" y="431974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0D18410D-F2C2-41F4-88D5-F6FD69F6A443}"/>
              </a:ext>
            </a:extLst>
          </p:cNvPr>
          <p:cNvSpPr/>
          <p:nvPr/>
        </p:nvSpPr>
        <p:spPr bwMode="auto">
          <a:xfrm>
            <a:off x="5299308" y="431974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3856BD9-D819-444A-8583-4DB0E1D894F8}"/>
              </a:ext>
            </a:extLst>
          </p:cNvPr>
          <p:cNvSpPr/>
          <p:nvPr/>
        </p:nvSpPr>
        <p:spPr bwMode="auto">
          <a:xfrm>
            <a:off x="6064212" y="4319748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5D979B49-C375-4B1A-B591-E7C8C833A478}"/>
              </a:ext>
            </a:extLst>
          </p:cNvPr>
          <p:cNvCxnSpPr>
            <a:stCxn id="95" idx="3"/>
            <a:endCxn id="101" idx="1"/>
          </p:cNvCxnSpPr>
          <p:nvPr/>
        </p:nvCxnSpPr>
        <p:spPr bwMode="auto">
          <a:xfrm>
            <a:off x="1475142" y="4349846"/>
            <a:ext cx="72322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AE16DF9-A453-46BF-AC65-76EADD5DF4F0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 bwMode="auto">
          <a:xfrm>
            <a:off x="3025614" y="4349846"/>
            <a:ext cx="71805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4CC1613E-C997-4AF0-AE56-A0D92FDFF370}"/>
              </a:ext>
            </a:extLst>
          </p:cNvPr>
          <p:cNvCxnSpPr>
            <a:cxnSpLocks/>
            <a:stCxn id="104" idx="3"/>
            <a:endCxn id="105" idx="1"/>
          </p:cNvCxnSpPr>
          <p:nvPr/>
        </p:nvCxnSpPr>
        <p:spPr bwMode="auto">
          <a:xfrm>
            <a:off x="4576086" y="4349846"/>
            <a:ext cx="72322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6D2D49E3-0B97-4195-B8EA-719C77126D47}"/>
              </a:ext>
            </a:extLst>
          </p:cNvPr>
          <p:cNvCxnSpPr>
            <a:cxnSpLocks/>
            <a:stCxn id="106" idx="3"/>
            <a:endCxn id="97" idx="1"/>
          </p:cNvCxnSpPr>
          <p:nvPr/>
        </p:nvCxnSpPr>
        <p:spPr bwMode="auto">
          <a:xfrm>
            <a:off x="6126558" y="4349846"/>
            <a:ext cx="160602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スクロール: 縦 110">
            <a:extLst>
              <a:ext uri="{FF2B5EF4-FFF2-40B4-BE49-F238E27FC236}">
                <a16:creationId xmlns:a16="http://schemas.microsoft.com/office/drawing/2014/main" id="{6FA4A7EE-A0D3-460E-8F70-30283C6765F8}"/>
              </a:ext>
            </a:extLst>
          </p:cNvPr>
          <p:cNvSpPr/>
          <p:nvPr/>
        </p:nvSpPr>
        <p:spPr bwMode="auto">
          <a:xfrm>
            <a:off x="8788479" y="4070286"/>
            <a:ext cx="355521" cy="272835"/>
          </a:xfrm>
          <a:prstGeom prst="verticalScroll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lt"/>
                <a:ea typeface="+mn-ea"/>
              </a:rPr>
              <a:t>req. 2</a:t>
            </a:r>
            <a:endParaRPr kumimoji="1" lang="ja-JP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2" name="スクロール: 縦 111">
            <a:extLst>
              <a:ext uri="{FF2B5EF4-FFF2-40B4-BE49-F238E27FC236}">
                <a16:creationId xmlns:a16="http://schemas.microsoft.com/office/drawing/2014/main" id="{AFB750FC-2F0F-4621-AF76-7D4085FC875A}"/>
              </a:ext>
            </a:extLst>
          </p:cNvPr>
          <p:cNvSpPr/>
          <p:nvPr/>
        </p:nvSpPr>
        <p:spPr bwMode="auto">
          <a:xfrm>
            <a:off x="8843389" y="4321950"/>
            <a:ext cx="355521" cy="272835"/>
          </a:xfrm>
          <a:prstGeom prst="verticalScroll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lt"/>
                <a:ea typeface="+mn-ea"/>
              </a:rPr>
              <a:t> req. 3</a:t>
            </a:r>
            <a:endParaRPr kumimoji="1" lang="ja-JP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3" name="スクロール: 縦 112">
            <a:extLst>
              <a:ext uri="{FF2B5EF4-FFF2-40B4-BE49-F238E27FC236}">
                <a16:creationId xmlns:a16="http://schemas.microsoft.com/office/drawing/2014/main" id="{6B70CD32-A336-4E11-9E49-06B739AA8297}"/>
              </a:ext>
            </a:extLst>
          </p:cNvPr>
          <p:cNvSpPr/>
          <p:nvPr/>
        </p:nvSpPr>
        <p:spPr bwMode="auto">
          <a:xfrm>
            <a:off x="8583264" y="4240668"/>
            <a:ext cx="355521" cy="272835"/>
          </a:xfrm>
          <a:prstGeom prst="verticalScroll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lt"/>
                <a:ea typeface="+mn-ea"/>
              </a:rPr>
              <a:t>req. 4</a:t>
            </a:r>
            <a:endParaRPr kumimoji="1" lang="ja-JP" altLang="en-US" sz="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F5B415EA-74CB-4C34-896A-EFA7BBBA89EA}"/>
              </a:ext>
            </a:extLst>
          </p:cNvPr>
          <p:cNvSpPr txBox="1"/>
          <p:nvPr/>
        </p:nvSpPr>
        <p:spPr>
          <a:xfrm>
            <a:off x="269245" y="4058819"/>
            <a:ext cx="2451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kumimoji="1" lang="en-US" altLang="ja-JP" sz="1000" dirty="0">
                <a:solidFill>
                  <a:schemeClr val="tx1"/>
                </a:solidFill>
                <a:latin typeface="+mn-lt"/>
                <a:ea typeface="+mn-ea"/>
              </a:rPr>
              <a:t>. wait completion of on-going requests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D5F5151F-0C2A-4187-9110-F4125E874BE9}"/>
              </a:ext>
            </a:extLst>
          </p:cNvPr>
          <p:cNvSpPr txBox="1"/>
          <p:nvPr/>
        </p:nvSpPr>
        <p:spPr>
          <a:xfrm>
            <a:off x="251643" y="4535183"/>
            <a:ext cx="23342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kumimoji="1" lang="en-US" altLang="ja-JP" sz="1000" dirty="0">
                <a:solidFill>
                  <a:schemeClr val="tx1"/>
                </a:solidFill>
                <a:latin typeface="+mn-lt"/>
                <a:ea typeface="+mn-ea"/>
              </a:rPr>
              <a:t>. when completed, stop all process</a:t>
            </a:r>
            <a:r>
              <a:rPr lang="en-US" altLang="ja-JP" sz="1000" dirty="0">
                <a:solidFill>
                  <a:schemeClr val="tx1"/>
                </a:solidFill>
                <a:latin typeface="+mn-lt"/>
                <a:ea typeface="+mn-ea"/>
              </a:rPr>
              <a:t>es</a:t>
            </a:r>
            <a:endParaRPr kumimoji="1" lang="en-US" altLang="ja-JP" sz="10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9" name="四角形: 角を丸くする 118">
            <a:extLst>
              <a:ext uri="{FF2B5EF4-FFF2-40B4-BE49-F238E27FC236}">
                <a16:creationId xmlns:a16="http://schemas.microsoft.com/office/drawing/2014/main" id="{0BC3E7E0-110D-4D33-A4E5-99DD6C4F172E}"/>
              </a:ext>
            </a:extLst>
          </p:cNvPr>
          <p:cNvSpPr/>
          <p:nvPr/>
        </p:nvSpPr>
        <p:spPr bwMode="auto">
          <a:xfrm>
            <a:off x="668114" y="4744220"/>
            <a:ext cx="775855" cy="24938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http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1953D8B2-6767-414F-919C-5A5E05ED06E2}"/>
              </a:ext>
            </a:extLst>
          </p:cNvPr>
          <p:cNvSpPr/>
          <p:nvPr/>
        </p:nvSpPr>
        <p:spPr bwMode="auto">
          <a:xfrm>
            <a:off x="1412796" y="4838813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1" name="四角形: 角を丸くする 120">
            <a:extLst>
              <a:ext uri="{FF2B5EF4-FFF2-40B4-BE49-F238E27FC236}">
                <a16:creationId xmlns:a16="http://schemas.microsoft.com/office/drawing/2014/main" id="{904E0F35-C0B9-43D3-B186-FE77534DEF22}"/>
              </a:ext>
            </a:extLst>
          </p:cNvPr>
          <p:cNvSpPr/>
          <p:nvPr/>
        </p:nvSpPr>
        <p:spPr bwMode="auto">
          <a:xfrm>
            <a:off x="7763755" y="4744220"/>
            <a:ext cx="775855" cy="24938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http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B4C31F8-9519-4371-8C8C-ACDCA1CC1BC5}"/>
              </a:ext>
            </a:extLst>
          </p:cNvPr>
          <p:cNvSpPr/>
          <p:nvPr/>
        </p:nvSpPr>
        <p:spPr bwMode="auto">
          <a:xfrm>
            <a:off x="7732582" y="4838813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3" name="四角形: 角を丸くする 122">
            <a:extLst>
              <a:ext uri="{FF2B5EF4-FFF2-40B4-BE49-F238E27FC236}">
                <a16:creationId xmlns:a16="http://schemas.microsoft.com/office/drawing/2014/main" id="{8028B540-F1EA-4FF0-9B3C-74B4922D908A}"/>
              </a:ext>
            </a:extLst>
          </p:cNvPr>
          <p:cNvSpPr/>
          <p:nvPr/>
        </p:nvSpPr>
        <p:spPr bwMode="auto">
          <a:xfrm>
            <a:off x="2219824" y="4744220"/>
            <a:ext cx="775855" cy="24938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proc. 1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4" name="四角形: 角を丸くする 123">
            <a:extLst>
              <a:ext uri="{FF2B5EF4-FFF2-40B4-BE49-F238E27FC236}">
                <a16:creationId xmlns:a16="http://schemas.microsoft.com/office/drawing/2014/main" id="{6125B71E-BF26-4AC3-AA75-C814925F0CF7}"/>
              </a:ext>
            </a:extLst>
          </p:cNvPr>
          <p:cNvSpPr/>
          <p:nvPr/>
        </p:nvSpPr>
        <p:spPr bwMode="auto">
          <a:xfrm>
            <a:off x="3771534" y="4744220"/>
            <a:ext cx="775855" cy="24938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proc. </a:t>
            </a:r>
            <a:r>
              <a:rPr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5" name="四角形: 角を丸くする 124">
            <a:extLst>
              <a:ext uri="{FF2B5EF4-FFF2-40B4-BE49-F238E27FC236}">
                <a16:creationId xmlns:a16="http://schemas.microsoft.com/office/drawing/2014/main" id="{C1F6C78C-60B9-4AA4-8E3C-DB23F5B347BE}"/>
              </a:ext>
            </a:extLst>
          </p:cNvPr>
          <p:cNvSpPr/>
          <p:nvPr/>
        </p:nvSpPr>
        <p:spPr bwMode="auto">
          <a:xfrm>
            <a:off x="5323244" y="4744220"/>
            <a:ext cx="775855" cy="24938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n-lt"/>
                <a:ea typeface="+mn-ea"/>
              </a:rPr>
              <a:t>proc. 3</a:t>
            </a:r>
            <a:endParaRPr kumimoji="1" lang="ja-JP" altLang="en-US" sz="11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BB38914A-D1EE-47FB-AE5C-F4FA9F44865B}"/>
              </a:ext>
            </a:extLst>
          </p:cNvPr>
          <p:cNvSpPr/>
          <p:nvPr/>
        </p:nvSpPr>
        <p:spPr bwMode="auto">
          <a:xfrm>
            <a:off x="2198364" y="4838813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1988A5CD-7F6C-4EAB-90C9-EF551C06432C}"/>
              </a:ext>
            </a:extLst>
          </p:cNvPr>
          <p:cNvSpPr/>
          <p:nvPr/>
        </p:nvSpPr>
        <p:spPr bwMode="auto">
          <a:xfrm>
            <a:off x="2963268" y="4838813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B2558EF7-4B3E-43EE-9EC8-48A3F732AAF1}"/>
              </a:ext>
            </a:extLst>
          </p:cNvPr>
          <p:cNvSpPr/>
          <p:nvPr/>
        </p:nvSpPr>
        <p:spPr bwMode="auto">
          <a:xfrm>
            <a:off x="3743670" y="4838813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FE8F8E81-663F-425A-8540-564473E306A1}"/>
              </a:ext>
            </a:extLst>
          </p:cNvPr>
          <p:cNvSpPr/>
          <p:nvPr/>
        </p:nvSpPr>
        <p:spPr bwMode="auto">
          <a:xfrm>
            <a:off x="4513740" y="4838813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D8ECB0C5-8EE8-45D1-9184-D29FDD7A3E79}"/>
              </a:ext>
            </a:extLst>
          </p:cNvPr>
          <p:cNvSpPr/>
          <p:nvPr/>
        </p:nvSpPr>
        <p:spPr bwMode="auto">
          <a:xfrm>
            <a:off x="5299308" y="4838813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98AE0F3A-659B-494A-9BAB-EC847ACF0D57}"/>
              </a:ext>
            </a:extLst>
          </p:cNvPr>
          <p:cNvSpPr/>
          <p:nvPr/>
        </p:nvSpPr>
        <p:spPr bwMode="auto">
          <a:xfrm>
            <a:off x="6064212" y="4838813"/>
            <a:ext cx="62346" cy="6019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EEF01292-E39F-480D-B23E-01A015A0F1AE}"/>
              </a:ext>
            </a:extLst>
          </p:cNvPr>
          <p:cNvCxnSpPr>
            <a:stCxn id="120" idx="3"/>
            <a:endCxn id="126" idx="1"/>
          </p:cNvCxnSpPr>
          <p:nvPr/>
        </p:nvCxnSpPr>
        <p:spPr bwMode="auto">
          <a:xfrm>
            <a:off x="1475142" y="4868911"/>
            <a:ext cx="72322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888BF0B0-5892-40D1-8E73-39241F2442BA}"/>
              </a:ext>
            </a:extLst>
          </p:cNvPr>
          <p:cNvCxnSpPr>
            <a:cxnSpLocks/>
            <a:stCxn id="127" idx="3"/>
            <a:endCxn id="128" idx="1"/>
          </p:cNvCxnSpPr>
          <p:nvPr/>
        </p:nvCxnSpPr>
        <p:spPr bwMode="auto">
          <a:xfrm>
            <a:off x="3025614" y="4868911"/>
            <a:ext cx="71805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E7081285-8EEC-44CF-AF61-1C78DFB2CD40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 bwMode="auto">
          <a:xfrm>
            <a:off x="4576086" y="4868911"/>
            <a:ext cx="72322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C9E1F2B5-EDFA-4029-A86B-594C5164C78E}"/>
              </a:ext>
            </a:extLst>
          </p:cNvPr>
          <p:cNvCxnSpPr>
            <a:cxnSpLocks/>
            <a:stCxn id="131" idx="3"/>
            <a:endCxn id="122" idx="1"/>
          </p:cNvCxnSpPr>
          <p:nvPr/>
        </p:nvCxnSpPr>
        <p:spPr bwMode="auto">
          <a:xfrm>
            <a:off x="6126558" y="4868911"/>
            <a:ext cx="160602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9426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2F7492-957E-4E9D-9BD0-8AADEEEB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2" y="134612"/>
            <a:ext cx="6548588" cy="369332"/>
          </a:xfrm>
        </p:spPr>
        <p:txBody>
          <a:bodyPr/>
          <a:lstStyle/>
          <a:p>
            <a:r>
              <a:rPr lang="en-US" altLang="ja-JP" dirty="0"/>
              <a:t>3. Approaches in other systems (work in progress)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9FA1DC-9338-4F04-BAA9-7E1D23BBF790}"/>
              </a:ext>
            </a:extLst>
          </p:cNvPr>
          <p:cNvSpPr txBox="1"/>
          <p:nvPr/>
        </p:nvSpPr>
        <p:spPr>
          <a:xfrm>
            <a:off x="207818" y="764771"/>
            <a:ext cx="90525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200" dirty="0">
                <a:solidFill>
                  <a:schemeClr val="tx1"/>
                </a:solidFill>
                <a:latin typeface="+mn-lt"/>
                <a:ea typeface="+mn-ea"/>
              </a:rPr>
              <a:t>@</a:t>
            </a:r>
            <a:r>
              <a:rPr lang="en-US" altLang="ja-JP" sz="2200" dirty="0" err="1">
                <a:solidFill>
                  <a:schemeClr val="tx1"/>
                </a:solidFill>
                <a:latin typeface="+mn-lt"/>
                <a:ea typeface="+mn-ea"/>
              </a:rPr>
              <a:t>godaddy</a:t>
            </a:r>
            <a:r>
              <a:rPr lang="en-US" altLang="ja-JP" sz="2200" dirty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kumimoji="1" lang="en-US" altLang="ja-JP" sz="2200" dirty="0">
                <a:solidFill>
                  <a:schemeClr val="tx1"/>
                </a:solidFill>
                <a:latin typeface="+mn-lt"/>
                <a:ea typeface="+mn-ea"/>
              </a:rPr>
              <a:t>terminus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200" dirty="0">
                <a:solidFill>
                  <a:schemeClr val="tx1"/>
                </a:solidFill>
                <a:latin typeface="+mn-lt"/>
                <a:ea typeface="+mn-ea"/>
              </a:rPr>
              <a:t>separated shutdown function: </a:t>
            </a:r>
            <a:r>
              <a:rPr lang="en-US" altLang="ja-JP" sz="2200" dirty="0" err="1">
                <a:solidFill>
                  <a:schemeClr val="tx1"/>
                </a:solidFill>
                <a:latin typeface="+mn-lt"/>
                <a:ea typeface="+mn-ea"/>
              </a:rPr>
              <a:t>onSignal</a:t>
            </a:r>
            <a:r>
              <a:rPr lang="en-US" altLang="ja-JP" sz="2200" dirty="0">
                <a:solidFill>
                  <a:schemeClr val="tx1"/>
                </a:solidFill>
                <a:latin typeface="+mn-lt"/>
                <a:ea typeface="+mn-ea"/>
              </a:rPr>
              <a:t>(), </a:t>
            </a:r>
            <a:r>
              <a:rPr lang="en-US" altLang="ja-JP" sz="2200" dirty="0" err="1">
                <a:solidFill>
                  <a:schemeClr val="tx1"/>
                </a:solidFill>
                <a:latin typeface="+mn-lt"/>
                <a:ea typeface="+mn-ea"/>
              </a:rPr>
              <a:t>onShutdown</a:t>
            </a:r>
            <a:r>
              <a:rPr lang="en-US" altLang="ja-JP" sz="2200" dirty="0">
                <a:solidFill>
                  <a:schemeClr val="tx1"/>
                </a:solidFill>
                <a:latin typeface="+mn-lt"/>
                <a:ea typeface="+mn-ea"/>
              </a:rPr>
              <a:t>()</a:t>
            </a:r>
          </a:p>
          <a:p>
            <a:endParaRPr lang="en-US" altLang="ja-JP" sz="22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200" dirty="0">
                <a:solidFill>
                  <a:schemeClr val="tx1"/>
                </a:solidFill>
                <a:latin typeface="+mn-lt"/>
                <a:ea typeface="+mn-ea"/>
              </a:rPr>
              <a:t>express-graceful-shutdown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200" dirty="0">
                <a:solidFill>
                  <a:schemeClr val="tx1"/>
                </a:solidFill>
                <a:latin typeface="+mn-lt"/>
                <a:ea typeface="+mn-ea"/>
              </a:rPr>
              <a:t>Ensure that during shutdown express returns correctly with a 503</a:t>
            </a:r>
          </a:p>
          <a:p>
            <a:endParaRPr lang="en-US" altLang="ja-JP" sz="22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200" dirty="0">
                <a:solidFill>
                  <a:schemeClr val="tx1"/>
                </a:solidFill>
                <a:latin typeface="+mn-lt"/>
                <a:ea typeface="+mn-ea"/>
              </a:rPr>
              <a:t>node-graceful-shutdown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200" dirty="0">
                <a:solidFill>
                  <a:schemeClr val="tx1"/>
                </a:solidFill>
                <a:latin typeface="+mn-lt"/>
                <a:ea typeface="+mn-ea"/>
              </a:rPr>
              <a:t>Using dependencies.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 err="1">
                <a:solidFill>
                  <a:schemeClr val="tx1"/>
                </a:solidFill>
                <a:latin typeface="+mn-lt"/>
                <a:ea typeface="+mn-ea"/>
              </a:rPr>
              <a:t>onShutdown</a:t>
            </a:r>
            <a:r>
              <a:rPr lang="en-US" altLang="ja-JP" sz="1600" dirty="0">
                <a:solidFill>
                  <a:schemeClr val="tx1"/>
                </a:solidFill>
                <a:latin typeface="+mn-lt"/>
                <a:ea typeface="+mn-ea"/>
              </a:rPr>
              <a:t>("database", ["http-server", "message-bus"], async function () {</a:t>
            </a:r>
          </a:p>
          <a:p>
            <a:pPr lvl="1"/>
            <a:r>
              <a:rPr lang="en-US" altLang="ja-JP" sz="1600" dirty="0">
                <a:solidFill>
                  <a:schemeClr val="tx1"/>
                </a:solidFill>
                <a:latin typeface="+mn-lt"/>
                <a:ea typeface="+mn-ea"/>
              </a:rPr>
              <a:t>	// Shut down code for “database”; ONLY AFTER “http-server” and</a:t>
            </a:r>
          </a:p>
          <a:p>
            <a:pPr lvl="1"/>
            <a:r>
              <a:rPr lang="en-US" altLang="ja-JP" sz="1600" dirty="0">
                <a:solidFill>
                  <a:schemeClr val="tx1"/>
                </a:solidFill>
                <a:latin typeface="+mn-lt"/>
                <a:ea typeface="+mn-ea"/>
              </a:rPr>
              <a:t>        // “message-bus” are completed.</a:t>
            </a:r>
          </a:p>
          <a:p>
            <a:pPr lvl="1"/>
            <a:r>
              <a:rPr lang="en-US" altLang="ja-JP" sz="1600" dirty="0">
                <a:solidFill>
                  <a:schemeClr val="tx1"/>
                </a:solidFill>
                <a:latin typeface="+mn-lt"/>
                <a:ea typeface="+mn-ea"/>
              </a:rPr>
              <a:t>     });</a:t>
            </a:r>
          </a:p>
        </p:txBody>
      </p:sp>
    </p:spTree>
    <p:extLst>
      <p:ext uri="{BB962C8B-B14F-4D97-AF65-F5344CB8AC3E}">
        <p14:creationId xmlns:p14="http://schemas.microsoft.com/office/powerpoint/2010/main" val="373798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32727-28B8-4F4E-AFCB-A061A547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2" y="134612"/>
            <a:ext cx="3395481" cy="369332"/>
          </a:xfrm>
        </p:spPr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/>
              <a:t>. </a:t>
            </a:r>
            <a:r>
              <a:rPr lang="en-US" altLang="ja-JP" dirty="0"/>
              <a:t>Approach in Node-RED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1704FF4-3284-436A-BACE-007BA26D1C03}"/>
              </a:ext>
            </a:extLst>
          </p:cNvPr>
          <p:cNvSpPr txBox="1"/>
          <p:nvPr/>
        </p:nvSpPr>
        <p:spPr>
          <a:xfrm>
            <a:off x="191192" y="748145"/>
            <a:ext cx="8929432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1800" dirty="0">
                <a:solidFill>
                  <a:schemeClr val="tx1"/>
                </a:solidFill>
                <a:latin typeface="+mn-lt"/>
                <a:ea typeface="+mn-ea"/>
              </a:rPr>
              <a:t>When shutdown is started: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sz="1800" dirty="0">
                <a:solidFill>
                  <a:schemeClr val="tx1"/>
                </a:solidFill>
                <a:latin typeface="+mn-lt"/>
                <a:ea typeface="+mn-ea"/>
              </a:rPr>
              <a:t>Stop </a:t>
            </a:r>
            <a:r>
              <a:rPr lang="en-US" altLang="ja-JP" sz="1800" dirty="0">
                <a:solidFill>
                  <a:schemeClr val="tx1"/>
                </a:solidFill>
                <a:latin typeface="+mn-lt"/>
                <a:ea typeface="+mn-ea"/>
              </a:rPr>
              <a:t>all message generating node: http-in, inject, tail, watch, email, twitter, etc.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800" dirty="0">
                <a:solidFill>
                  <a:schemeClr val="tx1"/>
                </a:solidFill>
                <a:latin typeface="+mn-lt"/>
                <a:ea typeface="+mn-ea"/>
              </a:rPr>
              <a:t>Wait for finish all on-going processes.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1800" dirty="0">
                <a:solidFill>
                  <a:schemeClr val="tx1"/>
                </a:solidFill>
                <a:latin typeface="+mn-lt"/>
                <a:ea typeface="+mn-ea"/>
              </a:rPr>
              <a:t>How to detect “finished”?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1800" dirty="0">
                <a:solidFill>
                  <a:schemeClr val="tx1"/>
                </a:solidFill>
                <a:latin typeface="+mn-lt"/>
                <a:ea typeface="+mn-ea"/>
              </a:rPr>
              <a:t>e.g. Some web browser keep connection alive until tab or </a:t>
            </a:r>
            <a:r>
              <a:rPr lang="en-US" altLang="ja-JP" sz="1800">
                <a:solidFill>
                  <a:schemeClr val="tx1"/>
                </a:solidFill>
                <a:latin typeface="+mn-lt"/>
                <a:ea typeface="+mn-ea"/>
              </a:rPr>
              <a:t>windows exists</a:t>
            </a:r>
            <a:endParaRPr lang="en-US" altLang="ja-JP" sz="18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800" dirty="0">
                <a:solidFill>
                  <a:schemeClr val="tx1"/>
                </a:solidFill>
                <a:latin typeface="+mn-lt"/>
                <a:ea typeface="+mn-ea"/>
              </a:rPr>
              <a:t>Stop related services.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1800" dirty="0">
                <a:solidFill>
                  <a:schemeClr val="tx1"/>
                </a:solidFill>
                <a:latin typeface="+mn-lt"/>
                <a:ea typeface="+mn-ea"/>
              </a:rPr>
              <a:t>How to handle third-party modules?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800" dirty="0" err="1">
                <a:solidFill>
                  <a:schemeClr val="tx1"/>
                </a:solidFill>
                <a:latin typeface="+mn-lt"/>
                <a:ea typeface="+mn-ea"/>
              </a:rPr>
              <a:t>process.exit</a:t>
            </a:r>
            <a:r>
              <a:rPr lang="en-US" altLang="ja-JP" sz="1800" dirty="0">
                <a:solidFill>
                  <a:schemeClr val="tx1"/>
                </a:solidFill>
                <a:latin typeface="+mn-lt"/>
                <a:ea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9210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78" name="Text Box 1098"/>
          <p:cNvSpPr txBox="1">
            <a:spLocks noChangeArrowheads="1"/>
          </p:cNvSpPr>
          <p:nvPr/>
        </p:nvSpPr>
        <p:spPr bwMode="gray">
          <a:xfrm>
            <a:off x="301625" y="363141"/>
            <a:ext cx="4319588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sz="1800" b="1" dirty="0">
                <a:solidFill>
                  <a:srgbClr val="1A1A1A"/>
                </a:solidFill>
                <a:latin typeface="Tahoma" pitchFamily="34" charset="0"/>
              </a:rPr>
              <a:t>Recommended Color Palette</a:t>
            </a:r>
            <a:endParaRPr lang="en-US" altLang="ja-JP" sz="1800" b="1" dirty="0">
              <a:solidFill>
                <a:srgbClr val="1A1A1A"/>
              </a:solidFill>
            </a:endParaRPr>
          </a:p>
        </p:txBody>
      </p:sp>
      <p:sp>
        <p:nvSpPr>
          <p:cNvPr id="78" name="Rectangle 54"/>
          <p:cNvSpPr>
            <a:spLocks noChangeArrowheads="1"/>
          </p:cNvSpPr>
          <p:nvPr/>
        </p:nvSpPr>
        <p:spPr bwMode="gray">
          <a:xfrm rot="10800000" flipV="1">
            <a:off x="3887163" y="910207"/>
            <a:ext cx="1295400" cy="432000"/>
          </a:xfrm>
          <a:prstGeom prst="rect">
            <a:avLst/>
          </a:prstGeom>
          <a:solidFill>
            <a:srgbClr val="F2D43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9" name="Rectangle 52"/>
          <p:cNvSpPr>
            <a:spLocks noChangeArrowheads="1"/>
          </p:cNvSpPr>
          <p:nvPr/>
        </p:nvSpPr>
        <p:spPr bwMode="gray">
          <a:xfrm rot="10800000" flipV="1">
            <a:off x="2601288" y="910207"/>
            <a:ext cx="1295400" cy="432000"/>
          </a:xfrm>
          <a:prstGeom prst="rect">
            <a:avLst/>
          </a:prstGeom>
          <a:solidFill>
            <a:srgbClr val="E5B8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0" name="Rectangle 76"/>
          <p:cNvSpPr>
            <a:spLocks noChangeArrowheads="1"/>
          </p:cNvSpPr>
          <p:nvPr/>
        </p:nvSpPr>
        <p:spPr bwMode="gray">
          <a:xfrm rot="10800000" flipV="1">
            <a:off x="5173038" y="910207"/>
            <a:ext cx="1295400" cy="432000"/>
          </a:xfrm>
          <a:prstGeom prst="rect">
            <a:avLst/>
          </a:prstGeom>
          <a:solidFill>
            <a:srgbClr val="FFEC8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" name="Text Box 49"/>
          <p:cNvSpPr txBox="1">
            <a:spLocks noChangeArrowheads="1"/>
          </p:cNvSpPr>
          <p:nvPr/>
        </p:nvSpPr>
        <p:spPr bwMode="gray">
          <a:xfrm>
            <a:off x="3951210" y="949941"/>
            <a:ext cx="1167307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 dirty="0">
                <a:solidFill>
                  <a:schemeClr val="tx1"/>
                </a:solidFill>
                <a:latin typeface="Tahoma" pitchFamily="34" charset="0"/>
                <a:ea typeface="ＭＳ Ｐゴシック" charset="-128"/>
              </a:rPr>
              <a:t>Yellow Medium</a:t>
            </a:r>
          </a:p>
          <a:p>
            <a:pPr algn="ctr">
              <a:lnSpc>
                <a:spcPct val="110000"/>
              </a:lnSpc>
            </a:pPr>
            <a:r>
              <a:rPr lang="en-US" altLang="ja-JP" sz="700" dirty="0">
                <a:solidFill>
                  <a:schemeClr val="tx1"/>
                </a:solidFill>
                <a:latin typeface="Tahoma" pitchFamily="34" charset="0"/>
                <a:ea typeface="ＭＳ Ｐゴシック" charset="-128"/>
              </a:rPr>
              <a:t>R242  G212  B61</a:t>
            </a:r>
          </a:p>
        </p:txBody>
      </p:sp>
      <p:sp>
        <p:nvSpPr>
          <p:cNvPr id="103" name="Text Box 25"/>
          <p:cNvSpPr txBox="1">
            <a:spLocks noChangeArrowheads="1"/>
          </p:cNvSpPr>
          <p:nvPr/>
        </p:nvSpPr>
        <p:spPr bwMode="gray">
          <a:xfrm>
            <a:off x="2767927" y="949940"/>
            <a:ext cx="962123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 dirty="0">
                <a:solidFill>
                  <a:schemeClr val="tx1"/>
                </a:solidFill>
                <a:latin typeface="Tahoma" pitchFamily="34" charset="0"/>
                <a:ea typeface="ＭＳ Ｐゴシック" charset="-128"/>
              </a:rPr>
              <a:t>Yellow Dark</a:t>
            </a:r>
          </a:p>
          <a:p>
            <a:pPr algn="ctr">
              <a:lnSpc>
                <a:spcPct val="110000"/>
              </a:lnSpc>
            </a:pPr>
            <a:r>
              <a:rPr lang="en-US" altLang="ja-JP" sz="700" dirty="0">
                <a:solidFill>
                  <a:schemeClr val="tx1"/>
                </a:solidFill>
                <a:latin typeface="Tahoma" pitchFamily="34" charset="0"/>
                <a:ea typeface="ＭＳ Ｐゴシック" charset="-128"/>
              </a:rPr>
              <a:t>R229  G184  B46</a:t>
            </a:r>
          </a:p>
        </p:txBody>
      </p:sp>
      <p:sp>
        <p:nvSpPr>
          <p:cNvPr id="104" name="Text Box 73"/>
          <p:cNvSpPr txBox="1">
            <a:spLocks noChangeArrowheads="1"/>
          </p:cNvSpPr>
          <p:nvPr/>
        </p:nvSpPr>
        <p:spPr bwMode="gray">
          <a:xfrm>
            <a:off x="5330059" y="950095"/>
            <a:ext cx="981359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 dirty="0">
                <a:solidFill>
                  <a:schemeClr val="tx1"/>
                </a:solidFill>
                <a:latin typeface="Tahoma" pitchFamily="34" charset="0"/>
                <a:ea typeface="ＭＳ Ｐゴシック" charset="-128"/>
              </a:rPr>
              <a:t>Yellow Light</a:t>
            </a:r>
          </a:p>
          <a:p>
            <a:pPr algn="ctr">
              <a:lnSpc>
                <a:spcPct val="110000"/>
              </a:lnSpc>
            </a:pPr>
            <a:r>
              <a:rPr lang="en-US" altLang="ja-JP" sz="700" dirty="0">
                <a:solidFill>
                  <a:schemeClr val="tx1"/>
                </a:solidFill>
                <a:latin typeface="Tahoma" pitchFamily="34" charset="0"/>
                <a:ea typeface="ＭＳ Ｐゴシック" charset="-128"/>
              </a:rPr>
              <a:t>R255  G236  B140</a:t>
            </a:r>
          </a:p>
        </p:txBody>
      </p:sp>
      <p:sp>
        <p:nvSpPr>
          <p:cNvPr id="81" name="Rectangle 52"/>
          <p:cNvSpPr>
            <a:spLocks noChangeArrowheads="1"/>
          </p:cNvSpPr>
          <p:nvPr/>
        </p:nvSpPr>
        <p:spPr bwMode="gray">
          <a:xfrm rot="10800000" flipV="1">
            <a:off x="2601288" y="1415506"/>
            <a:ext cx="1295400" cy="432000"/>
          </a:xfrm>
          <a:prstGeom prst="rect">
            <a:avLst/>
          </a:prstGeom>
          <a:solidFill>
            <a:srgbClr val="6F5A2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" name="Rectangle 54"/>
          <p:cNvSpPr>
            <a:spLocks noChangeArrowheads="1"/>
          </p:cNvSpPr>
          <p:nvPr/>
        </p:nvSpPr>
        <p:spPr bwMode="gray">
          <a:xfrm rot="10800000" flipV="1">
            <a:off x="3887163" y="1415506"/>
            <a:ext cx="1295400" cy="432000"/>
          </a:xfrm>
          <a:prstGeom prst="rect">
            <a:avLst/>
          </a:prstGeom>
          <a:solidFill>
            <a:srgbClr val="B4924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3" name="Rectangle 76"/>
          <p:cNvSpPr>
            <a:spLocks noChangeArrowheads="1"/>
          </p:cNvSpPr>
          <p:nvPr/>
        </p:nvSpPr>
        <p:spPr bwMode="gray">
          <a:xfrm rot="10800000" flipV="1">
            <a:off x="5173038" y="1415506"/>
            <a:ext cx="1295400" cy="432000"/>
          </a:xfrm>
          <a:prstGeom prst="rect">
            <a:avLst/>
          </a:prstGeom>
          <a:solidFill>
            <a:srgbClr val="D5C19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" name="Text Box 53"/>
          <p:cNvSpPr txBox="1">
            <a:spLocks noChangeArrowheads="1"/>
          </p:cNvSpPr>
          <p:nvPr/>
        </p:nvSpPr>
        <p:spPr bwMode="gray">
          <a:xfrm>
            <a:off x="2775141" y="1455318"/>
            <a:ext cx="947695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 dirty="0">
                <a:solidFill>
                  <a:schemeClr val="bg1"/>
                </a:solidFill>
                <a:latin typeface="Tahoma" pitchFamily="34" charset="0"/>
              </a:rPr>
              <a:t>Brown Dark</a:t>
            </a:r>
          </a:p>
          <a:p>
            <a:pPr algn="ctr">
              <a:lnSpc>
                <a:spcPct val="110000"/>
              </a:lnSpc>
            </a:pPr>
            <a:r>
              <a:rPr lang="en-US" altLang="ja-JP" sz="700" dirty="0">
                <a:solidFill>
                  <a:schemeClr val="bg1"/>
                </a:solidFill>
                <a:latin typeface="Tahoma" pitchFamily="34" charset="0"/>
              </a:rPr>
              <a:t>R111  G90  B43</a:t>
            </a:r>
          </a:p>
        </p:txBody>
      </p:sp>
      <p:sp>
        <p:nvSpPr>
          <p:cNvPr id="106" name="Text Box 55"/>
          <p:cNvSpPr txBox="1">
            <a:spLocks noChangeArrowheads="1"/>
          </p:cNvSpPr>
          <p:nvPr/>
        </p:nvSpPr>
        <p:spPr bwMode="gray">
          <a:xfrm>
            <a:off x="3958423" y="1455318"/>
            <a:ext cx="1152880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 dirty="0">
                <a:solidFill>
                  <a:schemeClr val="bg1"/>
                </a:solidFill>
                <a:latin typeface="Tahoma" pitchFamily="34" charset="0"/>
              </a:rPr>
              <a:t>Brown Medium</a:t>
            </a:r>
          </a:p>
          <a:p>
            <a:pPr algn="ctr">
              <a:lnSpc>
                <a:spcPct val="110000"/>
              </a:lnSpc>
            </a:pPr>
            <a:r>
              <a:rPr lang="en-US" altLang="ja-JP" sz="700" dirty="0">
                <a:solidFill>
                  <a:schemeClr val="bg1"/>
                </a:solidFill>
                <a:latin typeface="Tahoma" pitchFamily="34" charset="0"/>
              </a:rPr>
              <a:t>R180  G146  B70</a:t>
            </a:r>
          </a:p>
        </p:txBody>
      </p:sp>
      <p:sp>
        <p:nvSpPr>
          <p:cNvPr id="107" name="Text Box 77"/>
          <p:cNvSpPr txBox="1">
            <a:spLocks noChangeArrowheads="1"/>
          </p:cNvSpPr>
          <p:nvPr/>
        </p:nvSpPr>
        <p:spPr bwMode="gray">
          <a:xfrm>
            <a:off x="5337273" y="1455317"/>
            <a:ext cx="966931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 dirty="0">
                <a:solidFill>
                  <a:schemeClr val="tx1"/>
                </a:solidFill>
                <a:latin typeface="Tahoma" pitchFamily="34" charset="0"/>
              </a:rPr>
              <a:t>Brown Light</a:t>
            </a:r>
          </a:p>
          <a:p>
            <a:pPr algn="ctr">
              <a:lnSpc>
                <a:spcPct val="110000"/>
              </a:lnSpc>
            </a:pPr>
            <a:r>
              <a:rPr lang="en-US" altLang="ja-JP" sz="700" dirty="0">
                <a:solidFill>
                  <a:schemeClr val="tx1"/>
                </a:solidFill>
                <a:latin typeface="Tahoma" pitchFamily="34" charset="0"/>
              </a:rPr>
              <a:t>R213  G193  B147</a:t>
            </a:r>
          </a:p>
        </p:txBody>
      </p:sp>
      <p:sp>
        <p:nvSpPr>
          <p:cNvPr id="84" name="Rectangle 56"/>
          <p:cNvSpPr>
            <a:spLocks noChangeArrowheads="1"/>
          </p:cNvSpPr>
          <p:nvPr/>
        </p:nvSpPr>
        <p:spPr bwMode="gray">
          <a:xfrm>
            <a:off x="2601288" y="1920805"/>
            <a:ext cx="1295400" cy="432000"/>
          </a:xfrm>
          <a:prstGeom prst="rect">
            <a:avLst/>
          </a:prstGeom>
          <a:solidFill>
            <a:srgbClr val="565F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5" name="Rectangle 58"/>
          <p:cNvSpPr>
            <a:spLocks noChangeArrowheads="1"/>
          </p:cNvSpPr>
          <p:nvPr/>
        </p:nvSpPr>
        <p:spPr bwMode="gray">
          <a:xfrm>
            <a:off x="3887163" y="1920805"/>
            <a:ext cx="1295400" cy="432000"/>
          </a:xfrm>
          <a:prstGeom prst="rect">
            <a:avLst/>
          </a:prstGeom>
          <a:solidFill>
            <a:srgbClr val="99AC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6" name="Rectangle 78"/>
          <p:cNvSpPr>
            <a:spLocks noChangeArrowheads="1"/>
          </p:cNvSpPr>
          <p:nvPr/>
        </p:nvSpPr>
        <p:spPr bwMode="gray">
          <a:xfrm>
            <a:off x="5173038" y="1920805"/>
            <a:ext cx="1295400" cy="432000"/>
          </a:xfrm>
          <a:prstGeom prst="rect">
            <a:avLst/>
          </a:prstGeom>
          <a:solidFill>
            <a:srgbClr val="D0DA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8" name="Text Box 57"/>
          <p:cNvSpPr txBox="1">
            <a:spLocks noChangeArrowheads="1"/>
          </p:cNvSpPr>
          <p:nvPr/>
        </p:nvSpPr>
        <p:spPr bwMode="gray">
          <a:xfrm>
            <a:off x="2821620" y="1960617"/>
            <a:ext cx="856325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 dirty="0">
                <a:solidFill>
                  <a:schemeClr val="bg1"/>
                </a:solidFill>
                <a:latin typeface="Tahoma" pitchFamily="34" charset="0"/>
              </a:rPr>
              <a:t>Olive Dark</a:t>
            </a:r>
          </a:p>
          <a:p>
            <a:pPr algn="ctr">
              <a:lnSpc>
                <a:spcPct val="110000"/>
              </a:lnSpc>
            </a:pPr>
            <a:r>
              <a:rPr lang="en-US" altLang="ja-JP" sz="700" dirty="0">
                <a:solidFill>
                  <a:schemeClr val="bg1"/>
                </a:solidFill>
                <a:latin typeface="Tahoma" pitchFamily="34" charset="0"/>
              </a:rPr>
              <a:t>R86  G95  B33</a:t>
            </a:r>
          </a:p>
        </p:txBody>
      </p:sp>
      <p:sp>
        <p:nvSpPr>
          <p:cNvPr id="109" name="Text Box 59"/>
          <p:cNvSpPr txBox="1">
            <a:spLocks noChangeArrowheads="1"/>
          </p:cNvSpPr>
          <p:nvPr/>
        </p:nvSpPr>
        <p:spPr bwMode="gray">
          <a:xfrm>
            <a:off x="4003315" y="1960617"/>
            <a:ext cx="1061509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>
                <a:solidFill>
                  <a:schemeClr val="bg1"/>
                </a:solidFill>
                <a:latin typeface="Tahoma" pitchFamily="34" charset="0"/>
              </a:rPr>
              <a:t>Olive Medium</a:t>
            </a:r>
          </a:p>
          <a:p>
            <a:pPr algn="ctr">
              <a:lnSpc>
                <a:spcPct val="110000"/>
              </a:lnSpc>
            </a:pPr>
            <a:r>
              <a:rPr lang="en-US" altLang="ja-JP" sz="700">
                <a:solidFill>
                  <a:schemeClr val="bg1"/>
                </a:solidFill>
                <a:latin typeface="Tahoma" pitchFamily="34" charset="0"/>
              </a:rPr>
              <a:t>R153  G172  B60</a:t>
            </a:r>
          </a:p>
        </p:txBody>
      </p:sp>
      <p:sp>
        <p:nvSpPr>
          <p:cNvPr id="110" name="Text Box 79"/>
          <p:cNvSpPr txBox="1">
            <a:spLocks noChangeArrowheads="1"/>
          </p:cNvSpPr>
          <p:nvPr/>
        </p:nvSpPr>
        <p:spPr bwMode="gray">
          <a:xfrm>
            <a:off x="5362921" y="1960617"/>
            <a:ext cx="915635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 dirty="0">
                <a:solidFill>
                  <a:schemeClr val="tx1"/>
                </a:solidFill>
                <a:latin typeface="Tahoma" pitchFamily="34" charset="0"/>
              </a:rPr>
              <a:t>Olive Light</a:t>
            </a:r>
            <a:r>
              <a:rPr lang="en-US" altLang="ja-JP" sz="700" dirty="0">
                <a:solidFill>
                  <a:schemeClr val="tx1"/>
                </a:solidFill>
                <a:latin typeface="Tahoma" pitchFamily="34" charset="0"/>
              </a:rPr>
              <a:t> </a:t>
            </a:r>
          </a:p>
          <a:p>
            <a:pPr algn="ctr">
              <a:lnSpc>
                <a:spcPct val="110000"/>
              </a:lnSpc>
            </a:pPr>
            <a:r>
              <a:rPr lang="en-US" altLang="ja-JP" sz="700" dirty="0">
                <a:solidFill>
                  <a:schemeClr val="tx1"/>
                </a:solidFill>
                <a:latin typeface="Tahoma" pitchFamily="34" charset="0"/>
              </a:rPr>
              <a:t>R208  G218  B150</a:t>
            </a:r>
          </a:p>
        </p:txBody>
      </p:sp>
      <p:sp>
        <p:nvSpPr>
          <p:cNvPr id="87" name="Rectangle 60"/>
          <p:cNvSpPr>
            <a:spLocks noChangeArrowheads="1"/>
          </p:cNvSpPr>
          <p:nvPr/>
        </p:nvSpPr>
        <p:spPr bwMode="gray">
          <a:xfrm>
            <a:off x="2601288" y="2426104"/>
            <a:ext cx="1295400" cy="432000"/>
          </a:xfrm>
          <a:prstGeom prst="rect">
            <a:avLst/>
          </a:prstGeom>
          <a:solidFill>
            <a:srgbClr val="26564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8" name="Rectangle 62"/>
          <p:cNvSpPr>
            <a:spLocks noChangeArrowheads="1"/>
          </p:cNvSpPr>
          <p:nvPr/>
        </p:nvSpPr>
        <p:spPr bwMode="gray">
          <a:xfrm>
            <a:off x="3887163" y="2426104"/>
            <a:ext cx="1295400" cy="432000"/>
          </a:xfrm>
          <a:prstGeom prst="rect">
            <a:avLst/>
          </a:prstGeom>
          <a:solidFill>
            <a:srgbClr val="5DA98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9" name="Rectangle 80"/>
          <p:cNvSpPr>
            <a:spLocks noChangeArrowheads="1"/>
          </p:cNvSpPr>
          <p:nvPr/>
        </p:nvSpPr>
        <p:spPr bwMode="gray">
          <a:xfrm>
            <a:off x="5173038" y="2426104"/>
            <a:ext cx="1295400" cy="432000"/>
          </a:xfrm>
          <a:prstGeom prst="rect">
            <a:avLst/>
          </a:prstGeom>
          <a:solidFill>
            <a:srgbClr val="A4CE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1" name="Text Box 61"/>
          <p:cNvSpPr txBox="1">
            <a:spLocks noChangeArrowheads="1"/>
          </p:cNvSpPr>
          <p:nvPr/>
        </p:nvSpPr>
        <p:spPr bwMode="gray">
          <a:xfrm>
            <a:off x="2791163" y="2465916"/>
            <a:ext cx="917239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 dirty="0">
                <a:solidFill>
                  <a:schemeClr val="bg1"/>
                </a:solidFill>
                <a:latin typeface="Tahoma" pitchFamily="34" charset="0"/>
              </a:rPr>
              <a:t>Green Dark</a:t>
            </a:r>
          </a:p>
          <a:p>
            <a:pPr algn="ctr">
              <a:lnSpc>
                <a:spcPct val="110000"/>
              </a:lnSpc>
            </a:pPr>
            <a:r>
              <a:rPr lang="en-US" altLang="ja-JP" sz="700" dirty="0">
                <a:solidFill>
                  <a:schemeClr val="bg1"/>
                </a:solidFill>
                <a:latin typeface="Tahoma" pitchFamily="34" charset="0"/>
              </a:rPr>
              <a:t>R38  G86  B70</a:t>
            </a:r>
          </a:p>
        </p:txBody>
      </p:sp>
      <p:sp>
        <p:nvSpPr>
          <p:cNvPr id="112" name="Text Box 63"/>
          <p:cNvSpPr txBox="1">
            <a:spLocks noChangeArrowheads="1"/>
          </p:cNvSpPr>
          <p:nvPr/>
        </p:nvSpPr>
        <p:spPr bwMode="gray">
          <a:xfrm>
            <a:off x="3960019" y="2465916"/>
            <a:ext cx="1151277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 dirty="0">
                <a:solidFill>
                  <a:schemeClr val="bg1"/>
                </a:solidFill>
                <a:latin typeface="Tahoma" pitchFamily="34" charset="0"/>
              </a:rPr>
              <a:t>Green Medium</a:t>
            </a:r>
            <a:r>
              <a:rPr lang="en-US" altLang="ja-JP" sz="700" dirty="0">
                <a:solidFill>
                  <a:schemeClr val="bg1"/>
                </a:solidFill>
                <a:latin typeface="Tahoma" pitchFamily="34" charset="0"/>
              </a:rPr>
              <a:t> </a:t>
            </a:r>
          </a:p>
          <a:p>
            <a:pPr algn="ctr">
              <a:lnSpc>
                <a:spcPct val="110000"/>
              </a:lnSpc>
            </a:pPr>
            <a:r>
              <a:rPr lang="en-US" altLang="ja-JP" sz="700" dirty="0">
                <a:solidFill>
                  <a:schemeClr val="bg1"/>
                </a:solidFill>
                <a:latin typeface="Tahoma" pitchFamily="34" charset="0"/>
              </a:rPr>
              <a:t>R93  G170  B135</a:t>
            </a:r>
          </a:p>
        </p:txBody>
      </p:sp>
      <p:sp>
        <p:nvSpPr>
          <p:cNvPr id="113" name="Text Box 81"/>
          <p:cNvSpPr txBox="1">
            <a:spLocks noChangeArrowheads="1"/>
          </p:cNvSpPr>
          <p:nvPr/>
        </p:nvSpPr>
        <p:spPr bwMode="gray">
          <a:xfrm>
            <a:off x="5337280" y="2465916"/>
            <a:ext cx="965329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 dirty="0">
                <a:solidFill>
                  <a:schemeClr val="tx1"/>
                </a:solidFill>
                <a:latin typeface="Tahoma" pitchFamily="34" charset="0"/>
              </a:rPr>
              <a:t>Green Light</a:t>
            </a:r>
            <a:r>
              <a:rPr lang="en-US" altLang="ja-JP" sz="700" dirty="0">
                <a:solidFill>
                  <a:schemeClr val="tx1"/>
                </a:solidFill>
                <a:latin typeface="Tahoma" pitchFamily="34" charset="0"/>
              </a:rPr>
              <a:t> </a:t>
            </a:r>
          </a:p>
          <a:p>
            <a:pPr algn="ctr">
              <a:lnSpc>
                <a:spcPct val="110000"/>
              </a:lnSpc>
            </a:pPr>
            <a:r>
              <a:rPr lang="en-US" altLang="ja-JP" sz="700" dirty="0">
                <a:solidFill>
                  <a:schemeClr val="tx1"/>
                </a:solidFill>
                <a:latin typeface="Tahoma" pitchFamily="34" charset="0"/>
              </a:rPr>
              <a:t>R164  G206  B187</a:t>
            </a:r>
          </a:p>
        </p:txBody>
      </p:sp>
      <p:sp>
        <p:nvSpPr>
          <p:cNvPr id="90" name="Rectangle 64"/>
          <p:cNvSpPr>
            <a:spLocks noChangeArrowheads="1"/>
          </p:cNvSpPr>
          <p:nvPr/>
        </p:nvSpPr>
        <p:spPr bwMode="gray">
          <a:xfrm>
            <a:off x="2601288" y="3436702"/>
            <a:ext cx="1295400" cy="432000"/>
          </a:xfrm>
          <a:prstGeom prst="rect">
            <a:avLst/>
          </a:prstGeom>
          <a:solidFill>
            <a:srgbClr val="504B6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1" name="Rectangle 66"/>
          <p:cNvSpPr>
            <a:spLocks noChangeArrowheads="1"/>
          </p:cNvSpPr>
          <p:nvPr/>
        </p:nvSpPr>
        <p:spPr bwMode="gray">
          <a:xfrm>
            <a:off x="3887163" y="3436702"/>
            <a:ext cx="1295400" cy="432000"/>
          </a:xfrm>
          <a:prstGeom prst="rect">
            <a:avLst/>
          </a:prstGeom>
          <a:solidFill>
            <a:srgbClr val="8682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" name="Rectangle 82"/>
          <p:cNvSpPr>
            <a:spLocks noChangeArrowheads="1"/>
          </p:cNvSpPr>
          <p:nvPr/>
        </p:nvSpPr>
        <p:spPr bwMode="gray">
          <a:xfrm>
            <a:off x="5173038" y="3436702"/>
            <a:ext cx="1295400" cy="432000"/>
          </a:xfrm>
          <a:prstGeom prst="rect">
            <a:avLst/>
          </a:prstGeom>
          <a:solidFill>
            <a:srgbClr val="B8B4C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4" name="Text Box 65"/>
          <p:cNvSpPr txBox="1">
            <a:spLocks noChangeArrowheads="1"/>
          </p:cNvSpPr>
          <p:nvPr/>
        </p:nvSpPr>
        <p:spPr bwMode="gray">
          <a:xfrm>
            <a:off x="2775141" y="3476514"/>
            <a:ext cx="947695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 dirty="0">
                <a:solidFill>
                  <a:schemeClr val="bg1"/>
                </a:solidFill>
                <a:latin typeface="Tahoma" pitchFamily="34" charset="0"/>
              </a:rPr>
              <a:t>Purple Dark</a:t>
            </a:r>
          </a:p>
          <a:p>
            <a:pPr algn="ctr">
              <a:lnSpc>
                <a:spcPct val="110000"/>
              </a:lnSpc>
            </a:pPr>
            <a:r>
              <a:rPr lang="en-US" altLang="ja-JP" sz="700" dirty="0">
                <a:solidFill>
                  <a:schemeClr val="bg1"/>
                </a:solidFill>
                <a:latin typeface="Tahoma" pitchFamily="34" charset="0"/>
              </a:rPr>
              <a:t>R80  G75  B105</a:t>
            </a:r>
          </a:p>
        </p:txBody>
      </p:sp>
      <p:sp>
        <p:nvSpPr>
          <p:cNvPr id="115" name="Text Box 67"/>
          <p:cNvSpPr txBox="1">
            <a:spLocks noChangeArrowheads="1"/>
          </p:cNvSpPr>
          <p:nvPr/>
        </p:nvSpPr>
        <p:spPr bwMode="gray">
          <a:xfrm>
            <a:off x="3943997" y="3476514"/>
            <a:ext cx="1181734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 dirty="0">
                <a:solidFill>
                  <a:schemeClr val="bg1"/>
                </a:solidFill>
                <a:latin typeface="Tahoma" pitchFamily="34" charset="0"/>
              </a:rPr>
              <a:t>Purple Medium</a:t>
            </a:r>
            <a:r>
              <a:rPr lang="en-US" altLang="ja-JP" sz="700" dirty="0">
                <a:solidFill>
                  <a:schemeClr val="bg1"/>
                </a:solidFill>
                <a:latin typeface="Tahoma" pitchFamily="34" charset="0"/>
              </a:rPr>
              <a:t> </a:t>
            </a:r>
          </a:p>
          <a:p>
            <a:pPr algn="ctr">
              <a:lnSpc>
                <a:spcPct val="110000"/>
              </a:lnSpc>
            </a:pPr>
            <a:r>
              <a:rPr lang="en-US" altLang="ja-JP" sz="700" dirty="0">
                <a:solidFill>
                  <a:schemeClr val="bg1"/>
                </a:solidFill>
                <a:latin typeface="Tahoma" pitchFamily="34" charset="0"/>
              </a:rPr>
              <a:t>R134  G130  B180</a:t>
            </a:r>
          </a:p>
        </p:txBody>
      </p:sp>
      <p:sp>
        <p:nvSpPr>
          <p:cNvPr id="116" name="Text Box 83"/>
          <p:cNvSpPr txBox="1">
            <a:spLocks noChangeArrowheads="1"/>
          </p:cNvSpPr>
          <p:nvPr/>
        </p:nvSpPr>
        <p:spPr bwMode="gray">
          <a:xfrm>
            <a:off x="5337273" y="3476514"/>
            <a:ext cx="966931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 dirty="0">
                <a:solidFill>
                  <a:schemeClr val="tx1"/>
                </a:solidFill>
                <a:latin typeface="Tahoma" pitchFamily="34" charset="0"/>
              </a:rPr>
              <a:t>Purple Light</a:t>
            </a:r>
          </a:p>
          <a:p>
            <a:pPr algn="ctr">
              <a:lnSpc>
                <a:spcPct val="110000"/>
              </a:lnSpc>
            </a:pPr>
            <a:r>
              <a:rPr lang="en-US" altLang="ja-JP" sz="700" dirty="0">
                <a:solidFill>
                  <a:schemeClr val="tx1"/>
                </a:solidFill>
                <a:latin typeface="Tahoma" pitchFamily="34" charset="0"/>
              </a:rPr>
              <a:t>R184  G180  B200</a:t>
            </a:r>
          </a:p>
        </p:txBody>
      </p:sp>
      <p:sp>
        <p:nvSpPr>
          <p:cNvPr id="93" name="Rectangle 68"/>
          <p:cNvSpPr>
            <a:spLocks noChangeArrowheads="1"/>
          </p:cNvSpPr>
          <p:nvPr/>
        </p:nvSpPr>
        <p:spPr bwMode="gray">
          <a:xfrm>
            <a:off x="2601288" y="3942001"/>
            <a:ext cx="1295400" cy="432000"/>
          </a:xfrm>
          <a:prstGeom prst="rect">
            <a:avLst/>
          </a:prstGeom>
          <a:solidFill>
            <a:srgbClr val="80326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4" name="Rectangle 72"/>
          <p:cNvSpPr>
            <a:spLocks noChangeArrowheads="1"/>
          </p:cNvSpPr>
          <p:nvPr/>
        </p:nvSpPr>
        <p:spPr bwMode="gray">
          <a:xfrm>
            <a:off x="3887163" y="3942001"/>
            <a:ext cx="1295400" cy="432000"/>
          </a:xfrm>
          <a:prstGeom prst="rect">
            <a:avLst/>
          </a:prstGeom>
          <a:solidFill>
            <a:srgbClr val="B246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5" name="Rectangle 84"/>
          <p:cNvSpPr>
            <a:spLocks noChangeArrowheads="1"/>
          </p:cNvSpPr>
          <p:nvPr/>
        </p:nvSpPr>
        <p:spPr bwMode="gray">
          <a:xfrm>
            <a:off x="5173038" y="3942001"/>
            <a:ext cx="1295400" cy="432000"/>
          </a:xfrm>
          <a:prstGeom prst="rect">
            <a:avLst/>
          </a:prstGeom>
          <a:solidFill>
            <a:srgbClr val="DCA0C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7" name="Text Box 69"/>
          <p:cNvSpPr txBox="1">
            <a:spLocks noChangeArrowheads="1"/>
          </p:cNvSpPr>
          <p:nvPr/>
        </p:nvSpPr>
        <p:spPr bwMode="gray">
          <a:xfrm>
            <a:off x="2789568" y="3981813"/>
            <a:ext cx="918841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 dirty="0">
                <a:solidFill>
                  <a:schemeClr val="bg1"/>
                </a:solidFill>
                <a:latin typeface="Tahoma" pitchFamily="34" charset="0"/>
              </a:rPr>
              <a:t>Opera Dark</a:t>
            </a:r>
          </a:p>
          <a:p>
            <a:pPr algn="ctr">
              <a:lnSpc>
                <a:spcPct val="110000"/>
              </a:lnSpc>
            </a:pPr>
            <a:r>
              <a:rPr lang="en-US" altLang="ja-JP" sz="700" dirty="0">
                <a:solidFill>
                  <a:schemeClr val="bg1"/>
                </a:solidFill>
                <a:latin typeface="Tahoma" pitchFamily="34" charset="0"/>
              </a:rPr>
              <a:t>R128  G50  B104</a:t>
            </a:r>
          </a:p>
        </p:txBody>
      </p:sp>
      <p:sp>
        <p:nvSpPr>
          <p:cNvPr id="118" name="Text Box 73"/>
          <p:cNvSpPr txBox="1">
            <a:spLocks noChangeArrowheads="1"/>
          </p:cNvSpPr>
          <p:nvPr/>
        </p:nvSpPr>
        <p:spPr bwMode="gray">
          <a:xfrm>
            <a:off x="3958423" y="3981813"/>
            <a:ext cx="1152880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 dirty="0">
                <a:solidFill>
                  <a:schemeClr val="bg1"/>
                </a:solidFill>
                <a:latin typeface="Tahoma" pitchFamily="34" charset="0"/>
              </a:rPr>
              <a:t>Opera Medium</a:t>
            </a:r>
            <a:r>
              <a:rPr lang="en-US" altLang="ja-JP" sz="700" dirty="0">
                <a:solidFill>
                  <a:schemeClr val="bg1"/>
                </a:solidFill>
                <a:latin typeface="Tahoma" pitchFamily="34" charset="0"/>
              </a:rPr>
              <a:t> </a:t>
            </a:r>
          </a:p>
          <a:p>
            <a:pPr algn="ctr">
              <a:lnSpc>
                <a:spcPct val="110000"/>
              </a:lnSpc>
            </a:pPr>
            <a:r>
              <a:rPr lang="en-US" altLang="ja-JP" sz="700" dirty="0">
                <a:solidFill>
                  <a:schemeClr val="bg1"/>
                </a:solidFill>
                <a:latin typeface="Tahoma" pitchFamily="34" charset="0"/>
              </a:rPr>
              <a:t>R178  G70  B145</a:t>
            </a:r>
          </a:p>
        </p:txBody>
      </p:sp>
      <p:sp>
        <p:nvSpPr>
          <p:cNvPr id="119" name="Text Box 85"/>
          <p:cNvSpPr txBox="1">
            <a:spLocks noChangeArrowheads="1"/>
          </p:cNvSpPr>
          <p:nvPr/>
        </p:nvSpPr>
        <p:spPr bwMode="gray">
          <a:xfrm>
            <a:off x="5351700" y="3981813"/>
            <a:ext cx="938077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>
                <a:solidFill>
                  <a:schemeClr val="tx1"/>
                </a:solidFill>
                <a:latin typeface="Tahoma" pitchFamily="34" charset="0"/>
              </a:rPr>
              <a:t>Opera Light</a:t>
            </a:r>
          </a:p>
          <a:p>
            <a:pPr algn="ctr">
              <a:lnSpc>
                <a:spcPct val="110000"/>
              </a:lnSpc>
            </a:pPr>
            <a:r>
              <a:rPr lang="en-US" altLang="ja-JP" sz="700">
                <a:solidFill>
                  <a:schemeClr val="tx1"/>
                </a:solidFill>
                <a:latin typeface="Tahoma" pitchFamily="34" charset="0"/>
              </a:rPr>
              <a:t>R220  G160  B200</a:t>
            </a:r>
          </a:p>
        </p:txBody>
      </p:sp>
      <p:sp>
        <p:nvSpPr>
          <p:cNvPr id="96" name="Rectangle 70"/>
          <p:cNvSpPr>
            <a:spLocks noChangeArrowheads="1"/>
          </p:cNvSpPr>
          <p:nvPr/>
        </p:nvSpPr>
        <p:spPr bwMode="gray">
          <a:xfrm>
            <a:off x="2601288" y="4447298"/>
            <a:ext cx="1295400" cy="432000"/>
          </a:xfrm>
          <a:prstGeom prst="rect">
            <a:avLst/>
          </a:prstGeom>
          <a:solidFill>
            <a:srgbClr val="77233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7" name="Rectangle 74"/>
          <p:cNvSpPr>
            <a:spLocks noChangeArrowheads="1"/>
          </p:cNvSpPr>
          <p:nvPr/>
        </p:nvSpPr>
        <p:spPr bwMode="gray">
          <a:xfrm>
            <a:off x="3887163" y="4447298"/>
            <a:ext cx="1295400" cy="432000"/>
          </a:xfrm>
          <a:prstGeom prst="rect">
            <a:avLst/>
          </a:prstGeom>
          <a:solidFill>
            <a:srgbClr val="BA4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8" name="Rectangle 86"/>
          <p:cNvSpPr>
            <a:spLocks noChangeArrowheads="1"/>
          </p:cNvSpPr>
          <p:nvPr/>
        </p:nvSpPr>
        <p:spPr bwMode="gray">
          <a:xfrm>
            <a:off x="5173038" y="4447298"/>
            <a:ext cx="1295400" cy="432000"/>
          </a:xfrm>
          <a:prstGeom prst="rect">
            <a:avLst/>
          </a:prstGeom>
          <a:solidFill>
            <a:srgbClr val="E4B5A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0" name="Text Box 71"/>
          <p:cNvSpPr txBox="1">
            <a:spLocks noChangeArrowheads="1"/>
          </p:cNvSpPr>
          <p:nvPr/>
        </p:nvSpPr>
        <p:spPr bwMode="gray">
          <a:xfrm>
            <a:off x="2828032" y="4487111"/>
            <a:ext cx="843501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 dirty="0">
                <a:solidFill>
                  <a:schemeClr val="bg1"/>
                </a:solidFill>
                <a:latin typeface="Tahoma" pitchFamily="34" charset="0"/>
              </a:rPr>
              <a:t>Rose Dark</a:t>
            </a:r>
          </a:p>
          <a:p>
            <a:pPr algn="ctr">
              <a:lnSpc>
                <a:spcPct val="110000"/>
              </a:lnSpc>
            </a:pPr>
            <a:r>
              <a:rPr lang="en-US" altLang="ja-JP" sz="700" dirty="0">
                <a:solidFill>
                  <a:schemeClr val="bg1"/>
                </a:solidFill>
                <a:latin typeface="Tahoma" pitchFamily="34" charset="0"/>
              </a:rPr>
              <a:t>R119  G35  B53</a:t>
            </a:r>
          </a:p>
        </p:txBody>
      </p:sp>
      <p:sp>
        <p:nvSpPr>
          <p:cNvPr id="121" name="Text Box 75"/>
          <p:cNvSpPr txBox="1">
            <a:spLocks noChangeArrowheads="1"/>
          </p:cNvSpPr>
          <p:nvPr/>
        </p:nvSpPr>
        <p:spPr bwMode="gray">
          <a:xfrm>
            <a:off x="3996888" y="4487111"/>
            <a:ext cx="1077539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 dirty="0">
                <a:solidFill>
                  <a:schemeClr val="bg1"/>
                </a:solidFill>
                <a:latin typeface="Tahoma" pitchFamily="34" charset="0"/>
              </a:rPr>
              <a:t>Rose Medium</a:t>
            </a:r>
            <a:r>
              <a:rPr lang="en-US" altLang="ja-JP" sz="700" dirty="0">
                <a:solidFill>
                  <a:schemeClr val="bg1"/>
                </a:solidFill>
                <a:latin typeface="Tahoma" pitchFamily="34" charset="0"/>
              </a:rPr>
              <a:t> </a:t>
            </a:r>
          </a:p>
          <a:p>
            <a:pPr algn="ctr">
              <a:lnSpc>
                <a:spcPct val="110000"/>
              </a:lnSpc>
            </a:pPr>
            <a:r>
              <a:rPr lang="en-US" altLang="ja-JP" sz="700" dirty="0">
                <a:solidFill>
                  <a:schemeClr val="bg1"/>
                </a:solidFill>
                <a:latin typeface="Tahoma" pitchFamily="34" charset="0"/>
              </a:rPr>
              <a:t>R186  G78  B86</a:t>
            </a:r>
          </a:p>
        </p:txBody>
      </p:sp>
      <p:sp>
        <p:nvSpPr>
          <p:cNvPr id="122" name="Text Box 87"/>
          <p:cNvSpPr txBox="1">
            <a:spLocks noChangeArrowheads="1"/>
          </p:cNvSpPr>
          <p:nvPr/>
        </p:nvSpPr>
        <p:spPr bwMode="gray">
          <a:xfrm>
            <a:off x="5362921" y="4487111"/>
            <a:ext cx="915635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 dirty="0">
                <a:solidFill>
                  <a:schemeClr val="tx1"/>
                </a:solidFill>
                <a:latin typeface="Tahoma" pitchFamily="34" charset="0"/>
              </a:rPr>
              <a:t>Rose Light</a:t>
            </a:r>
            <a:r>
              <a:rPr lang="en-US" altLang="ja-JP" sz="700" dirty="0">
                <a:solidFill>
                  <a:schemeClr val="tx1"/>
                </a:solidFill>
                <a:latin typeface="Tahoma" pitchFamily="34" charset="0"/>
              </a:rPr>
              <a:t> </a:t>
            </a:r>
          </a:p>
          <a:p>
            <a:pPr algn="ctr">
              <a:lnSpc>
                <a:spcPct val="110000"/>
              </a:lnSpc>
            </a:pPr>
            <a:r>
              <a:rPr lang="en-US" altLang="ja-JP" sz="700" dirty="0">
                <a:solidFill>
                  <a:schemeClr val="tx1"/>
                </a:solidFill>
                <a:latin typeface="Tahoma" pitchFamily="34" charset="0"/>
              </a:rPr>
              <a:t>R228  G180  B172</a:t>
            </a:r>
          </a:p>
        </p:txBody>
      </p:sp>
      <p:sp>
        <p:nvSpPr>
          <p:cNvPr id="99" name="Rectangle 64"/>
          <p:cNvSpPr>
            <a:spLocks noChangeArrowheads="1"/>
          </p:cNvSpPr>
          <p:nvPr/>
        </p:nvSpPr>
        <p:spPr bwMode="gray">
          <a:xfrm>
            <a:off x="2601288" y="2931403"/>
            <a:ext cx="1295400" cy="432000"/>
          </a:xfrm>
          <a:prstGeom prst="rect">
            <a:avLst/>
          </a:prstGeom>
          <a:solidFill>
            <a:srgbClr val="2E417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0" name="Rectangle 66"/>
          <p:cNvSpPr>
            <a:spLocks noChangeArrowheads="1"/>
          </p:cNvSpPr>
          <p:nvPr/>
        </p:nvSpPr>
        <p:spPr bwMode="gray">
          <a:xfrm>
            <a:off x="3887163" y="2931403"/>
            <a:ext cx="1295400" cy="432000"/>
          </a:xfrm>
          <a:prstGeom prst="rect">
            <a:avLst/>
          </a:prstGeom>
          <a:solidFill>
            <a:srgbClr val="5373C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1" name="Rectangle 82"/>
          <p:cNvSpPr>
            <a:spLocks noChangeArrowheads="1"/>
          </p:cNvSpPr>
          <p:nvPr/>
        </p:nvSpPr>
        <p:spPr bwMode="gray">
          <a:xfrm>
            <a:off x="5173038" y="2931403"/>
            <a:ext cx="1295400" cy="432000"/>
          </a:xfrm>
          <a:prstGeom prst="rect">
            <a:avLst/>
          </a:prstGeom>
          <a:solidFill>
            <a:srgbClr val="96ACE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" name="Text Box 22"/>
          <p:cNvSpPr txBox="1">
            <a:spLocks noChangeArrowheads="1"/>
          </p:cNvSpPr>
          <p:nvPr/>
        </p:nvSpPr>
        <p:spPr bwMode="gray">
          <a:xfrm>
            <a:off x="2840865" y="2971291"/>
            <a:ext cx="816249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 dirty="0">
                <a:solidFill>
                  <a:schemeClr val="bg1"/>
                </a:solidFill>
                <a:latin typeface="Tahoma" pitchFamily="34" charset="0"/>
                <a:ea typeface="ＭＳ Ｐゴシック" charset="-128"/>
              </a:rPr>
              <a:t>Blue Dark</a:t>
            </a:r>
          </a:p>
          <a:p>
            <a:pPr algn="ctr">
              <a:lnSpc>
                <a:spcPct val="110000"/>
              </a:lnSpc>
            </a:pPr>
            <a:r>
              <a:rPr lang="en-US" altLang="ja-JP" sz="700" dirty="0">
                <a:solidFill>
                  <a:schemeClr val="bg1"/>
                </a:solidFill>
                <a:latin typeface="Tahoma" pitchFamily="34" charset="0"/>
                <a:ea typeface="ＭＳ Ｐゴシック" charset="-128"/>
              </a:rPr>
              <a:t>R46  G65  B115</a:t>
            </a:r>
          </a:p>
        </p:txBody>
      </p:sp>
      <p:sp>
        <p:nvSpPr>
          <p:cNvPr id="124" name="Text Box 46"/>
          <p:cNvSpPr txBox="1">
            <a:spLocks noChangeArrowheads="1"/>
          </p:cNvSpPr>
          <p:nvPr/>
        </p:nvSpPr>
        <p:spPr bwMode="gray">
          <a:xfrm>
            <a:off x="4010522" y="2971291"/>
            <a:ext cx="1048685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 dirty="0">
                <a:solidFill>
                  <a:schemeClr val="bg1"/>
                </a:solidFill>
                <a:latin typeface="Tahoma" pitchFamily="34" charset="0"/>
                <a:ea typeface="ＭＳ Ｐゴシック" charset="-128"/>
              </a:rPr>
              <a:t>Blue Medium</a:t>
            </a:r>
            <a:r>
              <a:rPr lang="en-US" altLang="ja-JP" sz="700" dirty="0">
                <a:solidFill>
                  <a:schemeClr val="bg1"/>
                </a:solidFill>
                <a:latin typeface="Tahoma" pitchFamily="34" charset="0"/>
                <a:ea typeface="ＭＳ Ｐゴシック" charset="-128"/>
              </a:rPr>
              <a:t> </a:t>
            </a:r>
          </a:p>
          <a:p>
            <a:pPr algn="ctr">
              <a:lnSpc>
                <a:spcPct val="110000"/>
              </a:lnSpc>
            </a:pPr>
            <a:r>
              <a:rPr lang="en-US" altLang="ja-JP" sz="700" dirty="0">
                <a:solidFill>
                  <a:schemeClr val="bg1"/>
                </a:solidFill>
                <a:latin typeface="Tahoma" pitchFamily="34" charset="0"/>
                <a:ea typeface="ＭＳ Ｐゴシック" charset="-128"/>
              </a:rPr>
              <a:t>R83  G115  B194</a:t>
            </a:r>
          </a:p>
        </p:txBody>
      </p:sp>
      <p:sp>
        <p:nvSpPr>
          <p:cNvPr id="125" name="Text Box 70"/>
          <p:cNvSpPr txBox="1">
            <a:spLocks noChangeArrowheads="1"/>
          </p:cNvSpPr>
          <p:nvPr/>
        </p:nvSpPr>
        <p:spPr bwMode="gray">
          <a:xfrm>
            <a:off x="5362921" y="2971291"/>
            <a:ext cx="915635" cy="38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000" b="1" dirty="0">
                <a:solidFill>
                  <a:schemeClr val="tx1"/>
                </a:solidFill>
                <a:latin typeface="Tahoma" pitchFamily="34" charset="0"/>
                <a:ea typeface="ＭＳ Ｐゴシック" charset="-128"/>
              </a:rPr>
              <a:t>Blue Light</a:t>
            </a:r>
            <a:r>
              <a:rPr lang="en-US" altLang="ja-JP" sz="700" dirty="0">
                <a:solidFill>
                  <a:schemeClr val="tx1"/>
                </a:solidFill>
                <a:latin typeface="Tahoma" pitchFamily="34" charset="0"/>
                <a:ea typeface="ＭＳ Ｐゴシック" charset="-128"/>
              </a:rPr>
              <a:t> </a:t>
            </a:r>
          </a:p>
          <a:p>
            <a:pPr algn="ctr">
              <a:lnSpc>
                <a:spcPct val="110000"/>
              </a:lnSpc>
            </a:pPr>
            <a:r>
              <a:rPr lang="en-US" altLang="ja-JP" sz="700" dirty="0">
                <a:solidFill>
                  <a:schemeClr val="tx1"/>
                </a:solidFill>
                <a:latin typeface="Tahoma" pitchFamily="34" charset="0"/>
                <a:ea typeface="ＭＳ Ｐゴシック" charset="-128"/>
              </a:rPr>
              <a:t>R150  G172  B227</a:t>
            </a: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gray">
          <a:xfrm>
            <a:off x="5236784" y="161285"/>
            <a:ext cx="368562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sz="800">
                <a:solidFill>
                  <a:srgbClr val="FF00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Delete this slide after completing documents.</a:t>
            </a:r>
            <a:r>
              <a:rPr lang="en-US" altLang="ja-JP" sz="8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l"/>
            <a:r>
              <a:rPr lang="en-US" altLang="ja-JP" sz="800">
                <a:solidFill>
                  <a:srgbClr val="FF00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[This slide is not displayed when playing slide show but included on printing.]</a:t>
            </a:r>
          </a:p>
        </p:txBody>
      </p:sp>
      <p:sp>
        <p:nvSpPr>
          <p:cNvPr id="54" name="Text Box 13"/>
          <p:cNvSpPr txBox="1">
            <a:spLocks noChangeArrowheads="1"/>
          </p:cNvSpPr>
          <p:nvPr/>
        </p:nvSpPr>
        <p:spPr bwMode="gray">
          <a:xfrm>
            <a:off x="6923116" y="4949429"/>
            <a:ext cx="1770035" cy="18928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7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IZ UD">
      <a:majorFont>
        <a:latin typeface="Segoe UI Black"/>
        <a:ea typeface="BIZ UDPゴシック"/>
        <a:cs typeface=""/>
      </a:majorFont>
      <a:minorFont>
        <a:latin typeface="Segoe UI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  <a:latin typeface="+mn-lt"/>
            <a:ea typeface="+mn-ea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769</Words>
  <Application>Microsoft Office PowerPoint</Application>
  <PresentationFormat>画面に合わせる (16:9)</PresentationFormat>
  <Paragraphs>217</Paragraphs>
  <Slides>9</Slides>
  <Notes>5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HGPｺﾞｼｯｸE</vt:lpstr>
      <vt:lpstr>Arial</vt:lpstr>
      <vt:lpstr>Tahoma</vt:lpstr>
      <vt:lpstr>Times New Roman</vt:lpstr>
      <vt:lpstr>Segoe UI Black</vt:lpstr>
      <vt:lpstr>Segoe UI</vt:lpstr>
      <vt:lpstr>標準デザイン</vt:lpstr>
      <vt:lpstr>Redo</vt:lpstr>
      <vt:lpstr>1. Summary</vt:lpstr>
      <vt:lpstr>2.  Implementation approach of Redo</vt:lpstr>
      <vt:lpstr>Graceful Shutdown</vt:lpstr>
      <vt:lpstr>1. Summary</vt:lpstr>
      <vt:lpstr>2.  Use case: Web API endpoint on Node-RED</vt:lpstr>
      <vt:lpstr>3. Approaches in other systems (work in progress)</vt:lpstr>
      <vt:lpstr>4. Approach in Node-RED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109</cp:revision>
  <dcterms:created xsi:type="dcterms:W3CDTF">2004-05-26T10:25:15Z</dcterms:created>
  <dcterms:modified xsi:type="dcterms:W3CDTF">2019-06-02T07:39:19Z</dcterms:modified>
</cp:coreProperties>
</file>