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  <p:sldMasterId id="2147483687" r:id="rId2"/>
  </p:sldMasterIdLst>
  <p:notesMasterIdLst>
    <p:notesMasterId r:id="rId8"/>
  </p:notesMasterIdLst>
  <p:handoutMasterIdLst>
    <p:handoutMasterId r:id="rId9"/>
  </p:handoutMasterIdLst>
  <p:sldIdLst>
    <p:sldId id="298" r:id="rId3"/>
    <p:sldId id="514" r:id="rId4"/>
    <p:sldId id="1927" r:id="rId5"/>
    <p:sldId id="1928" r:id="rId6"/>
    <p:sldId id="501" r:id="rId7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3" autoAdjust="0"/>
    <p:restoredTop sz="95735" autoAdjust="0"/>
  </p:normalViewPr>
  <p:slideViewPr>
    <p:cSldViewPr snapToGrid="0">
      <p:cViewPr varScale="1">
        <p:scale>
          <a:sx n="101" d="100"/>
          <a:sy n="101" d="100"/>
        </p:scale>
        <p:origin x="856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8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60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60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3" name="正方形/長方形 32"/>
          <p:cNvSpPr/>
          <p:nvPr userDrawn="1"/>
        </p:nvSpPr>
        <p:spPr>
          <a:xfrm>
            <a:off x="5652120" y="6597352"/>
            <a:ext cx="29901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900" dirty="0">
                <a:solidFill>
                  <a:schemeClr val="tx1"/>
                </a:solidFill>
              </a:rPr>
              <a:t>© Hitachi, Ltd. 2018.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307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9" y="3153462"/>
            <a:ext cx="411042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8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60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60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4" name="正方形/長方形 33"/>
          <p:cNvSpPr/>
          <p:nvPr userDrawn="1"/>
        </p:nvSpPr>
        <p:spPr>
          <a:xfrm>
            <a:off x="5652120" y="6597352"/>
            <a:ext cx="29901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900" dirty="0">
                <a:solidFill>
                  <a:schemeClr val="tx1"/>
                </a:solidFill>
              </a:rPr>
              <a:t>© Hitachi, Ltd. 2018.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814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2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7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7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5" y="202286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4" name="正方形/長方形 33"/>
          <p:cNvSpPr/>
          <p:nvPr userDrawn="1"/>
        </p:nvSpPr>
        <p:spPr>
          <a:xfrm>
            <a:off x="5652120" y="6597352"/>
            <a:ext cx="29901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900" dirty="0">
                <a:solidFill>
                  <a:schemeClr val="tx1"/>
                </a:solidFill>
              </a:rPr>
              <a:t>© Hitachi, Ltd. 2018.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85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5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6725-45D5-4FDF-94D6-A28DB3F5329F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F4A9-B109-4BCB-9BD7-717339246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02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60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60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2" y="3113707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0670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8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4" name="正方形/長方形 33"/>
          <p:cNvSpPr/>
          <p:nvPr userDrawn="1"/>
        </p:nvSpPr>
        <p:spPr>
          <a:xfrm>
            <a:off x="5652120" y="6597352"/>
            <a:ext cx="29901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900" dirty="0">
                <a:solidFill>
                  <a:schemeClr val="tx1"/>
                </a:solidFill>
              </a:rPr>
              <a:t>© Hitachi, Ltd. 2018.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68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834184" y="3429000"/>
            <a:ext cx="3365024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Subflow Extensions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560638" cy="43180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/>
              <a:t>Hiroyasu Nishiyama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FC736-7B6F-0B4F-884F-FA180E9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809056" cy="482568"/>
          </a:xfrm>
        </p:spPr>
        <p:txBody>
          <a:bodyPr/>
          <a:lstStyle/>
          <a:p>
            <a:r>
              <a:rPr kumimoji="1" lang="en-US" altLang="ja-JP" dirty="0"/>
              <a:t>Current Status &amp; Plan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3E5A93-9DB5-DC4C-84A9-D711C81F8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A4A417-5BDD-584E-9CB7-7F2401DBB9EA}"/>
              </a:ext>
            </a:extLst>
          </p:cNvPr>
          <p:cNvSpPr txBox="1"/>
          <p:nvPr/>
        </p:nvSpPr>
        <p:spPr>
          <a:xfrm>
            <a:off x="304800" y="1008185"/>
            <a:ext cx="878840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Thinking about moving forward as follows: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Integration to Node-RED 1.0</a:t>
            </a:r>
          </a:p>
          <a:p>
            <a:pPr marL="1371600" lvl="2" indent="-457200">
              <a:lnSpc>
                <a:spcPct val="100000"/>
              </a:lnSpc>
              <a:buFont typeface="Wingdings" pitchFamily="2" charset="2"/>
              <a:buChar char="p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We would like to integrate basic SUBFLOW UI definition feature to Node-RED 1.0.</a:t>
            </a:r>
          </a:p>
          <a:p>
            <a:pPr marL="1371600" lvl="2" indent="-457200">
              <a:lnSpc>
                <a:spcPct val="100000"/>
              </a:lnSpc>
              <a:buFont typeface="Wingdings" pitchFamily="2" charset="2"/>
              <a:buChar char="p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Currently creating a branch for merging to current dev branch. </a:t>
            </a:r>
            <a:b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Expecting to make PR within this week.</a:t>
            </a:r>
          </a:p>
          <a:p>
            <a:pPr marL="1371600" lvl="2" indent="-457200">
              <a:lnSpc>
                <a:spcPct val="100000"/>
              </a:lnSpc>
              <a:buFont typeface="Wingdings" pitchFamily="2" charset="2"/>
              <a:buChar char="p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Support of Dashboard Module</a:t>
            </a:r>
          </a:p>
          <a:p>
            <a:pPr marL="1371600" lvl="2" indent="-457200">
              <a:lnSpc>
                <a:spcPct val="100000"/>
              </a:lnSpc>
              <a:buFont typeface="Wingdings" pitchFamily="2" charset="2"/>
              <a:buChar char="p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Currently under consideration (see next slides)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Support of exporting a node from a SUBFLOW node</a:t>
            </a:r>
          </a:p>
        </p:txBody>
      </p:sp>
    </p:spTree>
    <p:extLst>
      <p:ext uri="{BB962C8B-B14F-4D97-AF65-F5344CB8AC3E}">
        <p14:creationId xmlns:p14="http://schemas.microsoft.com/office/powerpoint/2010/main" val="15209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159"/>
          <p:cNvSpPr>
            <a:spLocks noChangeArrowheads="1"/>
          </p:cNvSpPr>
          <p:nvPr/>
        </p:nvSpPr>
        <p:spPr bwMode="auto">
          <a:xfrm>
            <a:off x="670945" y="3748581"/>
            <a:ext cx="1514475" cy="74771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2" y="179482"/>
            <a:ext cx="5181227" cy="424732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 Module(Compound Widget)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9A64E9-DEE1-40B5-88E8-A6C3DD001D0B}" type="slidenum">
              <a:rPr kumimoji="1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PｺﾞｼｯｸE" pitchFamily="50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HGPｺﾞｼｯｸE" pitchFamily="50" charset="-128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25964" y="2358346"/>
            <a:ext cx="2870200" cy="2517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cxnSp>
        <p:nvCxnSpPr>
          <p:cNvPr id="14" name="直線コネクタ 107"/>
          <p:cNvCxnSpPr>
            <a:cxnSpLocks noChangeShapeType="1"/>
          </p:cNvCxnSpPr>
          <p:nvPr/>
        </p:nvCxnSpPr>
        <p:spPr bwMode="auto">
          <a:xfrm>
            <a:off x="2970439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コネクタ 108"/>
          <p:cNvCxnSpPr>
            <a:cxnSpLocks noChangeShapeType="1"/>
          </p:cNvCxnSpPr>
          <p:nvPr/>
        </p:nvCxnSpPr>
        <p:spPr bwMode="auto">
          <a:xfrm>
            <a:off x="3208564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コネクタ 109"/>
          <p:cNvCxnSpPr>
            <a:cxnSpLocks noChangeShapeType="1"/>
          </p:cNvCxnSpPr>
          <p:nvPr/>
        </p:nvCxnSpPr>
        <p:spPr bwMode="auto">
          <a:xfrm>
            <a:off x="3448277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コネクタ 110"/>
          <p:cNvCxnSpPr>
            <a:cxnSpLocks noChangeShapeType="1"/>
          </p:cNvCxnSpPr>
          <p:nvPr/>
        </p:nvCxnSpPr>
        <p:spPr bwMode="auto">
          <a:xfrm>
            <a:off x="3686402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コネクタ 113"/>
          <p:cNvCxnSpPr>
            <a:cxnSpLocks noChangeShapeType="1"/>
          </p:cNvCxnSpPr>
          <p:nvPr/>
        </p:nvCxnSpPr>
        <p:spPr bwMode="auto">
          <a:xfrm>
            <a:off x="3924527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コネクタ 114"/>
          <p:cNvCxnSpPr>
            <a:cxnSpLocks noChangeShapeType="1"/>
          </p:cNvCxnSpPr>
          <p:nvPr/>
        </p:nvCxnSpPr>
        <p:spPr bwMode="auto">
          <a:xfrm>
            <a:off x="4164239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コネクタ 115"/>
          <p:cNvCxnSpPr>
            <a:cxnSpLocks noChangeShapeType="1"/>
          </p:cNvCxnSpPr>
          <p:nvPr/>
        </p:nvCxnSpPr>
        <p:spPr bwMode="auto">
          <a:xfrm>
            <a:off x="4402364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コネクタ 117"/>
          <p:cNvCxnSpPr>
            <a:cxnSpLocks noChangeShapeType="1"/>
          </p:cNvCxnSpPr>
          <p:nvPr/>
        </p:nvCxnSpPr>
        <p:spPr bwMode="auto">
          <a:xfrm>
            <a:off x="4640489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線コネクタ 118"/>
          <p:cNvCxnSpPr>
            <a:cxnSpLocks noChangeShapeType="1"/>
          </p:cNvCxnSpPr>
          <p:nvPr/>
        </p:nvCxnSpPr>
        <p:spPr bwMode="auto">
          <a:xfrm>
            <a:off x="4880202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コネクタ 119"/>
          <p:cNvCxnSpPr>
            <a:cxnSpLocks noChangeShapeType="1"/>
          </p:cNvCxnSpPr>
          <p:nvPr/>
        </p:nvCxnSpPr>
        <p:spPr bwMode="auto">
          <a:xfrm>
            <a:off x="5118327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コネクタ 120"/>
          <p:cNvCxnSpPr>
            <a:cxnSpLocks noChangeShapeType="1"/>
          </p:cNvCxnSpPr>
          <p:nvPr/>
        </p:nvCxnSpPr>
        <p:spPr bwMode="auto">
          <a:xfrm>
            <a:off x="5358039" y="2358346"/>
            <a:ext cx="0" cy="2552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コネクタ 121"/>
          <p:cNvCxnSpPr>
            <a:cxnSpLocks noChangeShapeType="1"/>
          </p:cNvCxnSpPr>
          <p:nvPr/>
        </p:nvCxnSpPr>
        <p:spPr bwMode="auto">
          <a:xfrm>
            <a:off x="2711677" y="2615738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コネクタ 122"/>
          <p:cNvCxnSpPr>
            <a:cxnSpLocks noChangeShapeType="1"/>
          </p:cNvCxnSpPr>
          <p:nvPr/>
        </p:nvCxnSpPr>
        <p:spPr bwMode="auto">
          <a:xfrm>
            <a:off x="2711677" y="2858408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コネクタ 123"/>
          <p:cNvCxnSpPr>
            <a:cxnSpLocks noChangeShapeType="1"/>
          </p:cNvCxnSpPr>
          <p:nvPr/>
        </p:nvCxnSpPr>
        <p:spPr bwMode="auto">
          <a:xfrm>
            <a:off x="2711677" y="3109233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コネクタ 124"/>
          <p:cNvCxnSpPr>
            <a:cxnSpLocks noChangeShapeType="1"/>
          </p:cNvCxnSpPr>
          <p:nvPr/>
        </p:nvCxnSpPr>
        <p:spPr bwMode="auto">
          <a:xfrm>
            <a:off x="2711677" y="3360058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コネクタ 125"/>
          <p:cNvCxnSpPr>
            <a:cxnSpLocks noChangeShapeType="1"/>
          </p:cNvCxnSpPr>
          <p:nvPr/>
        </p:nvCxnSpPr>
        <p:spPr bwMode="auto">
          <a:xfrm>
            <a:off x="2711677" y="3612471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コネクタ 126"/>
          <p:cNvCxnSpPr>
            <a:cxnSpLocks noChangeShapeType="1"/>
          </p:cNvCxnSpPr>
          <p:nvPr/>
        </p:nvCxnSpPr>
        <p:spPr bwMode="auto">
          <a:xfrm>
            <a:off x="2711677" y="3863296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コネクタ 127"/>
          <p:cNvCxnSpPr>
            <a:cxnSpLocks noChangeShapeType="1"/>
          </p:cNvCxnSpPr>
          <p:nvPr/>
        </p:nvCxnSpPr>
        <p:spPr bwMode="auto">
          <a:xfrm>
            <a:off x="2711677" y="4114121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コネクタ 128"/>
          <p:cNvCxnSpPr>
            <a:cxnSpLocks noChangeShapeType="1"/>
          </p:cNvCxnSpPr>
          <p:nvPr/>
        </p:nvCxnSpPr>
        <p:spPr bwMode="auto">
          <a:xfrm>
            <a:off x="2711677" y="4364946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線コネクタ 129"/>
          <p:cNvCxnSpPr>
            <a:cxnSpLocks noChangeShapeType="1"/>
          </p:cNvCxnSpPr>
          <p:nvPr/>
        </p:nvCxnSpPr>
        <p:spPr bwMode="auto">
          <a:xfrm>
            <a:off x="2711677" y="4615771"/>
            <a:ext cx="28717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2787877" y="2407558"/>
            <a:ext cx="379412" cy="373063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507014" y="2425021"/>
            <a:ext cx="142875" cy="400050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4226152" y="2425238"/>
            <a:ext cx="598487" cy="153988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4230914" y="2655208"/>
            <a:ext cx="596900" cy="153988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970564" y="2437721"/>
            <a:ext cx="134938" cy="373062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4230914" y="2902858"/>
            <a:ext cx="596900" cy="152400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4235677" y="3140983"/>
            <a:ext cx="596900" cy="153988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2791052" y="2918733"/>
            <a:ext cx="598487" cy="614363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945289" y="2421846"/>
            <a:ext cx="598488" cy="827087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7" name="強調線吹き出し 2 143"/>
          <p:cNvSpPr>
            <a:spLocks/>
          </p:cNvSpPr>
          <p:nvPr/>
        </p:nvSpPr>
        <p:spPr bwMode="auto">
          <a:xfrm flipH="1">
            <a:off x="1401989" y="2352893"/>
            <a:ext cx="914400" cy="43021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690"/>
              <a:gd name="adj6" fmla="val -7057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marL="128588" indent="-128588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  <a:t>Widget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3737202" y="2433176"/>
            <a:ext cx="142875" cy="149225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737202" y="2659971"/>
            <a:ext cx="144462" cy="149225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3503839" y="2906033"/>
            <a:ext cx="142875" cy="401638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7389" y="2920321"/>
            <a:ext cx="133350" cy="371475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734027" y="2907621"/>
            <a:ext cx="142875" cy="149225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734027" y="3142571"/>
            <a:ext cx="142875" cy="147637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86832" y="3921619"/>
            <a:ext cx="142875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1505970" y="3913681"/>
            <a:ext cx="596900" cy="153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1510732" y="4151806"/>
            <a:ext cx="596900" cy="153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1250382" y="3934319"/>
            <a:ext cx="133350" cy="371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1017020" y="3921619"/>
            <a:ext cx="142875" cy="149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1017020" y="4156569"/>
            <a:ext cx="142875" cy="149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61" name="正方形/長方形 157"/>
          <p:cNvSpPr>
            <a:spLocks noChangeArrowheads="1"/>
          </p:cNvSpPr>
          <p:nvPr/>
        </p:nvSpPr>
        <p:spPr bwMode="auto">
          <a:xfrm>
            <a:off x="977332" y="3862881"/>
            <a:ext cx="236538" cy="503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n-cs"/>
            </a:endParaRPr>
          </a:p>
        </p:txBody>
      </p:sp>
      <p:sp>
        <p:nvSpPr>
          <p:cNvPr id="62" name="正方形/長方形 158"/>
          <p:cNvSpPr>
            <a:spLocks noChangeArrowheads="1"/>
          </p:cNvSpPr>
          <p:nvPr/>
        </p:nvSpPr>
        <p:spPr bwMode="auto">
          <a:xfrm>
            <a:off x="737620" y="3805731"/>
            <a:ext cx="695325" cy="62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n-cs"/>
            </a:endParaRPr>
          </a:p>
        </p:txBody>
      </p:sp>
      <p:sp>
        <p:nvSpPr>
          <p:cNvPr id="64" name="テキスト ボックス 160"/>
          <p:cNvSpPr txBox="1">
            <a:spLocks noChangeArrowheads="1"/>
          </p:cNvSpPr>
          <p:nvPr/>
        </p:nvSpPr>
        <p:spPr bwMode="auto">
          <a:xfrm>
            <a:off x="351972" y="3406852"/>
            <a:ext cx="1514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  <a:t>UI Module 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5" name="曲折矢印 64"/>
          <p:cNvSpPr/>
          <p:nvPr/>
        </p:nvSpPr>
        <p:spPr bwMode="auto">
          <a:xfrm rot="5400000" flipH="1">
            <a:off x="2850015" y="2919867"/>
            <a:ext cx="593725" cy="1611088"/>
          </a:xfrm>
          <a:prstGeom prst="bentArrow">
            <a:avLst>
              <a:gd name="adj1" fmla="val 25000"/>
              <a:gd name="adj2" fmla="val 19504"/>
              <a:gd name="adj3" fmla="val 25000"/>
              <a:gd name="adj4" fmla="val 43750"/>
            </a:avLst>
          </a:prstGeom>
          <a:ln w="63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HGPｺﾞｼｯｸE"/>
              <a:cs typeface="+mn-cs"/>
            </a:endParaRPr>
          </a:p>
        </p:txBody>
      </p:sp>
      <p:sp>
        <p:nvSpPr>
          <p:cNvPr id="66" name="テキスト ボックス 65"/>
          <p:cNvSpPr txBox="1">
            <a:spLocks noChangeArrowheads="1"/>
          </p:cNvSpPr>
          <p:nvPr/>
        </p:nvSpPr>
        <p:spPr bwMode="auto">
          <a:xfrm>
            <a:off x="320675" y="920750"/>
            <a:ext cx="85841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06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Current Node-RED Dashboard do not provide a mechanism for installing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</a:b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multiple widgets as UI Module (compound widget).</a:t>
            </a:r>
          </a:p>
          <a:p>
            <a:pPr marL="3406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Provide mechanism for creating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UI Module as SUBFLOW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and layout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subflow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as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</a:b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single widget in dashboard layout list.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43" y="5673724"/>
            <a:ext cx="2071149" cy="1023939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" y="5224270"/>
            <a:ext cx="1714500" cy="1152525"/>
          </a:xfrm>
          <a:prstGeom prst="rect">
            <a:avLst/>
          </a:prstGeom>
        </p:spPr>
      </p:pic>
      <p:sp>
        <p:nvSpPr>
          <p:cNvPr id="69" name="上矢印 68"/>
          <p:cNvSpPr/>
          <p:nvPr/>
        </p:nvSpPr>
        <p:spPr bwMode="auto">
          <a:xfrm>
            <a:off x="1247204" y="4529406"/>
            <a:ext cx="484632" cy="694863"/>
          </a:xfrm>
          <a:prstGeom prst="upArrow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70" name="テキスト ボックス 160"/>
          <p:cNvSpPr txBox="1">
            <a:spLocks noChangeArrowheads="1"/>
          </p:cNvSpPr>
          <p:nvPr/>
        </p:nvSpPr>
        <p:spPr bwMode="auto">
          <a:xfrm>
            <a:off x="801914" y="6252875"/>
            <a:ext cx="1514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  <a:t>UI Module as</a:t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</a:b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  <a:t>subflow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71" name="上矢印 70"/>
          <p:cNvSpPr/>
          <p:nvPr/>
        </p:nvSpPr>
        <p:spPr bwMode="auto">
          <a:xfrm rot="16200000">
            <a:off x="2322291" y="5865614"/>
            <a:ext cx="484632" cy="446545"/>
          </a:xfrm>
          <a:prstGeom prst="upArrow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4945289" y="5045529"/>
            <a:ext cx="914400" cy="801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&gt; UI module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    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ＭＳ Ｐゴシック" pitchFamily="50" charset="-128"/>
                <a:cs typeface="+mn-cs"/>
              </a:rPr>
              <a:t>□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    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ＭＳ Ｐゴシック" pitchFamily="50" charset="-128"/>
                <a:cs typeface="+mn-cs"/>
              </a:rPr>
              <a:t>□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button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    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ＭＳ Ｐゴシック" pitchFamily="50" charset="-128"/>
                <a:cs typeface="+mn-cs"/>
              </a:rPr>
              <a:t>□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button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cxnSp>
        <p:nvCxnSpPr>
          <p:cNvPr id="76" name="曲線コネクタ 75"/>
          <p:cNvCxnSpPr/>
          <p:nvPr/>
        </p:nvCxnSpPr>
        <p:spPr bwMode="auto">
          <a:xfrm flipV="1">
            <a:off x="2185420" y="5119007"/>
            <a:ext cx="2759869" cy="367393"/>
          </a:xfrm>
          <a:prstGeom prst="curved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テキスト ボックス 160"/>
          <p:cNvSpPr txBox="1">
            <a:spLocks noChangeArrowheads="1"/>
          </p:cNvSpPr>
          <p:nvPr/>
        </p:nvSpPr>
        <p:spPr bwMode="auto">
          <a:xfrm>
            <a:off x="4679723" y="5792020"/>
            <a:ext cx="19578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  <a:t>Layout in </a:t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</a:b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  <a:t>UI Module 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6214739" y="3248933"/>
            <a:ext cx="1345390" cy="1180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&gt; Home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   &gt; Group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     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       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□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UI Module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       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ＭＳ Ｐゴシック" pitchFamily="50" charset="-128"/>
                <a:cs typeface="+mn-cs"/>
              </a:rPr>
              <a:t>□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UI Module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        ...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79" name="テキスト ボックス 160"/>
          <p:cNvSpPr txBox="1">
            <a:spLocks noChangeArrowheads="1"/>
          </p:cNvSpPr>
          <p:nvPr/>
        </p:nvSpPr>
        <p:spPr bwMode="auto">
          <a:xfrm>
            <a:off x="5926341" y="2902858"/>
            <a:ext cx="1922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 W3"/>
                <a:ea typeface="ヒラギノ角ゴ Pro W3"/>
                <a:cs typeface="ヒラギノ角ゴ Pro W3"/>
              </a:rPr>
              <a:t>Layout of Tab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80" name="曲線コネクタ 79"/>
          <p:cNvCxnSpPr/>
          <p:nvPr/>
        </p:nvCxnSpPr>
        <p:spPr bwMode="auto">
          <a:xfrm flipV="1">
            <a:off x="4792533" y="3377064"/>
            <a:ext cx="1379934" cy="438604"/>
          </a:xfrm>
          <a:prstGeom prst="curved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矢印コネクタ 82"/>
          <p:cNvCxnSpPr/>
          <p:nvPr/>
        </p:nvCxnSpPr>
        <p:spPr bwMode="auto">
          <a:xfrm flipH="1">
            <a:off x="5859689" y="4151806"/>
            <a:ext cx="859518" cy="8937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989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4DCDB-DB02-194B-8470-D393EEC5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79482"/>
            <a:ext cx="4919937" cy="424732"/>
          </a:xfrm>
        </p:spPr>
        <p:txBody>
          <a:bodyPr/>
          <a:lstStyle/>
          <a:p>
            <a:r>
              <a:rPr lang="en-US" altLang="ja-JP" dirty="0"/>
              <a:t>SUBFLOW extensions for UI Module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86EA81-A89F-CC47-9BE6-D536F2B2B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9A64E9-DEE1-40B5-88E8-A6C3DD001D0B}" type="slidenum">
              <a:rPr kumimoji="1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PｺﾞｼｯｸE" pitchFamily="50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HGPｺﾞｼｯｸE" pitchFamily="50" charset="-128"/>
              <a:cs typeface="Arial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B8430-2EB5-A44C-84DE-EB4CBC0A9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920750"/>
            <a:ext cx="8584174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4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[SUBFLOW extensions]</a:t>
            </a: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Make "Dashboard Group" can be specified in SUBFLOW UI definition. </a:t>
            </a:r>
          </a:p>
          <a:p>
            <a:pPr marL="8550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"Dashboard Group" can be selected in settings panel and stored to environment variable. </a:t>
            </a: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Make widgets layout to be specified for each SUBFLOW, if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Dashboard is available and the SUBFLOW contains UI widgets.</a:t>
            </a: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54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[Dashboard extensions]</a:t>
            </a: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When adding a UI widget in SUBFLOW, if environment variable "_UI_GROUP" is defined make it as target of registration.</a:t>
            </a:r>
            <a:endParaRPr lang="en-US" altLang="ja-JP" sz="1800" dirty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  <a:p>
            <a:pPr marL="397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When layout</a:t>
            </a:r>
            <a:r>
              <a:rPr lang="en-US" altLang="ja-JP" sz="1800" dirty="0" err="1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ing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 widgets to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Dashboard, place SUBFLOW containing layout as one UI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 widget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B24854-1833-A942-9F48-4199C56D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20" y="2709670"/>
            <a:ext cx="1714500" cy="115252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262B2-2783-874C-9801-4A802AA4ADE4}"/>
              </a:ext>
            </a:extLst>
          </p:cNvPr>
          <p:cNvSpPr/>
          <p:nvPr/>
        </p:nvSpPr>
        <p:spPr bwMode="auto">
          <a:xfrm>
            <a:off x="3507862" y="2820041"/>
            <a:ext cx="1498600" cy="163373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2E79B4E-86E2-F441-B847-5575DFD8859B}"/>
              </a:ext>
            </a:extLst>
          </p:cNvPr>
          <p:cNvCxnSpPr/>
          <p:nvPr/>
        </p:nvCxnSpPr>
        <p:spPr bwMode="auto">
          <a:xfrm>
            <a:off x="3504065" y="2884110"/>
            <a:ext cx="79683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2FE8144-B890-B74A-8FFA-6D414818B881}"/>
              </a:ext>
            </a:extLst>
          </p:cNvPr>
          <p:cNvCxnSpPr>
            <a:cxnSpLocks/>
          </p:cNvCxnSpPr>
          <p:nvPr/>
        </p:nvCxnSpPr>
        <p:spPr bwMode="auto">
          <a:xfrm>
            <a:off x="4300900" y="3087310"/>
            <a:ext cx="7055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04C8047-229F-1E40-A4E1-E91B85F90843}"/>
              </a:ext>
            </a:extLst>
          </p:cNvPr>
          <p:cNvCxnSpPr>
            <a:cxnSpLocks/>
          </p:cNvCxnSpPr>
          <p:nvPr/>
        </p:nvCxnSpPr>
        <p:spPr bwMode="auto">
          <a:xfrm>
            <a:off x="4300900" y="2884110"/>
            <a:ext cx="0" cy="203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1862DA8-EEE5-1E4C-95C3-65813EF3B47E}"/>
              </a:ext>
            </a:extLst>
          </p:cNvPr>
          <p:cNvSpPr/>
          <p:nvPr/>
        </p:nvSpPr>
        <p:spPr bwMode="auto">
          <a:xfrm>
            <a:off x="4821441" y="2884110"/>
            <a:ext cx="152028" cy="16845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84C7320-4E79-7B4F-967B-FB1C10372CBC}"/>
              </a:ext>
            </a:extLst>
          </p:cNvPr>
          <p:cNvSpPr/>
          <p:nvPr/>
        </p:nvSpPr>
        <p:spPr bwMode="auto">
          <a:xfrm>
            <a:off x="4636420" y="2884110"/>
            <a:ext cx="152028" cy="16845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5B3CE97-FE11-C645-84C3-4959E4CBD9CC}"/>
              </a:ext>
            </a:extLst>
          </p:cNvPr>
          <p:cNvCxnSpPr/>
          <p:nvPr/>
        </p:nvCxnSpPr>
        <p:spPr bwMode="auto">
          <a:xfrm flipV="1">
            <a:off x="2781300" y="2820041"/>
            <a:ext cx="722765" cy="6470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40F5617-010A-3844-8502-CEDFE3510989}"/>
              </a:ext>
            </a:extLst>
          </p:cNvPr>
          <p:cNvCxnSpPr>
            <a:cxnSpLocks/>
          </p:cNvCxnSpPr>
          <p:nvPr/>
        </p:nvCxnSpPr>
        <p:spPr bwMode="auto">
          <a:xfrm>
            <a:off x="2781300" y="3758595"/>
            <a:ext cx="722765" cy="6951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FDF90A-24AA-FB46-971F-0C64C8466993}"/>
              </a:ext>
            </a:extLst>
          </p:cNvPr>
          <p:cNvSpPr/>
          <p:nvPr/>
        </p:nvSpPr>
        <p:spPr bwMode="auto">
          <a:xfrm>
            <a:off x="3614370" y="3319830"/>
            <a:ext cx="1288268" cy="9727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C2E63F-83A2-7B45-904D-7561C05DD4E1}"/>
              </a:ext>
            </a:extLst>
          </p:cNvPr>
          <p:cNvSpPr/>
          <p:nvPr/>
        </p:nvSpPr>
        <p:spPr bwMode="auto">
          <a:xfrm>
            <a:off x="4657075" y="3187978"/>
            <a:ext cx="245563" cy="97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BB2B28AC-AF80-A44F-8432-703FA26D7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82" y="3369585"/>
            <a:ext cx="728360" cy="86189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D198EFF-2C54-A04D-9DC3-0243C81389C6}"/>
              </a:ext>
            </a:extLst>
          </p:cNvPr>
          <p:cNvSpPr/>
          <p:nvPr/>
        </p:nvSpPr>
        <p:spPr bwMode="auto">
          <a:xfrm>
            <a:off x="3614370" y="3187978"/>
            <a:ext cx="245563" cy="97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10 x 10</a:t>
            </a:r>
            <a:endParaRPr kumimoji="1" lang="ja-JP" alt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B705EDF-44DB-4F49-AFBE-77D2EAE42C0C}"/>
              </a:ext>
            </a:extLst>
          </p:cNvPr>
          <p:cNvSpPr/>
          <p:nvPr/>
        </p:nvSpPr>
        <p:spPr bwMode="auto">
          <a:xfrm>
            <a:off x="5429862" y="2820041"/>
            <a:ext cx="1553158" cy="114306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186F286-E50D-B845-AF49-704E230D59D7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5350" y="2820062"/>
            <a:ext cx="530506" cy="3679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7B19C84-58AF-0B41-B834-51C6BF045113}"/>
              </a:ext>
            </a:extLst>
          </p:cNvPr>
          <p:cNvCxnSpPr>
            <a:cxnSpLocks/>
          </p:cNvCxnSpPr>
          <p:nvPr/>
        </p:nvCxnSpPr>
        <p:spPr bwMode="auto">
          <a:xfrm>
            <a:off x="4907666" y="3285081"/>
            <a:ext cx="522196" cy="67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F2A7B6-3D0A-E240-AF93-2280ED5BA1DA}"/>
              </a:ext>
            </a:extLst>
          </p:cNvPr>
          <p:cNvSpPr/>
          <p:nvPr/>
        </p:nvSpPr>
        <p:spPr bwMode="auto">
          <a:xfrm>
            <a:off x="5610910" y="3006935"/>
            <a:ext cx="1218755" cy="8552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46EE796-74D4-5C45-9857-BB8B6C61399B}"/>
              </a:ext>
            </a:extLst>
          </p:cNvPr>
          <p:cNvCxnSpPr/>
          <p:nvPr/>
        </p:nvCxnSpPr>
        <p:spPr bwMode="auto">
          <a:xfrm>
            <a:off x="5764059" y="3002293"/>
            <a:ext cx="0" cy="8599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C099E1C-5DF2-7A48-9D6B-604A33CFCF56}"/>
              </a:ext>
            </a:extLst>
          </p:cNvPr>
          <p:cNvCxnSpPr/>
          <p:nvPr/>
        </p:nvCxnSpPr>
        <p:spPr bwMode="auto">
          <a:xfrm>
            <a:off x="5916459" y="3002293"/>
            <a:ext cx="0" cy="8599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1A142C-E23A-0C40-B2B5-FDCBD9B1B48C}"/>
              </a:ext>
            </a:extLst>
          </p:cNvPr>
          <p:cNvCxnSpPr/>
          <p:nvPr/>
        </p:nvCxnSpPr>
        <p:spPr bwMode="auto">
          <a:xfrm>
            <a:off x="6068859" y="3002293"/>
            <a:ext cx="0" cy="8599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F5A6A52-77E8-384F-A671-C6ACF91CD144}"/>
              </a:ext>
            </a:extLst>
          </p:cNvPr>
          <p:cNvCxnSpPr/>
          <p:nvPr/>
        </p:nvCxnSpPr>
        <p:spPr bwMode="auto">
          <a:xfrm>
            <a:off x="6221259" y="3002293"/>
            <a:ext cx="0" cy="8599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18CC728-E1D2-A347-AF75-682373DE3F87}"/>
              </a:ext>
            </a:extLst>
          </p:cNvPr>
          <p:cNvCxnSpPr/>
          <p:nvPr/>
        </p:nvCxnSpPr>
        <p:spPr bwMode="auto">
          <a:xfrm>
            <a:off x="6373659" y="3002293"/>
            <a:ext cx="0" cy="8599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41BAF2B-9B09-9B45-BFBF-0EF4A4D08D92}"/>
              </a:ext>
            </a:extLst>
          </p:cNvPr>
          <p:cNvCxnSpPr/>
          <p:nvPr/>
        </p:nvCxnSpPr>
        <p:spPr bwMode="auto">
          <a:xfrm>
            <a:off x="6526059" y="3002293"/>
            <a:ext cx="0" cy="8599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0F580E2-6E24-3049-9CEA-29B2CCA1D0CA}"/>
              </a:ext>
            </a:extLst>
          </p:cNvPr>
          <p:cNvCxnSpPr/>
          <p:nvPr/>
        </p:nvCxnSpPr>
        <p:spPr bwMode="auto">
          <a:xfrm>
            <a:off x="6678459" y="3002293"/>
            <a:ext cx="0" cy="8599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902665A-031F-5445-87E2-AE56EB59A5C4}"/>
              </a:ext>
            </a:extLst>
          </p:cNvPr>
          <p:cNvCxnSpPr>
            <a:cxnSpLocks/>
          </p:cNvCxnSpPr>
          <p:nvPr/>
        </p:nvCxnSpPr>
        <p:spPr bwMode="auto">
          <a:xfrm flipH="1">
            <a:off x="5610910" y="3143690"/>
            <a:ext cx="12187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2703FA1-3D6E-B742-84B8-3F207B753F92}"/>
              </a:ext>
            </a:extLst>
          </p:cNvPr>
          <p:cNvCxnSpPr>
            <a:cxnSpLocks/>
          </p:cNvCxnSpPr>
          <p:nvPr/>
        </p:nvCxnSpPr>
        <p:spPr bwMode="auto">
          <a:xfrm flipH="1">
            <a:off x="5610910" y="3285081"/>
            <a:ext cx="12187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5FA9A08-6EF2-BA43-8412-6D0EE389591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10910" y="3426472"/>
            <a:ext cx="12187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A77A75B-A202-8A45-B22A-32AC2B1E7C13}"/>
              </a:ext>
            </a:extLst>
          </p:cNvPr>
          <p:cNvCxnSpPr>
            <a:cxnSpLocks/>
          </p:cNvCxnSpPr>
          <p:nvPr/>
        </p:nvCxnSpPr>
        <p:spPr bwMode="auto">
          <a:xfrm flipH="1">
            <a:off x="5610910" y="3567863"/>
            <a:ext cx="12187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CB232A-0D1D-3944-8FA8-27307FFEBEE7}"/>
              </a:ext>
            </a:extLst>
          </p:cNvPr>
          <p:cNvCxnSpPr>
            <a:cxnSpLocks/>
          </p:cNvCxnSpPr>
          <p:nvPr/>
        </p:nvCxnSpPr>
        <p:spPr bwMode="auto">
          <a:xfrm flipH="1">
            <a:off x="5610910" y="3709254"/>
            <a:ext cx="12187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745C89D6-E3CA-5242-8D54-51A82C970D16}"/>
              </a:ext>
            </a:extLst>
          </p:cNvPr>
          <p:cNvSpPr/>
          <p:nvPr/>
        </p:nvSpPr>
        <p:spPr bwMode="auto">
          <a:xfrm>
            <a:off x="5808929" y="3198839"/>
            <a:ext cx="380613" cy="181607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D745CFFD-2C73-EF4D-914E-77A2676E8466}"/>
              </a:ext>
            </a:extLst>
          </p:cNvPr>
          <p:cNvSpPr/>
          <p:nvPr/>
        </p:nvSpPr>
        <p:spPr bwMode="auto">
          <a:xfrm>
            <a:off x="5950371" y="3460228"/>
            <a:ext cx="690955" cy="340304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05D248A-CB6A-EF4A-A941-034A15E43BE4}"/>
              </a:ext>
            </a:extLst>
          </p:cNvPr>
          <p:cNvSpPr txBox="1"/>
          <p:nvPr/>
        </p:nvSpPr>
        <p:spPr>
          <a:xfrm>
            <a:off x="3180061" y="4488519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SUBFLOW Settings Panel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9E64D87-B66F-8C49-8F74-9F8031C5D9EF}"/>
              </a:ext>
            </a:extLst>
          </p:cNvPr>
          <p:cNvSpPr txBox="1"/>
          <p:nvPr/>
        </p:nvSpPr>
        <p:spPr>
          <a:xfrm>
            <a:off x="5526247" y="404444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prstClr val="black"/>
                </a:solidFill>
                <a:latin typeface="HGPｺﾞｼｯｸE"/>
                <a:ea typeface="HGPｺﾞｼｯｸE"/>
              </a:rPr>
              <a:t>Layout Edit Panel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rgbClr val="000000"/>
          </a:solidFill>
          <a:miter lim="800000"/>
          <a:headEnd/>
          <a:tailEnd/>
        </a:ln>
        <a:extLst/>
      </a:spPr>
      <a:bodyPr wrap="none" lIns="36000" tIns="36000" rIns="36000" bIns="36000" rtlCol="0" anchor="ctr" anchorCtr="0">
        <a:noAutofit/>
      </a:bodyPr>
      <a:lstStyle>
        <a:defPPr marL="128588" indent="-128588" algn="ctr" eaLnBrk="1" hangingPunct="1">
          <a:defRPr kumimoji="1" sz="1050" b="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Macintosh PowerPoint</Application>
  <PresentationFormat>画面に合わせる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9" baseType="lpstr">
      <vt:lpstr>HGPｺﾞｼｯｸE</vt:lpstr>
      <vt:lpstr>HGP創英角ｺﾞｼｯｸUB</vt:lpstr>
      <vt:lpstr>Meiryo UI</vt:lpstr>
      <vt:lpstr>ＭＳ Ｐゴシック</vt:lpstr>
      <vt:lpstr>ＭＳ Ｐ明朝</vt:lpstr>
      <vt:lpstr>ヒラギノ角ゴ Pro W3</vt:lpstr>
      <vt:lpstr>Yu Gothic</vt:lpstr>
      <vt:lpstr>Yu Gothic</vt:lpstr>
      <vt:lpstr>游ゴシック Medium</vt:lpstr>
      <vt:lpstr>Arial</vt:lpstr>
      <vt:lpstr>Times New Roman</vt:lpstr>
      <vt:lpstr>Wingdings</vt:lpstr>
      <vt:lpstr>標準デザイン</vt:lpstr>
      <vt:lpstr>1_標準デザイン</vt:lpstr>
      <vt:lpstr>Subflow Extensions</vt:lpstr>
      <vt:lpstr>Current Status &amp; Plan</vt:lpstr>
      <vt:lpstr>UI Module(Compound Widget)</vt:lpstr>
      <vt:lpstr>SUBFLOW extensions for UI Module</vt:lpstr>
      <vt:lpstr>PowerPoint プレゼンテーション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2019-06-03T00:16:27Z</dcterms:modified>
</cp:coreProperties>
</file>