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8" r:id="rId2"/>
    <p:sldId id="456" r:id="rId3"/>
    <p:sldId id="522" r:id="rId4"/>
    <p:sldId id="299" r:id="rId5"/>
    <p:sldId id="515" r:id="rId6"/>
    <p:sldId id="519" r:id="rId7"/>
    <p:sldId id="455" r:id="rId8"/>
    <p:sldId id="309" r:id="rId9"/>
    <p:sldId id="310" r:id="rId10"/>
    <p:sldId id="311" r:id="rId11"/>
    <p:sldId id="506" r:id="rId12"/>
    <p:sldId id="514" r:id="rId13"/>
    <p:sldId id="508" r:id="rId14"/>
    <p:sldId id="509" r:id="rId15"/>
    <p:sldId id="507" r:id="rId16"/>
    <p:sldId id="523" r:id="rId17"/>
    <p:sldId id="520" r:id="rId18"/>
    <p:sldId id="518" r:id="rId19"/>
    <p:sldId id="453" r:id="rId20"/>
    <p:sldId id="510" r:id="rId21"/>
    <p:sldId id="511" r:id="rId22"/>
    <p:sldId id="517" r:id="rId23"/>
    <p:sldId id="513" r:id="rId24"/>
    <p:sldId id="521" r:id="rId25"/>
    <p:sldId id="459" r:id="rId26"/>
    <p:sldId id="501" r:id="rId27"/>
    <p:sldId id="529" r:id="rId28"/>
    <p:sldId id="525" r:id="rId29"/>
    <p:sldId id="524" r:id="rId30"/>
    <p:sldId id="527" r:id="rId31"/>
    <p:sldId id="530" r:id="rId32"/>
    <p:sldId id="528" r:id="rId33"/>
    <p:sldId id="526" r:id="rId34"/>
    <p:sldId id="531" r:id="rId35"/>
    <p:sldId id="532" r:id="rId36"/>
    <p:sldId id="533" r:id="rId37"/>
    <p:sldId id="536" r:id="rId38"/>
    <p:sldId id="483" r:id="rId39"/>
    <p:sldId id="538" r:id="rId40"/>
    <p:sldId id="537" r:id="rId41"/>
    <p:sldId id="534" r:id="rId42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3333CC"/>
    <a:srgbClr val="FFFFFF"/>
    <a:srgbClr val="FFCC99"/>
    <a:srgbClr val="FF0000"/>
    <a:srgbClr val="1A1A1A"/>
    <a:srgbClr val="D91B1B"/>
    <a:srgbClr val="C5002A"/>
    <a:srgbClr val="4C4C4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 autoAdjust="0"/>
    <p:restoredTop sz="95735" autoAdjust="0"/>
  </p:normalViewPr>
  <p:slideViewPr>
    <p:cSldViewPr snapToGrid="0">
      <p:cViewPr varScale="1">
        <p:scale>
          <a:sx n="128" d="100"/>
          <a:sy n="128" d="100"/>
        </p:scale>
        <p:origin x="1712" y="176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78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576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454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520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579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2079170" y="3429000"/>
            <a:ext cx="4985660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/>
              <a:t>Exporting SUBFLOW as Node</a:t>
            </a:r>
            <a:endParaRPr lang="ja-JP" altLang="en-US" sz="2800" dirty="0"/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568950" y="5335588"/>
            <a:ext cx="2560638" cy="43180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/>
              <a:t>Hiroyasu Nishiyama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187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CF3041-CE5A-49A1-9B94-32BDDBA535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EBF065-D474-4D12-ABA5-DD8FDD8E7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</p:spPr>
        <p:txBody>
          <a:bodyPr/>
          <a:lstStyle/>
          <a:p>
            <a:r>
              <a:rPr lang="en-US" altLang="ja-JP" dirty="0"/>
              <a:t>Export Node in JSON format from Subflow.</a:t>
            </a:r>
          </a:p>
          <a:p>
            <a:r>
              <a:rPr lang="en-US" altLang="ja-JP" dirty="0"/>
              <a:t>Node npm module is shared using JSON (text) format.</a:t>
            </a:r>
            <a:br>
              <a:rPr lang="en-US" altLang="ja-JP" dirty="0"/>
            </a:br>
            <a:r>
              <a:rPr lang="en-US" altLang="ja-JP" dirty="0"/>
              <a:t>→</a:t>
            </a:r>
            <a:r>
              <a:rPr lang="ja-JP" altLang="en-US" dirty="0"/>
              <a:t> </a:t>
            </a:r>
            <a:r>
              <a:rPr lang="en-US" altLang="ja-JP" dirty="0"/>
              <a:t>Can be redistributed as part of a flow (eliminates </a:t>
            </a:r>
            <a:r>
              <a:rPr lang="en-US" altLang="ja-JP" dirty="0">
                <a:solidFill>
                  <a:srgbClr val="C00000"/>
                </a:solidFill>
              </a:rPr>
              <a:t>unknown</a:t>
            </a:r>
            <a:r>
              <a:rPr lang="en-US" altLang="ja-JP" dirty="0"/>
              <a:t> nodes)</a:t>
            </a:r>
            <a:br>
              <a:rPr lang="en-US" altLang="ja-JP" dirty="0"/>
            </a:br>
            <a:r>
              <a:rPr lang="en-US" altLang="ja-JP" dirty="0"/>
              <a:t>→</a:t>
            </a:r>
            <a:r>
              <a:rPr lang="ja-JP" altLang="en-US" dirty="0"/>
              <a:t> </a:t>
            </a:r>
            <a:r>
              <a:rPr lang="en-US" altLang="ja-JP" dirty="0"/>
              <a:t>npm repository and explicit node installation is not needed.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DD79832-4EE5-40BE-B4E6-05C721F545E9}"/>
              </a:ext>
            </a:extLst>
          </p:cNvPr>
          <p:cNvSpPr/>
          <p:nvPr/>
        </p:nvSpPr>
        <p:spPr bwMode="auto">
          <a:xfrm>
            <a:off x="881320" y="3961810"/>
            <a:ext cx="1345721" cy="914400"/>
          </a:xfrm>
          <a:prstGeom prst="roundRect">
            <a:avLst/>
          </a:prstGeom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Create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Flow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DFA302-03B9-460C-80DD-8FBFE0665C12}"/>
              </a:ext>
            </a:extLst>
          </p:cNvPr>
          <p:cNvSpPr/>
          <p:nvPr/>
        </p:nvSpPr>
        <p:spPr bwMode="auto">
          <a:xfrm>
            <a:off x="2918003" y="3961810"/>
            <a:ext cx="1345721" cy="914400"/>
          </a:xfrm>
          <a:prstGeom prst="roundRect">
            <a:avLst/>
          </a:prstGeom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Create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Subflow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AF286A2-A5F3-4A7A-B0A3-D6736D1DE1BE}"/>
              </a:ext>
            </a:extLst>
          </p:cNvPr>
          <p:cNvSpPr/>
          <p:nvPr/>
        </p:nvSpPr>
        <p:spPr bwMode="auto">
          <a:xfrm>
            <a:off x="2327920" y="4176694"/>
            <a:ext cx="489204" cy="4846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4195D54-6C40-4E0C-AE23-646FFD4FE974}"/>
              </a:ext>
            </a:extLst>
          </p:cNvPr>
          <p:cNvSpPr/>
          <p:nvPr/>
        </p:nvSpPr>
        <p:spPr bwMode="auto">
          <a:xfrm>
            <a:off x="4364603" y="4176694"/>
            <a:ext cx="489204" cy="4846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D430AC7-2B86-451B-8404-4F794D0E59D0}"/>
              </a:ext>
            </a:extLst>
          </p:cNvPr>
          <p:cNvSpPr/>
          <p:nvPr/>
        </p:nvSpPr>
        <p:spPr bwMode="auto">
          <a:xfrm>
            <a:off x="4954686" y="3961810"/>
            <a:ext cx="1345721" cy="914400"/>
          </a:xfrm>
          <a:prstGeom prst="roundRect">
            <a:avLst/>
          </a:prstGeom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Distribute 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Subflow as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 part of flow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7" name="矢印: 左カーブ 16">
            <a:extLst>
              <a:ext uri="{FF2B5EF4-FFF2-40B4-BE49-F238E27FC236}">
                <a16:creationId xmlns:a16="http://schemas.microsoft.com/office/drawing/2014/main" id="{E679EAAA-FE11-44FF-AE69-CF8F4F6D08FD}"/>
              </a:ext>
            </a:extLst>
          </p:cNvPr>
          <p:cNvSpPr/>
          <p:nvPr/>
        </p:nvSpPr>
        <p:spPr bwMode="auto">
          <a:xfrm rot="5400000">
            <a:off x="2125616" y="4106069"/>
            <a:ext cx="731520" cy="2448183"/>
          </a:xfrm>
          <a:prstGeom prst="curved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31B1F4E-5F1F-4E42-BEE2-FA602237E353}"/>
              </a:ext>
            </a:extLst>
          </p:cNvPr>
          <p:cNvSpPr/>
          <p:nvPr/>
        </p:nvSpPr>
        <p:spPr bwMode="auto">
          <a:xfrm rot="19157655">
            <a:off x="4334242" y="3476045"/>
            <a:ext cx="608161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1D3EEFD-C628-40F3-B8AE-4F23A1BF6E09}"/>
              </a:ext>
            </a:extLst>
          </p:cNvPr>
          <p:cNvSpPr/>
          <p:nvPr/>
        </p:nvSpPr>
        <p:spPr bwMode="auto">
          <a:xfrm>
            <a:off x="4954686" y="2435131"/>
            <a:ext cx="1345721" cy="914400"/>
          </a:xfrm>
          <a:prstGeom prst="roundRect">
            <a:avLst/>
          </a:prstGeom>
          <a:ln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Node(npm)</a:t>
            </a:r>
          </a:p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from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Subflow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B81D0704-9B6A-4F08-8DBE-0ED3141C52DA}"/>
              </a:ext>
            </a:extLst>
          </p:cNvPr>
          <p:cNvSpPr/>
          <p:nvPr/>
        </p:nvSpPr>
        <p:spPr bwMode="auto">
          <a:xfrm flipH="1">
            <a:off x="4364603" y="2693449"/>
            <a:ext cx="489204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AA86E6B-BBE5-445B-A31A-2CDB4164DB6F}"/>
              </a:ext>
            </a:extLst>
          </p:cNvPr>
          <p:cNvSpPr/>
          <p:nvPr/>
        </p:nvSpPr>
        <p:spPr bwMode="auto">
          <a:xfrm>
            <a:off x="2918003" y="2435131"/>
            <a:ext cx="1345721" cy="914400"/>
          </a:xfrm>
          <a:prstGeom prst="roundRect">
            <a:avLst/>
          </a:prstGeom>
          <a:ln w="28575"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npm</a:t>
            </a:r>
          </a:p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repository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B6C1476-19BE-4326-AE1A-108AB4F24879}"/>
              </a:ext>
            </a:extLst>
          </p:cNvPr>
          <p:cNvSpPr/>
          <p:nvPr/>
        </p:nvSpPr>
        <p:spPr bwMode="auto">
          <a:xfrm flipH="1">
            <a:off x="2302328" y="2693449"/>
            <a:ext cx="489204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1FA997D-63D5-45F4-B83E-02B0929EDA40}"/>
              </a:ext>
            </a:extLst>
          </p:cNvPr>
          <p:cNvSpPr/>
          <p:nvPr/>
        </p:nvSpPr>
        <p:spPr bwMode="auto">
          <a:xfrm>
            <a:off x="855728" y="2435131"/>
            <a:ext cx="1345721" cy="914400"/>
          </a:xfrm>
          <a:prstGeom prst="roundRect">
            <a:avLst/>
          </a:prstGeom>
          <a:ln w="28575"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Install npm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D2700311-0C45-4A72-9FD0-A4D5007B87C0}"/>
              </a:ext>
            </a:extLst>
          </p:cNvPr>
          <p:cNvSpPr/>
          <p:nvPr/>
        </p:nvSpPr>
        <p:spPr bwMode="auto">
          <a:xfrm rot="16200000" flipH="1">
            <a:off x="1283986" y="3444577"/>
            <a:ext cx="489204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E73BF72-3812-4FAB-AE8C-FE19BB697700}"/>
              </a:ext>
            </a:extLst>
          </p:cNvPr>
          <p:cNvSpPr/>
          <p:nvPr/>
        </p:nvSpPr>
        <p:spPr bwMode="auto">
          <a:xfrm>
            <a:off x="6612399" y="2435131"/>
            <a:ext cx="378970" cy="1389061"/>
          </a:xfrm>
          <a:prstGeom prst="righ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2C45D97-58E3-41AF-B548-A019A6BFA1E2}"/>
              </a:ext>
            </a:extLst>
          </p:cNvPr>
          <p:cNvSpPr txBox="1"/>
          <p:nvPr/>
        </p:nvSpPr>
        <p:spPr>
          <a:xfrm>
            <a:off x="6977931" y="2833393"/>
            <a:ext cx="1712779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Difficult for</a:t>
            </a:r>
            <a:br>
              <a:rPr lang="en-US" altLang="ja-JP" sz="1800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800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novice users</a:t>
            </a:r>
            <a:endParaRPr lang="ja-JP" altLang="en-US" sz="1800" dirty="0">
              <a:solidFill>
                <a:srgbClr val="C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0FB7B5AB-E31A-4A20-B9A2-4C46577A03F2}"/>
              </a:ext>
            </a:extLst>
          </p:cNvPr>
          <p:cNvSpPr/>
          <p:nvPr/>
        </p:nvSpPr>
        <p:spPr bwMode="auto">
          <a:xfrm rot="2442345" flipV="1">
            <a:off x="4305125" y="4890909"/>
            <a:ext cx="608161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accent3">
                <a:lumMod val="50000"/>
              </a:schemeClr>
            </a:solidFill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76F5E-67DE-4221-9674-593DD64FD184}"/>
              </a:ext>
            </a:extLst>
          </p:cNvPr>
          <p:cNvSpPr/>
          <p:nvPr/>
        </p:nvSpPr>
        <p:spPr bwMode="auto">
          <a:xfrm>
            <a:off x="4954686" y="5193377"/>
            <a:ext cx="1345721" cy="914400"/>
          </a:xfrm>
          <a:prstGeom prst="roundRect">
            <a:avLst/>
          </a:prstGeom>
          <a:ln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Node(JSON)</a:t>
            </a:r>
            <a:br>
              <a:rPr kumimoji="1" lang="en-US" altLang="ja-JP" sz="1800" dirty="0">
                <a:solidFill>
                  <a:schemeClr val="tx1"/>
                </a:solidFill>
              </a:rPr>
            </a:br>
            <a:r>
              <a:rPr kumimoji="1" lang="en-US" altLang="ja-JP" sz="1800" dirty="0">
                <a:solidFill>
                  <a:schemeClr val="tx1"/>
                </a:solidFill>
              </a:rPr>
              <a:t>from</a:t>
            </a:r>
            <a:br>
              <a:rPr kumimoji="1" lang="en-US" altLang="ja-JP" sz="1800" dirty="0">
                <a:solidFill>
                  <a:schemeClr val="tx1"/>
                </a:solidFill>
              </a:rPr>
            </a:br>
            <a:r>
              <a:rPr kumimoji="1" lang="en-US" altLang="ja-JP" sz="1800" dirty="0">
                <a:solidFill>
                  <a:schemeClr val="tx1"/>
                </a:solidFill>
              </a:rPr>
              <a:t>SUBFLOW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9" name="矢印: 折線 18">
            <a:extLst>
              <a:ext uri="{FF2B5EF4-FFF2-40B4-BE49-F238E27FC236}">
                <a16:creationId xmlns:a16="http://schemas.microsoft.com/office/drawing/2014/main" id="{98856ABF-42F6-457D-85B3-DD84C897926B}"/>
              </a:ext>
            </a:extLst>
          </p:cNvPr>
          <p:cNvSpPr/>
          <p:nvPr/>
        </p:nvSpPr>
        <p:spPr bwMode="auto">
          <a:xfrm rot="16200000">
            <a:off x="2378463" y="3457354"/>
            <a:ext cx="1009446" cy="3941242"/>
          </a:xfrm>
          <a:prstGeom prst="bentArrow">
            <a:avLst>
              <a:gd name="adj1" fmla="val 20413"/>
              <a:gd name="adj2" fmla="val 19267"/>
              <a:gd name="adj3" fmla="val 25000"/>
              <a:gd name="adj4" fmla="val 44897"/>
            </a:avLst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accent3">
                <a:lumMod val="50000"/>
              </a:schemeClr>
            </a:solidFill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94E329B-54B9-4900-97AE-DD52E1979B64}"/>
              </a:ext>
            </a:extLst>
          </p:cNvPr>
          <p:cNvSpPr txBox="1"/>
          <p:nvPr/>
        </p:nvSpPr>
        <p:spPr>
          <a:xfrm>
            <a:off x="200180" y="5971805"/>
            <a:ext cx="1712779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copy &amp; paste JSON data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C68F0AAB-9ED6-407E-B7D3-26196955A556}"/>
              </a:ext>
            </a:extLst>
          </p:cNvPr>
          <p:cNvSpPr/>
          <p:nvPr/>
        </p:nvSpPr>
        <p:spPr bwMode="auto">
          <a:xfrm>
            <a:off x="6612399" y="4923252"/>
            <a:ext cx="378970" cy="1389061"/>
          </a:xfrm>
          <a:prstGeom prst="righ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293990C-AD95-4C29-89B1-F5A620DD58F5}"/>
              </a:ext>
            </a:extLst>
          </p:cNvPr>
          <p:cNvSpPr txBox="1"/>
          <p:nvPr/>
        </p:nvSpPr>
        <p:spPr>
          <a:xfrm>
            <a:off x="6977931" y="5321514"/>
            <a:ext cx="1712779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rgbClr val="3333CC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Easy for </a:t>
            </a:r>
            <a:br>
              <a:rPr kumimoji="1" lang="en-US" altLang="ja-JP" sz="1800" dirty="0">
                <a:solidFill>
                  <a:srgbClr val="3333CC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800" dirty="0">
                <a:solidFill>
                  <a:srgbClr val="3333CC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novice users</a:t>
            </a:r>
            <a:endParaRPr kumimoji="1" lang="ja-JP" altLang="en-US" sz="1800" dirty="0">
              <a:solidFill>
                <a:srgbClr val="3333CC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F3A470C-EE97-4D1E-99C9-BBDE6F8D5BAD}"/>
              </a:ext>
            </a:extLst>
          </p:cNvPr>
          <p:cNvSpPr/>
          <p:nvPr/>
        </p:nvSpPr>
        <p:spPr bwMode="auto">
          <a:xfrm>
            <a:off x="7403335" y="0"/>
            <a:ext cx="1740665" cy="662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6F4076-681A-4117-8849-5F8AEA5A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445995" cy="482568"/>
          </a:xfrm>
        </p:spPr>
        <p:txBody>
          <a:bodyPr/>
          <a:lstStyle/>
          <a:p>
            <a:r>
              <a:rPr lang="en-US" altLang="ja-JP" dirty="0"/>
              <a:t>Exporting Node in JSON from Subflow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621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208F7F-BADB-479F-8B13-DFD61F9D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982180" cy="482568"/>
          </a:xfrm>
        </p:spPr>
        <p:txBody>
          <a:bodyPr/>
          <a:lstStyle/>
          <a:p>
            <a:r>
              <a:rPr kumimoji="1" lang="en-US" altLang="ja-JP" dirty="0"/>
              <a:t>Flow Format Extension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D0464C1-C574-4B64-9512-7D9C55813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FBCE37-5BE3-43B8-AF2D-8A0A0F850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Current FLOW export format in JSON is represented as an array of node specifications.</a:t>
            </a:r>
          </a:p>
          <a:p>
            <a:r>
              <a:rPr lang="en-US" altLang="ja-JP" dirty="0"/>
              <a:t>Proposal: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Introduce new object-style FLOW/SUBFLOW representation which include meta-data for describing properties of exported JSON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Current array-style flow representation will be used for compatibility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properties for flow data type, hiding flow details, etc.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Various kinds of data can be exported/imported using new format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C876EA-96A4-485E-BF47-DA0849099B5A}"/>
              </a:ext>
            </a:extLst>
          </p:cNvPr>
          <p:cNvSpPr/>
          <p:nvPr/>
        </p:nvSpPr>
        <p:spPr bwMode="auto">
          <a:xfrm>
            <a:off x="550401" y="3421297"/>
            <a:ext cx="4064294" cy="2418329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[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{ id": "...", type: "...", ... },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{ id": "...", type: "...", ... },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...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EA997B-350D-4627-AC9D-34DE047E8B5A}"/>
              </a:ext>
            </a:extLst>
          </p:cNvPr>
          <p:cNvSpPr txBox="1"/>
          <p:nvPr/>
        </p:nvSpPr>
        <p:spPr>
          <a:xfrm>
            <a:off x="1316325" y="5900159"/>
            <a:ext cx="2228495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Current FLOW format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B280238-5369-4AA7-A48A-9A1E985A74FA}"/>
              </a:ext>
            </a:extLst>
          </p:cNvPr>
          <p:cNvSpPr/>
          <p:nvPr/>
        </p:nvSpPr>
        <p:spPr bwMode="auto">
          <a:xfrm>
            <a:off x="4875949" y="3419848"/>
            <a:ext cx="3760345" cy="2418329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</a:t>
            </a:r>
            <a:r>
              <a:rPr lang="en-US" altLang="ja-JP" sz="1800" dirty="0">
                <a:solidFill>
                  <a:srgbClr val="0070C0"/>
                </a:solidFill>
              </a:rPr>
              <a:t>type: "flow",</a:t>
            </a:r>
          </a:p>
          <a:p>
            <a:r>
              <a:rPr kumimoji="1" lang="en-US" altLang="ja-JP" sz="1800" dirty="0">
                <a:solidFill>
                  <a:srgbClr val="0070C0"/>
                </a:solidFill>
              </a:rPr>
              <a:t>    sealed: true,</a:t>
            </a:r>
          </a:p>
          <a:p>
            <a:r>
              <a:rPr kumimoji="1" lang="en-US" altLang="ja-JP" sz="1800" dirty="0">
                <a:solidFill>
                  <a:srgbClr val="0070C0"/>
                </a:solidFill>
              </a:rPr>
              <a:t>    flow:</a:t>
            </a:r>
            <a:r>
              <a:rPr kumimoji="1" lang="en-US" altLang="ja-JP" sz="1800" dirty="0">
                <a:solidFill>
                  <a:schemeClr val="tx1"/>
                </a:solidFill>
              </a:rPr>
              <a:t> [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  { id: "...", type: "...", ... },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  { id: "...", type: "...", ... },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]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46D74B-2A40-4B57-9930-A913EB8F1FF9}"/>
              </a:ext>
            </a:extLst>
          </p:cNvPr>
          <p:cNvSpPr txBox="1"/>
          <p:nvPr/>
        </p:nvSpPr>
        <p:spPr>
          <a:xfrm>
            <a:off x="5641873" y="5898710"/>
            <a:ext cx="1941557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New FLOW format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10AB5C54-C184-4DF2-9A26-591B3FC5BDCE}"/>
              </a:ext>
            </a:extLst>
          </p:cNvPr>
          <p:cNvSpPr/>
          <p:nvPr/>
        </p:nvSpPr>
        <p:spPr bwMode="auto">
          <a:xfrm>
            <a:off x="6607404" y="3714612"/>
            <a:ext cx="152992" cy="68272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D4E650-F692-4417-A500-3499269EFC2A}"/>
              </a:ext>
            </a:extLst>
          </p:cNvPr>
          <p:cNvSpPr txBox="1"/>
          <p:nvPr/>
        </p:nvSpPr>
        <p:spPr>
          <a:xfrm>
            <a:off x="6756121" y="3898303"/>
            <a:ext cx="1167307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meta-data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91CE3E19-F9BB-46F6-A921-5650F24B029C}"/>
              </a:ext>
            </a:extLst>
          </p:cNvPr>
          <p:cNvSpPr/>
          <p:nvPr/>
        </p:nvSpPr>
        <p:spPr bwMode="auto">
          <a:xfrm>
            <a:off x="3336056" y="3714612"/>
            <a:ext cx="208764" cy="76695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116F9F-E71F-4ECB-BF3B-991BA84CEFED}"/>
              </a:ext>
            </a:extLst>
          </p:cNvPr>
          <p:cNvSpPr txBox="1"/>
          <p:nvPr/>
        </p:nvSpPr>
        <p:spPr>
          <a:xfrm>
            <a:off x="3538759" y="3847071"/>
            <a:ext cx="1075936" cy="53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nodes</a:t>
            </a:r>
          </a:p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definition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30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9B366-A3C3-4CF5-9C71-3BED8289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615092" cy="482568"/>
          </a:xfrm>
        </p:spPr>
        <p:txBody>
          <a:bodyPr/>
          <a:lstStyle/>
          <a:p>
            <a:r>
              <a:rPr kumimoji="1" lang="en-US" altLang="ja-JP" dirty="0"/>
              <a:t>Exporting 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309263B-A863-4154-A771-87CBAA114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DA29F7-A8B8-4061-8883-1531055178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Add </a:t>
            </a:r>
            <a:r>
              <a:rPr lang="ja-JP" altLang="en-US" dirty="0"/>
              <a:t>「</a:t>
            </a:r>
            <a:r>
              <a:rPr lang="en-US" altLang="ja-JP" dirty="0"/>
              <a:t>export </a:t>
            </a:r>
            <a:r>
              <a:rPr lang="en-US" altLang="ja-JP" dirty="0" err="1"/>
              <a:t>subflow</a:t>
            </a:r>
            <a:r>
              <a:rPr lang="ja-JP" altLang="en-US" dirty="0"/>
              <a:t>」</a:t>
            </a:r>
            <a:r>
              <a:rPr lang="en-US" altLang="ja-JP" dirty="0"/>
              <a:t>button to SUBFLOW template</a:t>
            </a:r>
          </a:p>
          <a:p>
            <a:r>
              <a:rPr lang="en-US" altLang="ja-JP" dirty="0"/>
              <a:t>Use new FLOW format for distributing SUBFLOW:</a:t>
            </a:r>
          </a:p>
          <a:p>
            <a:pPr lvl="1"/>
            <a:r>
              <a:rPr lang="en-US" altLang="ja-JP" dirty="0"/>
              <a:t>type = "</a:t>
            </a:r>
            <a:r>
              <a:rPr lang="en-US" altLang="ja-JP" dirty="0" err="1"/>
              <a:t>subflow</a:t>
            </a:r>
            <a:r>
              <a:rPr lang="en-US" altLang="ja-JP" dirty="0"/>
              <a:t>"</a:t>
            </a:r>
          </a:p>
          <a:p>
            <a:pPr lvl="1"/>
            <a:r>
              <a:rPr lang="en-US" altLang="ja-JP" dirty="0"/>
              <a:t>sealed = true: hide details of exported </a:t>
            </a:r>
            <a:r>
              <a:rPr lang="en-US" altLang="ja-JP" dirty="0" err="1"/>
              <a:t>subflow</a:t>
            </a:r>
            <a:endParaRPr lang="en-US" altLang="ja-JP" dirty="0"/>
          </a:p>
          <a:p>
            <a:pPr lvl="1"/>
            <a:r>
              <a:rPr lang="en-US" altLang="ja-JP" dirty="0"/>
              <a:t>flow: array of SUBFLOW node &amp; nodes definitions in its template </a:t>
            </a: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How do we deal with nested SUBFLOW?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only export single level - current prototype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include all called nodes in exported nodes list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5CA941-E5EE-43E7-9CED-FFA7CB485B2D}"/>
              </a:ext>
            </a:extLst>
          </p:cNvPr>
          <p:cNvSpPr/>
          <p:nvPr/>
        </p:nvSpPr>
        <p:spPr bwMode="auto">
          <a:xfrm>
            <a:off x="4747633" y="2838162"/>
            <a:ext cx="4185857" cy="2418329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</a:t>
            </a:r>
            <a:r>
              <a:rPr lang="en-US" altLang="ja-JP" sz="1800" dirty="0">
                <a:solidFill>
                  <a:srgbClr val="0070C0"/>
                </a:solidFill>
              </a:rPr>
              <a:t>type: "</a:t>
            </a:r>
            <a:r>
              <a:rPr lang="en-US" altLang="ja-JP" sz="1800" dirty="0" err="1">
                <a:solidFill>
                  <a:srgbClr val="0070C0"/>
                </a:solidFill>
              </a:rPr>
              <a:t>subflow</a:t>
            </a:r>
            <a:r>
              <a:rPr lang="en-US" altLang="ja-JP" sz="1800" dirty="0">
                <a:solidFill>
                  <a:srgbClr val="0070C0"/>
                </a:solidFill>
              </a:rPr>
              <a:t>",</a:t>
            </a:r>
          </a:p>
          <a:p>
            <a:r>
              <a:rPr kumimoji="1" lang="en-US" altLang="ja-JP" sz="1800" dirty="0">
                <a:solidFill>
                  <a:srgbClr val="0070C0"/>
                </a:solidFill>
              </a:rPr>
              <a:t>    sealed: true,</a:t>
            </a:r>
          </a:p>
          <a:p>
            <a:r>
              <a:rPr kumimoji="1" lang="en-US" altLang="ja-JP" sz="1800" dirty="0">
                <a:solidFill>
                  <a:srgbClr val="0070C0"/>
                </a:solidFill>
              </a:rPr>
              <a:t>    flow:</a:t>
            </a:r>
            <a:r>
              <a:rPr kumimoji="1" lang="en-US" altLang="ja-JP" sz="1800" dirty="0">
                <a:solidFill>
                  <a:schemeClr val="tx1"/>
                </a:solidFill>
              </a:rPr>
              <a:t> [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  { id: "&lt;ID&gt;", type: "</a:t>
            </a:r>
            <a:r>
              <a:rPr lang="en-US" altLang="ja-JP" sz="1800" dirty="0" err="1">
                <a:solidFill>
                  <a:schemeClr val="tx1"/>
                </a:solidFill>
              </a:rPr>
              <a:t>subflow</a:t>
            </a:r>
            <a:r>
              <a:rPr lang="en-US" altLang="ja-JP" sz="1800" dirty="0">
                <a:solidFill>
                  <a:schemeClr val="tx1"/>
                </a:solidFill>
              </a:rPr>
              <a:t>", ... },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  { id: "...", z: "&lt;ID&gt;", type: "...", ... },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]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4E472E7-B7FA-4D07-BA90-D7FF7B173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8" r="25393" b="58788"/>
          <a:stretch/>
        </p:blipFill>
        <p:spPr>
          <a:xfrm>
            <a:off x="210510" y="2850042"/>
            <a:ext cx="4140612" cy="11972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62432C6-1EDE-413F-8D83-F2D694C6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07" y="3634536"/>
            <a:ext cx="2264991" cy="2014751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4C307A2-9B6F-4FD0-B37B-8B4AF76106FB}"/>
              </a:ext>
            </a:extLst>
          </p:cNvPr>
          <p:cNvSpPr/>
          <p:nvPr/>
        </p:nvSpPr>
        <p:spPr bwMode="auto">
          <a:xfrm>
            <a:off x="3514531" y="3100341"/>
            <a:ext cx="705164" cy="328659"/>
          </a:xfrm>
          <a:prstGeom prst="roundRect">
            <a:avLst/>
          </a:prstGeom>
          <a:noFill/>
          <a:ln w="22225" cap="rnd"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5209C26-D3C7-4E3B-A6EE-FF0E416F12DE}"/>
              </a:ext>
            </a:extLst>
          </p:cNvPr>
          <p:cNvCxnSpPr/>
          <p:nvPr/>
        </p:nvCxnSpPr>
        <p:spPr bwMode="auto">
          <a:xfrm flipV="1">
            <a:off x="521307" y="3100341"/>
            <a:ext cx="2993224" cy="5341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3229164-E985-460B-83D4-1A239E698B60}"/>
              </a:ext>
            </a:extLst>
          </p:cNvPr>
          <p:cNvCxnSpPr>
            <a:cxnSpLocks/>
          </p:cNvCxnSpPr>
          <p:nvPr/>
        </p:nvCxnSpPr>
        <p:spPr bwMode="auto">
          <a:xfrm flipV="1">
            <a:off x="2786298" y="3429001"/>
            <a:ext cx="1343575" cy="22202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3CE6A64-579C-4FC0-8E4C-FCAA497F3375}"/>
              </a:ext>
            </a:extLst>
          </p:cNvPr>
          <p:cNvCxnSpPr>
            <a:cxnSpLocks/>
          </p:cNvCxnSpPr>
          <p:nvPr/>
        </p:nvCxnSpPr>
        <p:spPr bwMode="auto">
          <a:xfrm flipV="1">
            <a:off x="2582426" y="2839994"/>
            <a:ext cx="2158454" cy="131837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E9C7136-3DBD-4997-8D93-326973C8A6E2}"/>
              </a:ext>
            </a:extLst>
          </p:cNvPr>
          <p:cNvCxnSpPr>
            <a:cxnSpLocks/>
          </p:cNvCxnSpPr>
          <p:nvPr/>
        </p:nvCxnSpPr>
        <p:spPr bwMode="auto">
          <a:xfrm>
            <a:off x="2589179" y="5093525"/>
            <a:ext cx="2158454" cy="15381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12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0A585-688C-439F-B7CA-CA6BD7F0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074881" cy="482568"/>
          </a:xfrm>
        </p:spPr>
        <p:txBody>
          <a:bodyPr/>
          <a:lstStyle/>
          <a:p>
            <a:r>
              <a:rPr kumimoji="1" lang="en-US" altLang="ja-JP" dirty="0"/>
              <a:t>Encrypting 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DB811D-8DEB-4B3D-B7E3-DAB12D9461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52CDC5-4700-44E6-A656-2AC79AD20C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In some cases, we want to hide details of FLOW/SUBFLOW because it may contain intellectual property 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dirty="0"/>
              <a:t>By using new flow format, we can encrypt FLOW/SUBFLOW for distribution and decrypt it on installation.  Details of FLOW/SUBFLOW can be marked hidden by sealed property.</a:t>
            </a:r>
          </a:p>
          <a:p>
            <a:pPr marL="0" indent="0">
              <a:buNone/>
            </a:pPr>
            <a:r>
              <a:rPr kumimoji="1" lang="en-US" altLang="ja-JP" dirty="0"/>
              <a:t> 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6E470F5-F0C4-4E5C-83F4-D11F1C2E88DA}"/>
              </a:ext>
            </a:extLst>
          </p:cNvPr>
          <p:cNvSpPr/>
          <p:nvPr/>
        </p:nvSpPr>
        <p:spPr bwMode="auto">
          <a:xfrm>
            <a:off x="2957064" y="4948986"/>
            <a:ext cx="3447247" cy="147037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type: "</a:t>
            </a:r>
            <a:r>
              <a:rPr lang="en-US" altLang="ja-JP" sz="1800" dirty="0" err="1">
                <a:solidFill>
                  <a:srgbClr val="0070C0"/>
                </a:solidFill>
              </a:rPr>
              <a:t>subflow</a:t>
            </a:r>
            <a:r>
              <a:rPr lang="en-US" altLang="ja-JP" sz="1800" dirty="0">
                <a:solidFill>
                  <a:srgbClr val="0070C0"/>
                </a:solidFill>
              </a:rPr>
              <a:t>-enc</a:t>
            </a:r>
            <a:r>
              <a:rPr lang="en-US" altLang="ja-JP" sz="1800" dirty="0">
                <a:solidFill>
                  <a:schemeClr val="tx1"/>
                </a:solidFill>
              </a:rPr>
              <a:t>",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    sealed: true,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    flow:</a:t>
            </a:r>
            <a:r>
              <a:rPr lang="en-US" altLang="ja-JP" sz="1800" dirty="0">
                <a:solidFill>
                  <a:schemeClr val="tx1"/>
                </a:solidFill>
              </a:rPr>
              <a:t> "</a:t>
            </a:r>
            <a:r>
              <a:rPr lang="en-US" altLang="ja-JP" sz="1800" dirty="0">
                <a:solidFill>
                  <a:srgbClr val="0070C0"/>
                </a:solidFill>
              </a:rPr>
              <a:t>W3siaWQiOiI2NTM...</a:t>
            </a:r>
            <a:r>
              <a:rPr lang="en-US" altLang="ja-JP" sz="18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279F92-9633-439B-8F0D-DE499212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2" y="4174987"/>
            <a:ext cx="2295127" cy="15480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F6F81F3-021D-48D0-8DF3-600A6231A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16" y="4174986"/>
            <a:ext cx="2295127" cy="1548001"/>
          </a:xfrm>
          <a:prstGeom prst="rect">
            <a:avLst/>
          </a:prstGeom>
        </p:spPr>
      </p:pic>
      <p:sp>
        <p:nvSpPr>
          <p:cNvPr id="9" name="矢印: 折線 8">
            <a:extLst>
              <a:ext uri="{FF2B5EF4-FFF2-40B4-BE49-F238E27FC236}">
                <a16:creationId xmlns:a16="http://schemas.microsoft.com/office/drawing/2014/main" id="{121FE420-6F04-48B2-B91E-303CEF7BFE35}"/>
              </a:ext>
            </a:extLst>
          </p:cNvPr>
          <p:cNvSpPr/>
          <p:nvPr/>
        </p:nvSpPr>
        <p:spPr bwMode="auto">
          <a:xfrm rot="5400000">
            <a:off x="2713279" y="4370223"/>
            <a:ext cx="487571" cy="640380"/>
          </a:xfrm>
          <a:prstGeom prst="ben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1EF12A9-C67B-41C5-96CF-F16A51B9871C}"/>
              </a:ext>
            </a:extLst>
          </p:cNvPr>
          <p:cNvSpPr/>
          <p:nvPr/>
        </p:nvSpPr>
        <p:spPr bwMode="auto">
          <a:xfrm rot="10800000" flipH="1" flipV="1">
            <a:off x="6119289" y="4359173"/>
            <a:ext cx="570044" cy="575026"/>
          </a:xfrm>
          <a:prstGeom prst="ben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564F03-9353-48E8-89BC-0DB3FFE89DE7}"/>
              </a:ext>
            </a:extLst>
          </p:cNvPr>
          <p:cNvSpPr txBox="1"/>
          <p:nvPr/>
        </p:nvSpPr>
        <p:spPr>
          <a:xfrm>
            <a:off x="3447817" y="6461790"/>
            <a:ext cx="2465740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Encrypted FLOW format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FFD6E3-0EC1-4175-A9E8-10729CADF464}"/>
              </a:ext>
            </a:extLst>
          </p:cNvPr>
          <p:cNvSpPr txBox="1"/>
          <p:nvPr/>
        </p:nvSpPr>
        <p:spPr>
          <a:xfrm>
            <a:off x="539054" y="5802039"/>
            <a:ext cx="2145139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Exporting Node-RED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7AE9F3-EF60-4669-B74D-89F00627FEFF}"/>
              </a:ext>
            </a:extLst>
          </p:cNvPr>
          <p:cNvSpPr txBox="1"/>
          <p:nvPr/>
        </p:nvSpPr>
        <p:spPr>
          <a:xfrm>
            <a:off x="6720109" y="5802038"/>
            <a:ext cx="2154757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Importing Node-RED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6F9D02F-0BB0-40FB-8212-5A155932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1" y="1765974"/>
            <a:ext cx="1746603" cy="117803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65D7F3-BEC8-405B-A37B-C1691BC31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269" y="1906851"/>
            <a:ext cx="3447248" cy="57519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03E8A5D-709D-4B2D-84D5-47BFEDCDCC8A}"/>
              </a:ext>
            </a:extLst>
          </p:cNvPr>
          <p:cNvSpPr/>
          <p:nvPr/>
        </p:nvSpPr>
        <p:spPr bwMode="auto">
          <a:xfrm>
            <a:off x="2330824" y="1906851"/>
            <a:ext cx="1864658" cy="575194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00D49A74-A254-4FF7-9F4B-79428DF6A90D}"/>
              </a:ext>
            </a:extLst>
          </p:cNvPr>
          <p:cNvSpPr/>
          <p:nvPr/>
        </p:nvSpPr>
        <p:spPr bwMode="auto">
          <a:xfrm rot="5400000">
            <a:off x="3194246" y="1681779"/>
            <a:ext cx="137816" cy="186465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DC61E3-F912-478C-B54A-3616A172F8B6}"/>
              </a:ext>
            </a:extLst>
          </p:cNvPr>
          <p:cNvSpPr txBox="1"/>
          <p:nvPr/>
        </p:nvSpPr>
        <p:spPr>
          <a:xfrm>
            <a:off x="2139764" y="2701978"/>
            <a:ext cx="2274982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proprietary algorithms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1CDEDEBF-EF45-44E8-AE98-647ED2731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278" y="1792090"/>
            <a:ext cx="2154123" cy="1178036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88DB495B-F19D-426B-AFDB-59D7BBC92822}"/>
              </a:ext>
            </a:extLst>
          </p:cNvPr>
          <p:cNvSpPr/>
          <p:nvPr/>
        </p:nvSpPr>
        <p:spPr bwMode="auto">
          <a:xfrm>
            <a:off x="4396262" y="2138792"/>
            <a:ext cx="1215987" cy="484632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7E79E69-9C91-4541-AAC7-91A3F193B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587" y="2281049"/>
            <a:ext cx="1204610" cy="20099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37F676-97F5-4934-B226-92974B86D13A}"/>
              </a:ext>
            </a:extLst>
          </p:cNvPr>
          <p:cNvSpPr txBox="1"/>
          <p:nvPr/>
        </p:nvSpPr>
        <p:spPr>
          <a:xfrm>
            <a:off x="5618572" y="2038862"/>
            <a:ext cx="1122423" cy="75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install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encrypted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flow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271E6587-6259-4A8F-AA58-33D04DDCE56D}"/>
              </a:ext>
            </a:extLst>
          </p:cNvPr>
          <p:cNvSpPr/>
          <p:nvPr/>
        </p:nvSpPr>
        <p:spPr bwMode="auto">
          <a:xfrm>
            <a:off x="6930855" y="2112676"/>
            <a:ext cx="524157" cy="484632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7E2783A-9617-497A-8F5C-4F2125FC5201}"/>
              </a:ext>
            </a:extLst>
          </p:cNvPr>
          <p:cNvCxnSpPr/>
          <p:nvPr/>
        </p:nvCxnSpPr>
        <p:spPr bwMode="auto">
          <a:xfrm>
            <a:off x="7030764" y="2194934"/>
            <a:ext cx="268942" cy="2871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C19F9F4-6358-4E9B-8C5D-4396EBC75C24}"/>
              </a:ext>
            </a:extLst>
          </p:cNvPr>
          <p:cNvCxnSpPr>
            <a:cxnSpLocks/>
          </p:cNvCxnSpPr>
          <p:nvPr/>
        </p:nvCxnSpPr>
        <p:spPr bwMode="auto">
          <a:xfrm flipV="1">
            <a:off x="7030764" y="2194934"/>
            <a:ext cx="268942" cy="2871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85484B7-3964-4D09-B283-A55B21DDBCF8}"/>
              </a:ext>
            </a:extLst>
          </p:cNvPr>
          <p:cNvSpPr txBox="1"/>
          <p:nvPr/>
        </p:nvSpPr>
        <p:spPr>
          <a:xfrm>
            <a:off x="7461666" y="2482045"/>
            <a:ext cx="1279517" cy="53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re-export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not allowed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677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D0EBC-5973-4569-B956-0D781F1B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380273" cy="482568"/>
          </a:xfrm>
        </p:spPr>
        <p:txBody>
          <a:bodyPr/>
          <a:lstStyle/>
          <a:p>
            <a:r>
              <a:rPr kumimoji="1" lang="en-US" altLang="ja-JP" dirty="0"/>
              <a:t>Exporting SUBFLOW as NPM Module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B98E42-B371-4EC2-B67A-883A889AE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F4FEFF-7B10-46CF-8EF9-0F00D29A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Current node distribution uses NPM module as its format</a:t>
            </a:r>
          </a:p>
          <a:p>
            <a:r>
              <a:rPr kumimoji="1" lang="en-US" altLang="ja-JP" dirty="0"/>
              <a:t>If we allow JSON based node (SUBFLOW) representation, redistributing SUBFLOW as NPM module may be useful:</a:t>
            </a:r>
          </a:p>
          <a:p>
            <a:pPr lvl="1"/>
            <a:r>
              <a:rPr kumimoji="1" lang="en-US" altLang="ja-JP" dirty="0"/>
              <a:t>automatic detection of </a:t>
            </a:r>
            <a:r>
              <a:rPr lang="en-US" altLang="ja-JP" dirty="0"/>
              <a:t>node update,</a:t>
            </a:r>
          </a:p>
          <a:p>
            <a:pPr lvl="1"/>
            <a:r>
              <a:rPr lang="en-US" altLang="ja-JP" dirty="0"/>
              <a:t>embedding example flows, </a:t>
            </a:r>
          </a:p>
          <a:p>
            <a:pPr lvl="1"/>
            <a:r>
              <a:rPr lang="en-US" altLang="ja-JP" dirty="0"/>
              <a:t>listing in flow library by crawling </a:t>
            </a:r>
            <a:r>
              <a:rPr lang="en-US" altLang="ja-JP" dirty="0" err="1"/>
              <a:t>npm</a:t>
            </a:r>
            <a:r>
              <a:rPr lang="en-US" altLang="ja-JP" dirty="0"/>
              <a:t> repository,</a:t>
            </a:r>
          </a:p>
          <a:p>
            <a:pPr lvl="1"/>
            <a:r>
              <a:rPr kumimoji="1" lang="en-US" altLang="ja-JP" dirty="0"/>
              <a:t>...</a:t>
            </a:r>
          </a:p>
          <a:p>
            <a:r>
              <a:rPr kumimoji="1" lang="en-US" altLang="ja-JP" dirty="0"/>
              <a:t>Allow exporting SUBFLOW as NPM module, or</a:t>
            </a:r>
            <a:br>
              <a:rPr kumimoji="1" lang="en-US" altLang="ja-JP" dirty="0"/>
            </a:br>
            <a:r>
              <a:rPr kumimoji="1" lang="en-US" altLang="ja-JP" dirty="0"/>
              <a:t>command to create NPM module from SUBFLOW JSON data</a:t>
            </a:r>
          </a:p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7845CC-8814-416F-BB3D-D34C2C35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9" y="4380824"/>
            <a:ext cx="2295127" cy="154800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F2E57D-592E-4A8D-A987-8273911461C5}"/>
              </a:ext>
            </a:extLst>
          </p:cNvPr>
          <p:cNvSpPr txBox="1"/>
          <p:nvPr/>
        </p:nvSpPr>
        <p:spPr>
          <a:xfrm>
            <a:off x="472891" y="6007876"/>
            <a:ext cx="2145139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Exporting Node-RED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026" name="Picture 2" descr="ãnpmãã®ç»åæ¤ç´¢çµæ">
            <a:extLst>
              <a:ext uri="{FF2B5EF4-FFF2-40B4-BE49-F238E27FC236}">
                <a16:creationId xmlns:a16="http://schemas.microsoft.com/office/drawing/2014/main" id="{28A35B6B-5C63-453C-A3CF-56991DD0D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353" y="6065093"/>
            <a:ext cx="990443" cy="38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折線 7">
            <a:extLst>
              <a:ext uri="{FF2B5EF4-FFF2-40B4-BE49-F238E27FC236}">
                <a16:creationId xmlns:a16="http://schemas.microsoft.com/office/drawing/2014/main" id="{E555E29A-8F58-4006-B242-BD3E7ABE1B6E}"/>
              </a:ext>
            </a:extLst>
          </p:cNvPr>
          <p:cNvSpPr/>
          <p:nvPr/>
        </p:nvSpPr>
        <p:spPr bwMode="auto">
          <a:xfrm rot="5400000">
            <a:off x="2603239" y="5301749"/>
            <a:ext cx="487571" cy="879479"/>
          </a:xfrm>
          <a:prstGeom prst="ben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111DD88-698D-4F55-A2C4-D933120D8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436777"/>
            <a:ext cx="1588773" cy="1483854"/>
          </a:xfrm>
          <a:prstGeom prst="rect">
            <a:avLst/>
          </a:prstGeom>
        </p:spPr>
      </p:pic>
      <p:pic>
        <p:nvPicPr>
          <p:cNvPr id="10" name="グラフィックス 9" descr="同期中のクラウド">
            <a:extLst>
              <a:ext uri="{FF2B5EF4-FFF2-40B4-BE49-F238E27FC236}">
                <a16:creationId xmlns:a16="http://schemas.microsoft.com/office/drawing/2014/main" id="{89A9FB0C-6FBD-4A97-B152-4CB9EA3C7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7396" y="4583303"/>
            <a:ext cx="914400" cy="914400"/>
          </a:xfrm>
          <a:prstGeom prst="rect">
            <a:avLst/>
          </a:prstGeom>
        </p:spPr>
      </p:pic>
      <p:sp>
        <p:nvSpPr>
          <p:cNvPr id="12" name="矢印: 上 11">
            <a:extLst>
              <a:ext uri="{FF2B5EF4-FFF2-40B4-BE49-F238E27FC236}">
                <a16:creationId xmlns:a16="http://schemas.microsoft.com/office/drawing/2014/main" id="{C12322B9-79A9-47B6-B8D3-18CFB77298DC}"/>
              </a:ext>
            </a:extLst>
          </p:cNvPr>
          <p:cNvSpPr/>
          <p:nvPr/>
        </p:nvSpPr>
        <p:spPr bwMode="auto">
          <a:xfrm>
            <a:off x="3509206" y="5417884"/>
            <a:ext cx="221064" cy="510941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9C5453B0-B9A9-4061-AAC5-4E6D4B4FC286}"/>
              </a:ext>
            </a:extLst>
          </p:cNvPr>
          <p:cNvSpPr/>
          <p:nvPr/>
        </p:nvSpPr>
        <p:spPr bwMode="auto">
          <a:xfrm rot="5400000">
            <a:off x="4323003" y="4822770"/>
            <a:ext cx="221064" cy="510941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06AD629-60D5-48EE-9A07-6B3A4916D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464" y="4442748"/>
            <a:ext cx="2212170" cy="1492049"/>
          </a:xfrm>
          <a:prstGeom prst="rect">
            <a:avLst/>
          </a:prstGeom>
        </p:spPr>
      </p:pic>
      <p:sp>
        <p:nvSpPr>
          <p:cNvPr id="16" name="矢印: 上 15">
            <a:extLst>
              <a:ext uri="{FF2B5EF4-FFF2-40B4-BE49-F238E27FC236}">
                <a16:creationId xmlns:a16="http://schemas.microsoft.com/office/drawing/2014/main" id="{501435A8-7EC9-4036-9944-B15BEAF02854}"/>
              </a:ext>
            </a:extLst>
          </p:cNvPr>
          <p:cNvSpPr/>
          <p:nvPr/>
        </p:nvSpPr>
        <p:spPr bwMode="auto">
          <a:xfrm rot="5400000">
            <a:off x="6234873" y="4822771"/>
            <a:ext cx="221064" cy="510941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1C59E22-116B-40ED-8CF8-363541B60D3B}"/>
              </a:ext>
            </a:extLst>
          </p:cNvPr>
          <p:cNvSpPr txBox="1"/>
          <p:nvPr/>
        </p:nvSpPr>
        <p:spPr>
          <a:xfrm>
            <a:off x="2847024" y="6487733"/>
            <a:ext cx="1354858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</a:t>
            </a: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module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6DEE1F-0DEF-4777-B3E6-BF4FCA239ED0}"/>
              </a:ext>
            </a:extLst>
          </p:cNvPr>
          <p:cNvSpPr txBox="1"/>
          <p:nvPr/>
        </p:nvSpPr>
        <p:spPr>
          <a:xfrm>
            <a:off x="2176219" y="5182360"/>
            <a:ext cx="1098378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download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78D9A5-A838-4786-B6F3-9CC37A031FD9}"/>
              </a:ext>
            </a:extLst>
          </p:cNvPr>
          <p:cNvSpPr txBox="1"/>
          <p:nvPr/>
        </p:nvSpPr>
        <p:spPr>
          <a:xfrm>
            <a:off x="2814210" y="4430962"/>
            <a:ext cx="1553630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 </a:t>
            </a:r>
            <a:r>
              <a:rPr kumimoji="1" lang="en-US" altLang="ja-JP" sz="16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repositry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AEFCF51-94F0-457D-A087-CE671468A58E}"/>
              </a:ext>
            </a:extLst>
          </p:cNvPr>
          <p:cNvSpPr txBox="1"/>
          <p:nvPr/>
        </p:nvSpPr>
        <p:spPr>
          <a:xfrm>
            <a:off x="4410839" y="5980324"/>
            <a:ext cx="1911101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Node-RED Library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F88DABD-BDE2-47FE-BDED-7866A7ED4E33}"/>
              </a:ext>
            </a:extLst>
          </p:cNvPr>
          <p:cNvSpPr txBox="1"/>
          <p:nvPr/>
        </p:nvSpPr>
        <p:spPr>
          <a:xfrm>
            <a:off x="6558522" y="5980323"/>
            <a:ext cx="2114681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Installing Node-RED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5847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4B2EE-612F-427D-AEA6-ED9EECA5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F548670-51EA-4049-B8E4-FE75C717B7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F307C6-F006-466E-BFBD-B525AB6D8C95}"/>
              </a:ext>
            </a:extLst>
          </p:cNvPr>
          <p:cNvSpPr txBox="1"/>
          <p:nvPr/>
        </p:nvSpPr>
        <p:spPr>
          <a:xfrm>
            <a:off x="3607633" y="3257382"/>
            <a:ext cx="1928734" cy="655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DEMO</a:t>
            </a:r>
            <a:endParaRPr kumimoji="1" lang="ja-JP" altLang="en-US" sz="4000" dirty="0">
              <a:solidFill>
                <a:schemeClr val="tx1"/>
              </a:solidFill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08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9B366-A3C3-4CF5-9C71-3BED8289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999032" cy="482568"/>
          </a:xfrm>
        </p:spPr>
        <p:txBody>
          <a:bodyPr/>
          <a:lstStyle/>
          <a:p>
            <a:r>
              <a:rPr kumimoji="1" lang="en-US" altLang="ja-JP" dirty="0"/>
              <a:t>Discussions on new JSON representation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309263B-A863-4154-A771-87CBAA114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DA29F7-A8B8-4061-8883-1531055178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Updating/Deleting imported SUBFLOW</a:t>
            </a:r>
          </a:p>
          <a:p>
            <a:pPr lvl="1"/>
            <a:r>
              <a:rPr lang="en-US" altLang="ja-JP" dirty="0"/>
              <a:t>update/delete interface on manage palette</a:t>
            </a:r>
          </a:p>
          <a:p>
            <a:pPr lvl="1"/>
            <a:r>
              <a:rPr lang="en-US" altLang="ja-JP" dirty="0"/>
              <a:t>how to check SUBFLOW equality (node id sufficient?)</a:t>
            </a:r>
          </a:p>
          <a:p>
            <a:pPr lvl="1"/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How do we deal with nested SUBFLOW?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only export single level - current prototype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include all called </a:t>
            </a:r>
            <a:r>
              <a:rPr kumimoji="1" lang="en-US" altLang="ja-JP" dirty="0" err="1"/>
              <a:t>subflows</a:t>
            </a:r>
            <a:r>
              <a:rPr kumimoji="1" lang="en-US" altLang="ja-JP" dirty="0"/>
              <a:t> in exported nodes list</a:t>
            </a:r>
          </a:p>
          <a:p>
            <a:pPr marL="800100" lvl="1" indent="-342900" algn="ctr">
              <a:buFont typeface="+mj-lt"/>
              <a:buAutoNum type="arabicPeriod"/>
            </a:pPr>
            <a:endParaRPr lang="en-US" altLang="ja-JP" dirty="0"/>
          </a:p>
          <a:p>
            <a:pPr marL="514350" indent="-457200">
              <a:buFont typeface="+mj-lt"/>
              <a:buAutoNum type="arabicPeriod"/>
            </a:pPr>
            <a:r>
              <a:rPr lang="en-US" altLang="ja-JP" dirty="0"/>
              <a:t>For exporting encrypted FLOWs, sealing (hiding) all flow details is not appropriate (e.g., flow injection, examples). </a:t>
            </a:r>
            <a:br>
              <a:rPr lang="en-US" altLang="ja-JP" dirty="0"/>
            </a:br>
            <a:r>
              <a:rPr lang="en-US" altLang="ja-JP" dirty="0"/>
              <a:t>Introduction of sealing attribute to each tab is needed?</a:t>
            </a:r>
          </a:p>
          <a:p>
            <a:pPr marL="514350" indent="-457200">
              <a:buFont typeface="+mj-lt"/>
              <a:buAutoNum type="arabicPeriod"/>
            </a:pPr>
            <a:endParaRPr lang="en-US" altLang="ja-JP" dirty="0"/>
          </a:p>
          <a:p>
            <a:pPr marL="514350" indent="-457200">
              <a:buFont typeface="+mj-lt"/>
              <a:buAutoNum type="arabicPeriod"/>
            </a:pPr>
            <a:r>
              <a:rPr lang="en-US" altLang="ja-JP" dirty="0"/>
              <a:t>Need runtime extension of APIs for encrypted SUBFLOW/FLOW not re-exported in decoded form. </a:t>
            </a:r>
            <a:br>
              <a:rPr lang="en-US" altLang="ja-JP" dirty="0"/>
            </a:br>
            <a:r>
              <a:rPr lang="en-US" altLang="ja-JP" dirty="0"/>
              <a:t> 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ja-JP" dirty="0"/>
              <a:t>Interface for specifying </a:t>
            </a:r>
            <a:r>
              <a:rPr lang="en-US" altLang="ja-JP"/>
              <a:t>encryption key</a:t>
            </a:r>
            <a:r>
              <a:rPr lang="en-US" altLang="ja-JP" dirty="0"/>
              <a:t>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140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18B22B9-4A0A-4D0E-8F55-C59BF0C2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3153460"/>
            <a:ext cx="6154249" cy="1645963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1. Background</a:t>
            </a:r>
            <a:b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Subflow as Redistributable Node</a:t>
            </a:r>
            <a:br>
              <a:rPr lang="en-US" altLang="ja-JP" dirty="0"/>
            </a:br>
            <a:r>
              <a:rPr lang="en-US" altLang="ja-JP" dirty="0"/>
              <a:t>4. Subflow Enhancements</a:t>
            </a:r>
            <a:br>
              <a:rPr lang="en-US" altLang="ja-JP" dirty="0"/>
            </a:b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5. Summary</a:t>
            </a:r>
            <a:endParaRPr kumimoji="1" lang="ja-JP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2EC547-0259-40B7-878F-9433EE4D4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965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659976" cy="482568"/>
          </a:xfrm>
        </p:spPr>
        <p:txBody>
          <a:bodyPr/>
          <a:lstStyle/>
          <a:p>
            <a:r>
              <a:rPr kumimoji="1" lang="en-US" altLang="ja-JP" dirty="0"/>
              <a:t>Customizing 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By adding customization capability to Subflow, Subflow can define similar functionality to normal Node using Node-RED editor GUI.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B85E661-5812-4EA1-BBB8-929EACE5CFBC}"/>
              </a:ext>
            </a:extLst>
          </p:cNvPr>
          <p:cNvGraphicFramePr>
            <a:graphicFrameLocks noGrp="1"/>
          </p:cNvGraphicFramePr>
          <p:nvPr/>
        </p:nvGraphicFramePr>
        <p:xfrm>
          <a:off x="733425" y="1808142"/>
          <a:ext cx="7839074" cy="289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616">
                  <a:extLst>
                    <a:ext uri="{9D8B030D-6E8A-4147-A177-3AD203B41FA5}">
                      <a16:colId xmlns:a16="http://schemas.microsoft.com/office/drawing/2014/main" val="126929363"/>
                    </a:ext>
                  </a:extLst>
                </a:gridCol>
                <a:gridCol w="1433024">
                  <a:extLst>
                    <a:ext uri="{9D8B030D-6E8A-4147-A177-3AD203B41FA5}">
                      <a16:colId xmlns:a16="http://schemas.microsoft.com/office/drawing/2014/main" val="341391975"/>
                    </a:ext>
                  </a:extLst>
                </a:gridCol>
                <a:gridCol w="3009499">
                  <a:extLst>
                    <a:ext uri="{9D8B030D-6E8A-4147-A177-3AD203B41FA5}">
                      <a16:colId xmlns:a16="http://schemas.microsoft.com/office/drawing/2014/main" val="211786192"/>
                    </a:ext>
                  </a:extLst>
                </a:gridCol>
                <a:gridCol w="2737935">
                  <a:extLst>
                    <a:ext uri="{9D8B030D-6E8A-4147-A177-3AD203B41FA5}">
                      <a16:colId xmlns:a16="http://schemas.microsoft.com/office/drawing/2014/main" val="3729714260"/>
                    </a:ext>
                  </a:extLst>
                </a:gridCol>
              </a:tblGrid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No.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Item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Node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Subflow (</a:t>
                      </a:r>
                      <a:r>
                        <a:rPr kumimoji="1" lang="en-US" altLang="ja-JP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ToBe</a:t>
                      </a:r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17586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Picture, 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Icon Font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 Font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303867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Info Text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HTML,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41657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Logic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JavaScript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Flow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384755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Settings UI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</a:t>
                      </a:r>
                      <a:r>
                        <a:rPr kumimoji="1" lang="ja-JP" altLang="en-US" sz="160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ja-JP" altLang="en-US" sz="1600" dirty="0">
                          <a:solidFill>
                            <a:srgbClr val="00B050"/>
                          </a:solidFill>
                          <a:latin typeface="+mn-lt"/>
                        </a:rPr>
                        <a:t>→ </a:t>
                      </a:r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  <a:latin typeface="+mn-lt"/>
                        </a:rPr>
                        <a:t>via GUI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758698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+mn-lt"/>
                        </a:rPr>
                        <a:t>Color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Color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</a:t>
                      </a:r>
                      <a:r>
                        <a:rPr kumimoji="1" lang="ja-JP" altLang="en-US" sz="160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ja-JP" altLang="en-US" sz="1600" dirty="0">
                          <a:solidFill>
                            <a:srgbClr val="00B050"/>
                          </a:solidFill>
                          <a:latin typeface="+mn-lt"/>
                        </a:rPr>
                        <a:t>→ </a:t>
                      </a:r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  <a:latin typeface="+mn-lt"/>
                        </a:rPr>
                        <a:t>via GUI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75339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Any Category (via GUI)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60375"/>
                  </a:ext>
                </a:extLst>
              </a:tr>
            </a:tbl>
          </a:graphicData>
        </a:graphic>
      </p:graphicFrame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9233694-437F-41BA-8450-B991F7BB9621}"/>
              </a:ext>
            </a:extLst>
          </p:cNvPr>
          <p:cNvSpPr/>
          <p:nvPr/>
        </p:nvSpPr>
        <p:spPr bwMode="auto">
          <a:xfrm>
            <a:off x="5695950" y="1673662"/>
            <a:ext cx="2993746" cy="3147555"/>
          </a:xfrm>
          <a:prstGeom prst="roundRect">
            <a:avLst>
              <a:gd name="adj" fmla="val 7971"/>
            </a:avLst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0ED998A-42D2-49EF-A3A3-AED7DA9E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36" y="5151120"/>
            <a:ext cx="1890713" cy="962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F9BC86-B239-43CE-B0C4-B906D592BE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49" r="33006"/>
          <a:stretch/>
        </p:blipFill>
        <p:spPr>
          <a:xfrm>
            <a:off x="864414" y="5123445"/>
            <a:ext cx="1205371" cy="989747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1F40B5-A313-40B2-BDC8-95801D555D13}"/>
              </a:ext>
            </a:extLst>
          </p:cNvPr>
          <p:cNvCxnSpPr/>
          <p:nvPr/>
        </p:nvCxnSpPr>
        <p:spPr bwMode="auto">
          <a:xfrm flipV="1">
            <a:off x="2069786" y="2212468"/>
            <a:ext cx="3749989" cy="29386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BD21976-8122-4EF1-8300-1B15E83EAF9B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9149" y="2763724"/>
            <a:ext cx="1680626" cy="239577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BA6C55B8-10E5-4429-A4B7-D86883162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798" y="5159494"/>
            <a:ext cx="2558517" cy="744144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F1748C2-5206-41BF-AEA9-555116252E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9462" y="3355468"/>
            <a:ext cx="840313" cy="1767977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123D5D7-FC64-4D10-8D3E-B69AFD463976}"/>
              </a:ext>
            </a:extLst>
          </p:cNvPr>
          <p:cNvSpPr/>
          <p:nvPr/>
        </p:nvSpPr>
        <p:spPr bwMode="auto">
          <a:xfrm>
            <a:off x="599101" y="3615015"/>
            <a:ext cx="8188742" cy="778678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C2512DD9-484B-4BF8-8735-225701EBA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969" y="5151119"/>
            <a:ext cx="1398043" cy="982187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5F45C48-8D06-4B31-9B3E-54A5C182A48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76315" y="4707184"/>
            <a:ext cx="197901" cy="437523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5662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AAE8E30-FDBD-4178-83B3-0980F82AD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82" b="59603"/>
          <a:stretch/>
        </p:blipFill>
        <p:spPr>
          <a:xfrm>
            <a:off x="4942260" y="5480770"/>
            <a:ext cx="2730534" cy="808370"/>
          </a:xfrm>
          <a:prstGeom prst="rect">
            <a:avLst/>
          </a:prstGeom>
        </p:spPr>
      </p:pic>
      <p:pic>
        <p:nvPicPr>
          <p:cNvPr id="21" name="図 20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61B3AC4E-FE9E-43AB-A860-4B514B9F8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98" b="18629"/>
          <a:stretch/>
        </p:blipFill>
        <p:spPr>
          <a:xfrm>
            <a:off x="4617889" y="3010893"/>
            <a:ext cx="2759035" cy="188120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208DE65-0E72-FE4E-ACAF-6F178222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849952" cy="482568"/>
          </a:xfrm>
        </p:spPr>
        <p:txBody>
          <a:bodyPr/>
          <a:lstStyle/>
          <a:p>
            <a:r>
              <a:rPr kumimoji="1" lang="en-US" altLang="ja-JP" dirty="0"/>
              <a:t>Defining Parameter Input UI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370D9E-A063-F644-B739-7CCA36174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7DAFE5-5A47-9947-8F03-D02B7FCDD9B4}"/>
              </a:ext>
            </a:extLst>
          </p:cNvPr>
          <p:cNvSpPr txBox="1"/>
          <p:nvPr/>
        </p:nvSpPr>
        <p:spPr>
          <a:xfrm>
            <a:off x="304800" y="1008185"/>
            <a:ext cx="87884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Made PR to for UI definition in SUBFLOW settings.  And rewriting based on your review.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 UI for environment variables can be specified in SUBFLOW template.</a:t>
            </a:r>
            <a:b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UI input type can be specified using environment variable extension</a:t>
            </a:r>
            <a:b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 checkbox, spinner, menu, label only (no input), and </a:t>
            </a:r>
            <a:r>
              <a:rPr lang="en-US" altLang="ja-JP" sz="18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typedInput</a:t>
            </a: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input from selected types are supported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7F9050-B859-4097-8EFC-94DBB9BD87B4}"/>
              </a:ext>
            </a:extLst>
          </p:cNvPr>
          <p:cNvSpPr txBox="1"/>
          <p:nvPr/>
        </p:nvSpPr>
        <p:spPr>
          <a:xfrm>
            <a:off x="1329638" y="6387591"/>
            <a:ext cx="2449710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UI Definition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C6FBD95-9C0A-4D51-85CA-5C57CB4B5644}"/>
              </a:ext>
            </a:extLst>
          </p:cNvPr>
          <p:cNvSpPr txBox="1"/>
          <p:nvPr/>
        </p:nvSpPr>
        <p:spPr>
          <a:xfrm>
            <a:off x="4849146" y="5019464"/>
            <a:ext cx="2278188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UI Definition for Rows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70A99F-67DF-4810-8F9E-F0C553ADF396}"/>
              </a:ext>
            </a:extLst>
          </p:cNvPr>
          <p:cNvSpPr txBox="1"/>
          <p:nvPr/>
        </p:nvSpPr>
        <p:spPr>
          <a:xfrm>
            <a:off x="4991012" y="6361209"/>
            <a:ext cx="1994457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Generated Input UI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3E21168-3DC4-436C-AA03-68E494C531FB}"/>
              </a:ext>
            </a:extLst>
          </p:cNvPr>
          <p:cNvSpPr/>
          <p:nvPr/>
        </p:nvSpPr>
        <p:spPr bwMode="auto">
          <a:xfrm>
            <a:off x="4699520" y="3023759"/>
            <a:ext cx="2655872" cy="645919"/>
          </a:xfrm>
          <a:prstGeom prst="roundRect">
            <a:avLst/>
          </a:prstGeom>
          <a:noFill/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DF00922-B589-4C8E-AA2D-96C0A18EFFBE}"/>
              </a:ext>
            </a:extLst>
          </p:cNvPr>
          <p:cNvSpPr/>
          <p:nvPr/>
        </p:nvSpPr>
        <p:spPr bwMode="auto">
          <a:xfrm>
            <a:off x="4699520" y="3702908"/>
            <a:ext cx="2655872" cy="778476"/>
          </a:xfrm>
          <a:prstGeom prst="roundRect">
            <a:avLst/>
          </a:prstGeom>
          <a:noFill/>
          <a:ln>
            <a:solidFill>
              <a:schemeClr val="accent3"/>
            </a:solidFill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FE2C046-A3BF-44CD-B261-80AAF311ECA8}"/>
              </a:ext>
            </a:extLst>
          </p:cNvPr>
          <p:cNvSpPr/>
          <p:nvPr/>
        </p:nvSpPr>
        <p:spPr bwMode="auto">
          <a:xfrm>
            <a:off x="4724170" y="5449034"/>
            <a:ext cx="2655872" cy="208730"/>
          </a:xfrm>
          <a:prstGeom prst="roundRect">
            <a:avLst/>
          </a:prstGeom>
          <a:noFill/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5BE7CE3-C66B-485C-B641-662517D2DCB7}"/>
              </a:ext>
            </a:extLst>
          </p:cNvPr>
          <p:cNvSpPr/>
          <p:nvPr/>
        </p:nvSpPr>
        <p:spPr bwMode="auto">
          <a:xfrm>
            <a:off x="4721052" y="5711587"/>
            <a:ext cx="2655872" cy="208731"/>
          </a:xfrm>
          <a:prstGeom prst="roundRect">
            <a:avLst/>
          </a:prstGeom>
          <a:noFill/>
          <a:ln>
            <a:solidFill>
              <a:schemeClr val="accent3"/>
            </a:solidFill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7D62590-254B-42FC-82E0-50D5547ADD54}"/>
              </a:ext>
            </a:extLst>
          </p:cNvPr>
          <p:cNvCxnSpPr>
            <a:cxnSpLocks/>
            <a:stCxn id="10" idx="1"/>
            <a:endCxn id="27" idx="1"/>
          </p:cNvCxnSpPr>
          <p:nvPr/>
        </p:nvCxnSpPr>
        <p:spPr bwMode="auto">
          <a:xfrm rot="10800000" flipH="1" flipV="1">
            <a:off x="4699520" y="3346719"/>
            <a:ext cx="24650" cy="2206680"/>
          </a:xfrm>
          <a:prstGeom prst="bentConnector3">
            <a:avLst>
              <a:gd name="adj1" fmla="val -927383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0E778D63-0FD2-4565-93C2-8777D1B511E0}"/>
              </a:ext>
            </a:extLst>
          </p:cNvPr>
          <p:cNvCxnSpPr>
            <a:cxnSpLocks/>
            <a:stCxn id="26" idx="3"/>
            <a:endCxn id="28" idx="3"/>
          </p:cNvCxnSpPr>
          <p:nvPr/>
        </p:nvCxnSpPr>
        <p:spPr bwMode="auto">
          <a:xfrm>
            <a:off x="7355392" y="4092146"/>
            <a:ext cx="21532" cy="1723807"/>
          </a:xfrm>
          <a:prstGeom prst="bentConnector3">
            <a:avLst>
              <a:gd name="adj1" fmla="val 1161676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図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159381A8-5243-4BD3-A0FC-815F3FA96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4" y="2833304"/>
            <a:ext cx="2246796" cy="346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1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18B22B9-4A0A-4D0E-8F55-C59BF0C2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3153460"/>
            <a:ext cx="6154249" cy="1645963"/>
          </a:xfrm>
        </p:spPr>
        <p:txBody>
          <a:bodyPr/>
          <a:lstStyle/>
          <a:p>
            <a:r>
              <a:rPr kumimoji="1" lang="en-US" altLang="ja-JP" dirty="0"/>
              <a:t>1. Background</a:t>
            </a:r>
            <a:br>
              <a:rPr kumimoji="1" lang="en-US" altLang="ja-JP" dirty="0"/>
            </a:br>
            <a:r>
              <a:rPr kumimoji="1" lang="en-US" altLang="ja-JP" dirty="0"/>
              <a:t>2. </a:t>
            </a:r>
            <a:r>
              <a:rPr lang="en-US" altLang="ja-JP" dirty="0"/>
              <a:t>Subflow as Redistributable Node</a:t>
            </a:r>
            <a:br>
              <a:rPr lang="en-US" altLang="ja-JP" dirty="0"/>
            </a:br>
            <a:r>
              <a:rPr lang="en-US" altLang="ja-JP" dirty="0"/>
              <a:t>4. Subflow Enhancements</a:t>
            </a:r>
            <a:br>
              <a:rPr lang="en-US" altLang="ja-JP" dirty="0"/>
            </a:br>
            <a:r>
              <a:rPr lang="en-US" altLang="ja-JP" dirty="0"/>
              <a:t>5. Summary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2EC547-0259-40B7-878F-9433EE4D4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2785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BAC20-0874-4126-8B5A-A0C67304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288353" cy="482568"/>
          </a:xfrm>
        </p:spPr>
        <p:txBody>
          <a:bodyPr/>
          <a:lstStyle/>
          <a:p>
            <a:r>
              <a:rPr kumimoji="1" lang="en-US" altLang="ja-JP" dirty="0"/>
              <a:t>Node Color Specification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EED3AF-6F99-473A-B065-D05078D4E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4243E2-E02A-43D4-BEBF-3237DCB6B2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When exporting SUBFLOW as NODE, we would like to change colors of exported SUBFLOW node.</a:t>
            </a:r>
          </a:p>
          <a:p>
            <a:r>
              <a:rPr lang="en-US" altLang="ja-JP" dirty="0"/>
              <a:t>Following two approaches are possible:</a:t>
            </a:r>
          </a:p>
          <a:p>
            <a:pPr marL="800100" lvl="1" indent="-342900">
              <a:buFont typeface="+mj-lt"/>
              <a:buAutoNum type="alphaLcPeriod"/>
            </a:pPr>
            <a:r>
              <a:rPr kumimoji="1" lang="en-US" altLang="ja-JP" dirty="0"/>
              <a:t>specify color on export dialog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ja-JP" dirty="0"/>
              <a:t>specify color on node appearance tab</a:t>
            </a:r>
          </a:p>
          <a:p>
            <a:pPr marL="800100" lvl="1" indent="-342900">
              <a:buFont typeface="+mj-lt"/>
              <a:buAutoNum type="alphaLcPeriod"/>
            </a:pPr>
            <a:endParaRPr kumimoji="1" lang="en-US" altLang="ja-JP" dirty="0"/>
          </a:p>
          <a:p>
            <a:pPr marL="800100" lvl="1" indent="-342900">
              <a:buFont typeface="+mj-lt"/>
              <a:buAutoNum type="alphaLcPeriod"/>
            </a:pPr>
            <a:endParaRPr lang="en-US" altLang="ja-JP" dirty="0"/>
          </a:p>
          <a:p>
            <a:pPr marL="800100" lvl="1" indent="-342900">
              <a:buFont typeface="+mj-lt"/>
              <a:buAutoNum type="alphaLcPeriod"/>
            </a:pPr>
            <a:endParaRPr kumimoji="1" lang="en-US" altLang="ja-JP" dirty="0"/>
          </a:p>
          <a:p>
            <a:pPr marL="800100" lvl="1" indent="-342900">
              <a:buFont typeface="+mj-lt"/>
              <a:buAutoNum type="alphaLcPeriod"/>
            </a:pPr>
            <a:endParaRPr lang="en-US" altLang="ja-JP" dirty="0"/>
          </a:p>
          <a:p>
            <a:pPr marL="800100" lvl="1" indent="-342900">
              <a:buFont typeface="+mj-lt"/>
              <a:buAutoNum type="alphaLcPeriod"/>
            </a:pPr>
            <a:endParaRPr kumimoji="1" lang="en-US" altLang="ja-JP" dirty="0"/>
          </a:p>
          <a:p>
            <a:pPr marL="800100" lvl="1" indent="-342900">
              <a:buFont typeface="+mj-lt"/>
              <a:buAutoNum type="alphaLcPeriod"/>
            </a:pPr>
            <a:endParaRPr lang="en-US" altLang="ja-JP" dirty="0"/>
          </a:p>
          <a:p>
            <a:pPr marL="800100" lvl="1" indent="-342900">
              <a:buFont typeface="+mj-lt"/>
              <a:buAutoNum type="alphaLcPeriod"/>
            </a:pPr>
            <a:endParaRPr kumimoji="1" lang="en-US" altLang="ja-JP" dirty="0"/>
          </a:p>
          <a:p>
            <a:pPr marL="800100" lvl="1" indent="-342900">
              <a:buFont typeface="+mj-lt"/>
              <a:buAutoNum type="alphaLcPeriod"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00050">
              <a:buFont typeface="Wingdings" panose="05000000000000000000" pitchFamily="2" charset="2"/>
              <a:buChar char="p"/>
            </a:pPr>
            <a:r>
              <a:rPr kumimoji="1" lang="en-US" altLang="ja-JP" dirty="0"/>
              <a:t>We think (b) is natural extension of node appearance specification.</a:t>
            </a:r>
            <a:br>
              <a:rPr kumimoji="1" lang="en-US" altLang="ja-JP" dirty="0"/>
            </a:br>
            <a:r>
              <a:rPr kumimoji="1" lang="en-US" altLang="ja-JP" dirty="0"/>
              <a:t>But may needs discussion because it may allow changing color of every node types.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D70778-D062-4FD1-9007-304DF6CE1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6" t="19865" r="38901" b="51417"/>
          <a:stretch/>
        </p:blipFill>
        <p:spPr>
          <a:xfrm>
            <a:off x="874207" y="2863785"/>
            <a:ext cx="3346102" cy="14771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8CA677B-0654-41E9-BE1C-7392265A6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8" t="17325" r="40329" b="39500"/>
          <a:stretch/>
        </p:blipFill>
        <p:spPr>
          <a:xfrm>
            <a:off x="5094514" y="2863785"/>
            <a:ext cx="2522137" cy="222068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7D3438-C9FB-400F-9EC3-E4AB83FD3C12}"/>
              </a:ext>
            </a:extLst>
          </p:cNvPr>
          <p:cNvSpPr txBox="1"/>
          <p:nvPr/>
        </p:nvSpPr>
        <p:spPr>
          <a:xfrm>
            <a:off x="5219469" y="5098331"/>
            <a:ext cx="2523448" cy="53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Specifying Color 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 Node Appearance Tab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6ECAE-73C5-4B78-A16D-08AA16731B4B}"/>
              </a:ext>
            </a:extLst>
          </p:cNvPr>
          <p:cNvSpPr txBox="1"/>
          <p:nvPr/>
        </p:nvSpPr>
        <p:spPr>
          <a:xfrm>
            <a:off x="1772193" y="5098331"/>
            <a:ext cx="1781257" cy="53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Specifying Color 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 Export Dialog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56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4B2EE-612F-427D-AEA6-ED9EECA5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400290" cy="482568"/>
          </a:xfrm>
        </p:spPr>
        <p:txBody>
          <a:bodyPr/>
          <a:lstStyle/>
          <a:p>
            <a:r>
              <a:rPr kumimoji="1" lang="en-US" altLang="ja-JP" dirty="0"/>
              <a:t>Demo: UI definition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F548670-51EA-4049-B8E4-FE75C717B7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D05A28-5A4C-4427-8015-9D42B62BBF5E}"/>
              </a:ext>
            </a:extLst>
          </p:cNvPr>
          <p:cNvSpPr txBox="1"/>
          <p:nvPr/>
        </p:nvSpPr>
        <p:spPr>
          <a:xfrm>
            <a:off x="3607633" y="3257382"/>
            <a:ext cx="1928734" cy="655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DEMO</a:t>
            </a:r>
            <a:endParaRPr kumimoji="1" lang="ja-JP" altLang="en-US" sz="4000" dirty="0">
              <a:solidFill>
                <a:schemeClr val="tx1"/>
              </a:solidFill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99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176BA-779A-44E9-B9E7-3F764931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296369" cy="482568"/>
          </a:xfrm>
        </p:spPr>
        <p:txBody>
          <a:bodyPr/>
          <a:lstStyle/>
          <a:p>
            <a:r>
              <a:rPr kumimoji="1" lang="en-US" altLang="ja-JP" dirty="0"/>
              <a:t>i18n of Node Description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3AEC53-049B-4B89-8886-8F1FBD5A2B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Similar to this, we would like to make exported SUBFLOW i18 ready.</a:t>
            </a:r>
          </a:p>
          <a:p>
            <a:r>
              <a:rPr lang="en-US" altLang="ja-JP" dirty="0"/>
              <a:t>UI definition feature allow row labels can be defined for each locales.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We think  node description should have similar feature.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27C243-07EB-4EF6-9B39-A56D0272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16" y="4095138"/>
            <a:ext cx="5361520" cy="2435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8969102-D7B2-4690-A328-8BB062222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23" t="28071" r="25495" b="51123"/>
          <a:stretch/>
        </p:blipFill>
        <p:spPr>
          <a:xfrm>
            <a:off x="1376623" y="1793196"/>
            <a:ext cx="4038807" cy="171367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E288D6B-9847-4E83-94B5-EDCB763F3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96" t="33262" r="39577" b="53440"/>
          <a:stretch/>
        </p:blipFill>
        <p:spPr>
          <a:xfrm>
            <a:off x="1047094" y="4471039"/>
            <a:ext cx="1336430" cy="1095271"/>
          </a:xfrm>
          <a:prstGeom prst="rect">
            <a:avLst/>
          </a:prstGeom>
        </p:spPr>
      </p:pic>
      <p:sp>
        <p:nvSpPr>
          <p:cNvPr id="7" name="吹き出し: 折線 (強調線付き) 6">
            <a:extLst>
              <a:ext uri="{FF2B5EF4-FFF2-40B4-BE49-F238E27FC236}">
                <a16:creationId xmlns:a16="http://schemas.microsoft.com/office/drawing/2014/main" id="{C6F007D5-1CAE-489E-AFB3-6DF46EE90B36}"/>
              </a:ext>
            </a:extLst>
          </p:cNvPr>
          <p:cNvSpPr/>
          <p:nvPr/>
        </p:nvSpPr>
        <p:spPr bwMode="auto">
          <a:xfrm>
            <a:off x="5631974" y="1938897"/>
            <a:ext cx="1657978" cy="341644"/>
          </a:xfrm>
          <a:prstGeom prst="accentCallout2">
            <a:avLst>
              <a:gd name="adj1" fmla="val 18750"/>
              <a:gd name="adj2" fmla="val -8333"/>
              <a:gd name="adj3" fmla="val 15809"/>
              <a:gd name="adj4" fmla="val -130000"/>
              <a:gd name="adj5" fmla="val 115442"/>
              <a:gd name="adj6" fmla="val -144243"/>
            </a:avLst>
          </a:prstGeom>
          <a:noFill/>
          <a:ln w="19050"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locale selector</a:t>
            </a:r>
            <a:endParaRPr kumimoji="1" lang="ja-JP" altLang="en-US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99605ECC-3FEB-40BD-B290-616493088685}"/>
              </a:ext>
            </a:extLst>
          </p:cNvPr>
          <p:cNvSpPr/>
          <p:nvPr/>
        </p:nvSpPr>
        <p:spPr bwMode="auto">
          <a:xfrm rot="5400000">
            <a:off x="2226742" y="4738830"/>
            <a:ext cx="834014" cy="520450"/>
          </a:xfrm>
          <a:prstGeom prst="triangle">
            <a:avLst>
              <a:gd name="adj" fmla="val 4397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74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F97A7-3863-4124-B4AC-F349AA02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700326" cy="482568"/>
          </a:xfrm>
        </p:spPr>
        <p:txBody>
          <a:bodyPr/>
          <a:lstStyle/>
          <a:p>
            <a:r>
              <a:rPr lang="en-US" altLang="ja-JP" dirty="0"/>
              <a:t>Extension of Function node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5AA207A-C0FC-432A-8378-1E7D4AB45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DFB915-CE5D-4BFB-A3CC-29892ACF4F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When describing logic in SUBFLOW, function node plays a central role for expressing complex algorithms</a:t>
            </a:r>
          </a:p>
          <a:p>
            <a:r>
              <a:rPr kumimoji="1" lang="en-US" altLang="ja-JP" dirty="0"/>
              <a:t>It </a:t>
            </a:r>
            <a:r>
              <a:rPr lang="en-US" altLang="ja-JP" dirty="0"/>
              <a:t>has following problems:</a:t>
            </a:r>
          </a:p>
          <a:p>
            <a:pPr marL="800100" lvl="1" indent="-342900">
              <a:buFont typeface="+mj-lt"/>
              <a:buAutoNum type="alphaLcPeriod"/>
            </a:pPr>
            <a:r>
              <a:rPr kumimoji="1" lang="en-US" altLang="ja-JP" dirty="0"/>
              <a:t>Can't use external libraries without modify</a:t>
            </a:r>
            <a:r>
              <a:rPr lang="en-US" altLang="ja-JP" dirty="0"/>
              <a:t>ing settings.js,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ja-JP" dirty="0"/>
              <a:t>Execution of function body is performed in VM environment (incur overhead),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ja-JP" dirty="0"/>
              <a:t>Function body is executed each time message is received.  </a:t>
            </a:r>
            <a:br>
              <a:rPr lang="en-US" altLang="ja-JP" dirty="0"/>
            </a:br>
            <a:r>
              <a:rPr lang="en-US" altLang="ja-JP" dirty="0"/>
              <a:t>So, describing common initialization or shutdown code is difficult.</a:t>
            </a:r>
          </a:p>
          <a:p>
            <a:pPr marL="400050">
              <a:buFont typeface="Wingdings" panose="05000000000000000000" pitchFamily="2" charset="2"/>
              <a:buChar char="p"/>
            </a:pPr>
            <a:r>
              <a:rPr lang="en-US" altLang="ja-JP" dirty="0"/>
              <a:t>Proposal: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ja-JP" dirty="0"/>
              <a:t>Add setting to allow use of external libraries and execution without VM module.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ja-JP" dirty="0"/>
              <a:t>Add interface to add </a:t>
            </a:r>
            <a:r>
              <a:rPr lang="en-US" altLang="ja-JP" dirty="0" err="1"/>
              <a:t>npm</a:t>
            </a:r>
            <a:r>
              <a:rPr lang="en-US" altLang="ja-JP" dirty="0"/>
              <a:t> module,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ja-JP" dirty="0"/>
              <a:t>Add tab to define initialization &amp; shutdown code.</a:t>
            </a:r>
          </a:p>
          <a:p>
            <a:pPr marL="857250" lvl="1" indent="-342900">
              <a:buFont typeface="+mj-lt"/>
              <a:buAutoNum type="arabicPeriod"/>
            </a:pPr>
            <a:endParaRPr lang="en-US" altLang="ja-JP" dirty="0"/>
          </a:p>
          <a:p>
            <a:pPr marL="514350" lvl="1" indent="0">
              <a:buNone/>
            </a:pPr>
            <a:r>
              <a:rPr lang="en-US" altLang="ja-JP" dirty="0"/>
              <a:t>(1)(2) should be disabled or partially enabled by settings.js for safety</a:t>
            </a:r>
          </a:p>
        </p:txBody>
      </p:sp>
    </p:spTree>
    <p:extLst>
      <p:ext uri="{BB962C8B-B14F-4D97-AF65-F5344CB8AC3E}">
        <p14:creationId xmlns:p14="http://schemas.microsoft.com/office/powerpoint/2010/main" val="278741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18B22B9-4A0A-4D0E-8F55-C59BF0C2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3153460"/>
            <a:ext cx="6154249" cy="1645963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1. Background</a:t>
            </a:r>
            <a:b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Subflow as Redistributable Node</a:t>
            </a:r>
            <a:br>
              <a:rPr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4. Subflow Enhancements</a:t>
            </a:r>
            <a:br>
              <a:rPr lang="en-US" altLang="ja-JP" dirty="0"/>
            </a:br>
            <a:r>
              <a:rPr lang="en-US" altLang="ja-JP" dirty="0"/>
              <a:t>5. Summary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2EC547-0259-40B7-878F-9433EE4D4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4767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A39CE-BD7D-4A92-B279-E2E63A95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1742785" cy="482568"/>
          </a:xfrm>
        </p:spPr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C53A1A1-EA45-421C-84C4-C66916CC6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CDD6D6-0F9D-4A4A-BEB1-0278A5E4E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In this session, we described following SUBFLOW related </a:t>
            </a:r>
            <a:r>
              <a:rPr lang="en-US" altLang="ja-JP" dirty="0"/>
              <a:t>extensions</a:t>
            </a:r>
            <a:r>
              <a:rPr kumimoji="1" lang="en-US" altLang="ja-JP" dirty="0"/>
              <a:t>:</a:t>
            </a:r>
          </a:p>
          <a:p>
            <a:pPr lvl="1"/>
            <a:r>
              <a:rPr lang="en-US" altLang="ja-JP" dirty="0"/>
              <a:t>Exporting SUBFLOW and JSON representation extension,</a:t>
            </a:r>
          </a:p>
          <a:p>
            <a:pPr lvl="1"/>
            <a:r>
              <a:rPr lang="en-US" altLang="ja-JP" dirty="0"/>
              <a:t>Use of new exporting format,</a:t>
            </a:r>
          </a:p>
          <a:p>
            <a:pPr lvl="1"/>
            <a:r>
              <a:rPr lang="en-US" altLang="ja-JP" dirty="0"/>
              <a:t>Customization of Subflow (Setting UI and color)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We would like to know your opinion on current proposal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87128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3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9B366-A3C3-4CF5-9C71-3BED8289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615092" cy="482568"/>
          </a:xfrm>
        </p:spPr>
        <p:txBody>
          <a:bodyPr/>
          <a:lstStyle/>
          <a:p>
            <a:r>
              <a:rPr kumimoji="1" lang="en-US" altLang="ja-JP" dirty="0"/>
              <a:t>Exporting 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309263B-A863-4154-A771-87CBAA114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DA29F7-A8B8-4061-8883-1531055178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Add </a:t>
            </a:r>
            <a:r>
              <a:rPr lang="ja-JP" altLang="en-US" dirty="0"/>
              <a:t>「</a:t>
            </a:r>
            <a:r>
              <a:rPr lang="en-US" altLang="ja-JP" dirty="0"/>
              <a:t>export </a:t>
            </a:r>
            <a:r>
              <a:rPr lang="en-US" altLang="ja-JP" dirty="0" err="1"/>
              <a:t>subflow</a:t>
            </a:r>
            <a:r>
              <a:rPr lang="ja-JP" altLang="en-US" dirty="0"/>
              <a:t>」</a:t>
            </a:r>
            <a:r>
              <a:rPr lang="en-US" altLang="ja-JP" dirty="0"/>
              <a:t>button to SUBFLOW template</a:t>
            </a:r>
          </a:p>
          <a:p>
            <a:r>
              <a:rPr lang="en-US" altLang="ja-JP" dirty="0"/>
              <a:t>Use extended array-style FLOW format for distributing SUBFLOW: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4E472E7-B7FA-4D07-BA90-D7FF7B173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8" r="25393" b="58788"/>
          <a:stretch/>
        </p:blipFill>
        <p:spPr>
          <a:xfrm>
            <a:off x="733024" y="2141749"/>
            <a:ext cx="4140612" cy="11972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62432C6-1EDE-413F-8D83-F2D694C6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21" y="2926243"/>
            <a:ext cx="2264991" cy="2014751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4C307A2-9B6F-4FD0-B37B-8B4AF76106FB}"/>
              </a:ext>
            </a:extLst>
          </p:cNvPr>
          <p:cNvSpPr/>
          <p:nvPr/>
        </p:nvSpPr>
        <p:spPr bwMode="auto">
          <a:xfrm>
            <a:off x="4037045" y="2392048"/>
            <a:ext cx="705164" cy="328659"/>
          </a:xfrm>
          <a:prstGeom prst="roundRect">
            <a:avLst/>
          </a:prstGeom>
          <a:noFill/>
          <a:ln w="22225" cap="rnd"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5209C26-D3C7-4E3B-A6EE-FF0E416F12DE}"/>
              </a:ext>
            </a:extLst>
          </p:cNvPr>
          <p:cNvCxnSpPr/>
          <p:nvPr/>
        </p:nvCxnSpPr>
        <p:spPr bwMode="auto">
          <a:xfrm flipV="1">
            <a:off x="1043821" y="2392048"/>
            <a:ext cx="2993224" cy="5341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3229164-E985-460B-83D4-1A239E698B60}"/>
              </a:ext>
            </a:extLst>
          </p:cNvPr>
          <p:cNvCxnSpPr>
            <a:cxnSpLocks/>
          </p:cNvCxnSpPr>
          <p:nvPr/>
        </p:nvCxnSpPr>
        <p:spPr bwMode="auto">
          <a:xfrm flipV="1">
            <a:off x="3308812" y="2720708"/>
            <a:ext cx="1343575" cy="22202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3CE6A64-579C-4FC0-8E4C-FCAA497F3375}"/>
              </a:ext>
            </a:extLst>
          </p:cNvPr>
          <p:cNvCxnSpPr>
            <a:cxnSpLocks/>
          </p:cNvCxnSpPr>
          <p:nvPr/>
        </p:nvCxnSpPr>
        <p:spPr bwMode="auto">
          <a:xfrm flipV="1">
            <a:off x="3104940" y="2131701"/>
            <a:ext cx="2158454" cy="131837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E9C7136-3DBD-4997-8D93-326973C8A6E2}"/>
              </a:ext>
            </a:extLst>
          </p:cNvPr>
          <p:cNvCxnSpPr>
            <a:cxnSpLocks/>
          </p:cNvCxnSpPr>
          <p:nvPr/>
        </p:nvCxnSpPr>
        <p:spPr bwMode="auto">
          <a:xfrm>
            <a:off x="3111693" y="4385232"/>
            <a:ext cx="2138304" cy="341067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8D246DB-2802-1F49-BEBB-1FDEB08F6A6D}"/>
              </a:ext>
            </a:extLst>
          </p:cNvPr>
          <p:cNvSpPr/>
          <p:nvPr/>
        </p:nvSpPr>
        <p:spPr bwMode="auto">
          <a:xfrm>
            <a:off x="5249997" y="2131701"/>
            <a:ext cx="2924070" cy="2594598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r>
              <a:rPr lang="en-US" altLang="ja-JP" sz="1600" dirty="0">
                <a:solidFill>
                  <a:schemeClr val="tx1"/>
                </a:solidFill>
              </a:rPr>
              <a:t>[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    { id: "...", type: "subflow", 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</a:t>
            </a:r>
            <a:r>
              <a:rPr lang="en-US" altLang="ja-JP" sz="1600" dirty="0">
                <a:solidFill>
                  <a:schemeClr val="accent1"/>
                </a:solidFill>
              </a:rPr>
              <a:t>sealed: true,</a:t>
            </a:r>
          </a:p>
          <a:p>
            <a:r>
              <a:rPr lang="en-US" altLang="ja-JP" sz="1600" dirty="0">
                <a:solidFill>
                  <a:schemeClr val="accent1"/>
                </a:solidFill>
              </a:rPr>
              <a:t>      flow: [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   { id: "...", type: "...", ... },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   { id: "...", type: "...", ... },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   ...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],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....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5057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208F7F-BADB-479F-8B13-DFD61F9D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982180" cy="482568"/>
          </a:xfrm>
        </p:spPr>
        <p:txBody>
          <a:bodyPr/>
          <a:lstStyle/>
          <a:p>
            <a:r>
              <a:rPr kumimoji="1" lang="en-US" altLang="ja-JP" dirty="0"/>
              <a:t>Flow Format Extension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D0464C1-C574-4B64-9512-7D9C55813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FBCE37-5BE3-43B8-AF2D-8A0A0F850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</p:spPr>
        <p:txBody>
          <a:bodyPr/>
          <a:lstStyle/>
          <a:p>
            <a:r>
              <a:rPr kumimoji="1" lang="en-US" altLang="ja-JP" dirty="0"/>
              <a:t>Instead of using new object-style JSON format, extend array-style JSON format for exporting subflow  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Subflow template contains meta-data including contained nodes.</a:t>
            </a:r>
          </a:p>
          <a:p>
            <a:r>
              <a:rPr lang="en-US" altLang="ja-JP" dirty="0"/>
              <a:t>If new object-style of subflow is imported in old version of Node-RED, meta-data is simply ignored.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B280238-5369-4AA7-A48A-9A1E985A74FA}"/>
              </a:ext>
            </a:extLst>
          </p:cNvPr>
          <p:cNvSpPr/>
          <p:nvPr/>
        </p:nvSpPr>
        <p:spPr bwMode="auto">
          <a:xfrm>
            <a:off x="488884" y="1796532"/>
            <a:ext cx="3760345" cy="2854491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</a:t>
            </a:r>
            <a:r>
              <a:rPr lang="en-US" altLang="ja-JP" sz="1800" dirty="0">
                <a:solidFill>
                  <a:srgbClr val="0070C0"/>
                </a:solidFill>
              </a:rPr>
              <a:t>type: "flow",</a:t>
            </a:r>
          </a:p>
          <a:p>
            <a:r>
              <a:rPr kumimoji="1" lang="en-US" altLang="ja-JP" sz="1800" dirty="0">
                <a:solidFill>
                  <a:srgbClr val="0070C0"/>
                </a:solidFill>
              </a:rPr>
              <a:t>    sealed: true,</a:t>
            </a:r>
          </a:p>
          <a:p>
            <a:r>
              <a:rPr kumimoji="1" lang="en-US" altLang="ja-JP" sz="1800" dirty="0">
                <a:solidFill>
                  <a:srgbClr val="0070C0"/>
                </a:solidFill>
              </a:rPr>
              <a:t>    flow:</a:t>
            </a:r>
            <a:r>
              <a:rPr kumimoji="1" lang="en-US" altLang="ja-JP" sz="1800" dirty="0">
                <a:solidFill>
                  <a:schemeClr val="tx1"/>
                </a:solidFill>
              </a:rPr>
              <a:t> [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  { id: "...", type: "...", ... },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  { id: "...", type: "...", ... },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]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46D74B-2A40-4B57-9930-A913EB8F1FF9}"/>
              </a:ext>
            </a:extLst>
          </p:cNvPr>
          <p:cNvSpPr txBox="1"/>
          <p:nvPr/>
        </p:nvSpPr>
        <p:spPr>
          <a:xfrm>
            <a:off x="1088096" y="4665810"/>
            <a:ext cx="2561920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object-style JSON format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10AB5C54-C184-4DF2-9A26-591B3FC5BDCE}"/>
              </a:ext>
            </a:extLst>
          </p:cNvPr>
          <p:cNvSpPr/>
          <p:nvPr/>
        </p:nvSpPr>
        <p:spPr bwMode="auto">
          <a:xfrm>
            <a:off x="2220339" y="2091296"/>
            <a:ext cx="152992" cy="68272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D4E650-F692-4417-A500-3499269EFC2A}"/>
              </a:ext>
            </a:extLst>
          </p:cNvPr>
          <p:cNvSpPr txBox="1"/>
          <p:nvPr/>
        </p:nvSpPr>
        <p:spPr>
          <a:xfrm>
            <a:off x="2369056" y="2274987"/>
            <a:ext cx="1167307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meta-data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FBBAC84-ABE9-D848-9A16-0DCA15B8332F}"/>
              </a:ext>
            </a:extLst>
          </p:cNvPr>
          <p:cNvSpPr/>
          <p:nvPr/>
        </p:nvSpPr>
        <p:spPr bwMode="auto">
          <a:xfrm>
            <a:off x="4572000" y="1796532"/>
            <a:ext cx="3760345" cy="2854491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r>
              <a:rPr lang="en-US" altLang="ja-JP" sz="1800" dirty="0">
                <a:solidFill>
                  <a:schemeClr val="tx1"/>
                </a:solidFill>
              </a:rPr>
              <a:t>[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r>
              <a:rPr lang="en-US" altLang="ja-JP" sz="1800" dirty="0">
                <a:solidFill>
                  <a:schemeClr val="tx1"/>
                </a:solidFill>
              </a:rPr>
              <a:t>    { id: "...", type: "subflow", 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</a:t>
            </a:r>
            <a:r>
              <a:rPr lang="en-US" altLang="ja-JP" sz="1800" dirty="0">
                <a:solidFill>
                  <a:schemeClr val="accent1"/>
                </a:solidFill>
              </a:rPr>
              <a:t>sealed: true,</a:t>
            </a:r>
          </a:p>
          <a:p>
            <a:r>
              <a:rPr lang="en-US" altLang="ja-JP" sz="1800" dirty="0">
                <a:solidFill>
                  <a:schemeClr val="accent1"/>
                </a:solidFill>
              </a:rPr>
              <a:t>      flow: [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    { id: "...", type: "...", ... },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    { id: "...", type: "...", ... },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    ...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],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....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F946C0-CC1E-4A41-92A9-319E2AAE436F}"/>
              </a:ext>
            </a:extLst>
          </p:cNvPr>
          <p:cNvSpPr txBox="1"/>
          <p:nvPr/>
        </p:nvSpPr>
        <p:spPr>
          <a:xfrm>
            <a:off x="4760042" y="4665810"/>
            <a:ext cx="3384260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extended array-style JSON format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EB0D0514-1470-5342-963D-26C556B58F1E}"/>
              </a:ext>
            </a:extLst>
          </p:cNvPr>
          <p:cNvSpPr/>
          <p:nvPr/>
        </p:nvSpPr>
        <p:spPr bwMode="auto">
          <a:xfrm>
            <a:off x="6585734" y="2406640"/>
            <a:ext cx="152401" cy="36738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57A38FB-A4D5-5B4B-8C8F-7435C4A23976}"/>
              </a:ext>
            </a:extLst>
          </p:cNvPr>
          <p:cNvSpPr txBox="1"/>
          <p:nvPr/>
        </p:nvSpPr>
        <p:spPr>
          <a:xfrm>
            <a:off x="6733861" y="2446494"/>
            <a:ext cx="1167307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meta-data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4CAE76D-4F47-334C-8B96-CB8F644FCB56}"/>
              </a:ext>
            </a:extLst>
          </p:cNvPr>
          <p:cNvCxnSpPr/>
          <p:nvPr/>
        </p:nvCxnSpPr>
        <p:spPr bwMode="auto">
          <a:xfrm>
            <a:off x="488884" y="1796532"/>
            <a:ext cx="3760345" cy="28544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2292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B7C8F-4F3D-884B-A6E7-1E706628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277407" cy="482568"/>
          </a:xfrm>
        </p:spPr>
        <p:txBody>
          <a:bodyPr/>
          <a:lstStyle/>
          <a:p>
            <a:r>
              <a:rPr lang="en-US" altLang="ja-JP" dirty="0"/>
              <a:t>Meta-data in exported subflow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9B0241-8EB2-0A40-87BD-2BFE59FB4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Following meta-data will be included in subflow template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9384176-A190-4547-82CF-20510E0D0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19360"/>
              </p:ext>
            </p:extLst>
          </p:nvPr>
        </p:nvGraphicFramePr>
        <p:xfrm>
          <a:off x="867357" y="1484365"/>
          <a:ext cx="7696114" cy="459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3075385004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4189567426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3995643651"/>
                    </a:ext>
                  </a:extLst>
                </a:gridCol>
                <a:gridCol w="4219169">
                  <a:extLst>
                    <a:ext uri="{9D8B030D-6E8A-4147-A177-3AD203B41FA5}">
                      <a16:colId xmlns:a16="http://schemas.microsoft.com/office/drawing/2014/main" val="90271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name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type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4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flow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array/string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array of contained nodes/string of encrypted flow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sealed*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bool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subflow template is not editable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2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6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4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name*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string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name of subflow as a node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3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5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color*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string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color of subflow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6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6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version*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string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version of exported subflow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1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7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author*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string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author of exported subflow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8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8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license*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string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license of exported subflow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5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9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keywords*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array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array of keywords of exported subflow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8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10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description*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string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simple description of exported subflow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3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url</a:t>
                      </a:r>
                      <a:r>
                        <a:rPr kumimoji="1" lang="en-US" altLang="ja-JP" sz="1400" dirty="0"/>
                        <a:t>*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string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source </a:t>
                      </a:r>
                      <a:r>
                        <a:rPr kumimoji="1" lang="en-US" altLang="ja-JP" sz="1400" dirty="0" err="1"/>
                        <a:t>url</a:t>
                      </a:r>
                      <a:r>
                        <a:rPr kumimoji="1" lang="en-US" altLang="ja-JP" sz="1400" dirty="0"/>
                        <a:t> of this JSON file</a:t>
                      </a:r>
                    </a:p>
                    <a:p>
                      <a:r>
                        <a:rPr kumimoji="1" lang="en-US" altLang="ja-JP" sz="1400" dirty="0"/>
                        <a:t>(needs consistency with library design)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89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73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18B22B9-4A0A-4D0E-8F55-C59BF0C2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3153460"/>
            <a:ext cx="6154249" cy="1645963"/>
          </a:xfrm>
        </p:spPr>
        <p:txBody>
          <a:bodyPr/>
          <a:lstStyle/>
          <a:p>
            <a:r>
              <a:rPr kumimoji="1" lang="en-US" altLang="ja-JP" dirty="0"/>
              <a:t>1. Background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Subflow as Redistributable Node</a:t>
            </a:r>
            <a:br>
              <a:rPr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4. Subflow Enhancements</a:t>
            </a:r>
            <a:br>
              <a:rPr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5. Summary</a:t>
            </a:r>
            <a:endParaRPr kumimoji="1" lang="ja-JP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2EC547-0259-40B7-878F-9433EE4D4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5426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BAC20-0874-4126-8B5A-A0C67304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245347" cy="482568"/>
          </a:xfrm>
        </p:spPr>
        <p:txBody>
          <a:bodyPr/>
          <a:lstStyle/>
          <a:p>
            <a:r>
              <a:rPr kumimoji="1" lang="en-US" altLang="ja-JP" dirty="0"/>
              <a:t>Update/Deletion of 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EED3AF-6F99-473A-B065-D05078D4E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29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4243E2-E02A-43D4-BEBF-3237DCB6B2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</p:spPr>
        <p:txBody>
          <a:bodyPr/>
          <a:lstStyle/>
          <a:p>
            <a:r>
              <a:rPr kumimoji="1" lang="en-US" altLang="ja-JP" dirty="0"/>
              <a:t>Sinc</a:t>
            </a:r>
            <a:r>
              <a:rPr lang="en-US" altLang="ja-JP" dirty="0"/>
              <a:t>e sealed SUBFLOW node do not have edit template tab, manage node palette is enhanced to allow update/delete of SUBFLOW node.</a:t>
            </a:r>
          </a:p>
          <a:p>
            <a:r>
              <a:rPr lang="en-US" altLang="ja-JP" dirty="0"/>
              <a:t>Library interface of Node-RED Editor is also updated to be able to access shared location to in order to locally share exported nodes.</a:t>
            </a:r>
          </a:p>
          <a:p>
            <a:pPr lvl="1"/>
            <a:r>
              <a:rPr lang="en-US" altLang="ja-JP" dirty="0"/>
              <a:t>can use shared location (e.g. NFS/samba) to share nodes</a:t>
            </a:r>
          </a:p>
          <a:p>
            <a:pPr lvl="1"/>
            <a:r>
              <a:rPr lang="en-US" altLang="ja-JP" dirty="0"/>
              <a:t>update is checked for installed nodes</a:t>
            </a:r>
          </a:p>
          <a:p>
            <a:endParaRPr lang="en-US" altLang="ja-JP" dirty="0"/>
          </a:p>
          <a:p>
            <a:pPr marL="800100" lvl="1" indent="-342900">
              <a:buFont typeface="+mj-lt"/>
              <a:buAutoNum type="alphaLcPeriod"/>
            </a:pPr>
            <a:endParaRPr kumimoji="1" lang="en-US" altLang="ja-JP" dirty="0"/>
          </a:p>
          <a:p>
            <a:pPr marL="800100" lvl="1" indent="-342900">
              <a:buFont typeface="+mj-lt"/>
              <a:buAutoNum type="alphaLcPeriod"/>
            </a:pPr>
            <a:endParaRPr lang="en-US" altLang="ja-JP" dirty="0"/>
          </a:p>
          <a:p>
            <a:pPr marL="800100" lvl="1" indent="-342900">
              <a:buFont typeface="+mj-lt"/>
              <a:buAutoNum type="alphaLcPeriod"/>
            </a:pPr>
            <a:endParaRPr kumimoji="1" lang="en-US" altLang="ja-JP" dirty="0"/>
          </a:p>
          <a:p>
            <a:pPr marL="800100" lvl="1" indent="-342900">
              <a:buFont typeface="+mj-lt"/>
              <a:buAutoNum type="alphaLcPeriod"/>
            </a:pP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E3952C8-8B2D-9E40-96A1-A614869B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2" y="3429000"/>
            <a:ext cx="2212170" cy="1492049"/>
          </a:xfrm>
          <a:prstGeom prst="rect">
            <a:avLst/>
          </a:prstGeom>
        </p:spPr>
      </p:pic>
      <p:sp>
        <p:nvSpPr>
          <p:cNvPr id="11" name="四角形吹き出し 10">
            <a:extLst>
              <a:ext uri="{FF2B5EF4-FFF2-40B4-BE49-F238E27FC236}">
                <a16:creationId xmlns:a16="http://schemas.microsoft.com/office/drawing/2014/main" id="{EF5267DB-E5C1-C24F-9387-8B3A9B50414C}"/>
              </a:ext>
            </a:extLst>
          </p:cNvPr>
          <p:cNvSpPr/>
          <p:nvPr/>
        </p:nvSpPr>
        <p:spPr bwMode="auto">
          <a:xfrm>
            <a:off x="2293192" y="3819507"/>
            <a:ext cx="1867842" cy="924449"/>
          </a:xfrm>
          <a:prstGeom prst="wedgeRectCallout">
            <a:avLst>
              <a:gd name="adj1" fmla="val -66991"/>
              <a:gd name="adj2" fmla="val -1842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imported subflow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listed here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pic>
        <p:nvPicPr>
          <p:cNvPr id="15" name="図 14" descr="スクリーンショット, モニター が含まれている画像&#10;&#10;自動的に生成された説明">
            <a:extLst>
              <a:ext uri="{FF2B5EF4-FFF2-40B4-BE49-F238E27FC236}">
                <a16:creationId xmlns:a16="http://schemas.microsoft.com/office/drawing/2014/main" id="{B2C91315-1AEE-784C-AE6F-DCE9CED14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62" y="3429000"/>
            <a:ext cx="2496821" cy="1492049"/>
          </a:xfrm>
          <a:prstGeom prst="rect">
            <a:avLst/>
          </a:prstGeom>
        </p:spPr>
      </p:pic>
      <p:sp>
        <p:nvSpPr>
          <p:cNvPr id="16" name="四角形吹き出し 15">
            <a:extLst>
              <a:ext uri="{FF2B5EF4-FFF2-40B4-BE49-F238E27FC236}">
                <a16:creationId xmlns:a16="http://schemas.microsoft.com/office/drawing/2014/main" id="{FCDD6DF6-9EB0-7944-A7A8-5B97424001BE}"/>
              </a:ext>
            </a:extLst>
          </p:cNvPr>
          <p:cNvSpPr/>
          <p:nvPr/>
        </p:nvSpPr>
        <p:spPr bwMode="auto">
          <a:xfrm>
            <a:off x="7072401" y="3774877"/>
            <a:ext cx="1867842" cy="924449"/>
          </a:xfrm>
          <a:prstGeom prst="wedgeRectCallout">
            <a:avLst>
              <a:gd name="adj1" fmla="val -66991"/>
              <a:gd name="adj2" fmla="val -1842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enhanced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library interface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80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BAC20-0874-4126-8B5A-A0C67304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288353" cy="482568"/>
          </a:xfrm>
        </p:spPr>
        <p:txBody>
          <a:bodyPr/>
          <a:lstStyle/>
          <a:p>
            <a:r>
              <a:rPr kumimoji="1" lang="en-US" altLang="ja-JP" dirty="0"/>
              <a:t>Node Color Specification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EED3AF-6F99-473A-B065-D05078D4E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4243E2-E02A-43D4-BEBF-3237DCB6B2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When exporting SUBFLOW as NODE, color of an exported SUBFLOW node is specified in export dialog of the subflow.</a:t>
            </a:r>
          </a:p>
          <a:p>
            <a:pPr marL="800100" lvl="1" indent="-342900">
              <a:buFont typeface="+mj-lt"/>
              <a:buAutoNum type="alphaLcPeriod"/>
            </a:pPr>
            <a:endParaRPr lang="en-US" altLang="ja-JP" dirty="0"/>
          </a:p>
          <a:p>
            <a:pPr marL="800100" lvl="1" indent="-342900">
              <a:buFont typeface="+mj-lt"/>
              <a:buAutoNum type="alphaLcPeriod"/>
            </a:pPr>
            <a:endParaRPr kumimoji="1" lang="en-US" altLang="ja-JP" dirty="0"/>
          </a:p>
          <a:p>
            <a:pPr marL="800100" lvl="1" indent="-342900">
              <a:buFont typeface="+mj-lt"/>
              <a:buAutoNum type="alphaLcPeriod"/>
            </a:pPr>
            <a:endParaRPr lang="en-US" altLang="ja-JP" dirty="0"/>
          </a:p>
          <a:p>
            <a:pPr marL="800100" lvl="1" indent="-342900">
              <a:buFont typeface="+mj-lt"/>
              <a:buAutoNum type="alphaLcPeriod"/>
            </a:pPr>
            <a:endParaRPr kumimoji="1" lang="en-US" altLang="ja-JP" dirty="0"/>
          </a:p>
          <a:p>
            <a:pPr marL="800100" lvl="1" indent="-342900">
              <a:buFont typeface="+mj-lt"/>
              <a:buAutoNum type="alphaLcPeriod"/>
            </a:pP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6D6E8C5-52D3-3049-85D5-C6215169A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88" t="17325" r="40329" b="39500"/>
          <a:stretch/>
        </p:blipFill>
        <p:spPr>
          <a:xfrm>
            <a:off x="1152709" y="2097666"/>
            <a:ext cx="2522137" cy="222068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B62097-AE33-E04C-852D-2F13066FD125}"/>
              </a:ext>
            </a:extLst>
          </p:cNvPr>
          <p:cNvSpPr txBox="1"/>
          <p:nvPr/>
        </p:nvSpPr>
        <p:spPr>
          <a:xfrm>
            <a:off x="1277664" y="4332212"/>
            <a:ext cx="2523448" cy="53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Specifying Color 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 Node Appearance Tab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5583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D0EBC-5973-4569-B956-0D781F1B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380273" cy="482568"/>
          </a:xfrm>
        </p:spPr>
        <p:txBody>
          <a:bodyPr/>
          <a:lstStyle/>
          <a:p>
            <a:r>
              <a:rPr kumimoji="1" lang="en-US" altLang="ja-JP" dirty="0"/>
              <a:t>Exporting SUBFLOW as NPM Module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B98E42-B371-4EC2-B67A-883A889AE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F4FEFF-7B10-46CF-8EF9-0F00D29A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Allow exporting SUBFLOW as NPM module via plugin of node-gen for library interface of Node-RED editor 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Consideration is needed on consistency with existing UI for exporting flows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7845CC-8814-416F-BB3D-D34C2C35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9" y="2119945"/>
            <a:ext cx="2295127" cy="154800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F2E57D-592E-4A8D-A987-8273911461C5}"/>
              </a:ext>
            </a:extLst>
          </p:cNvPr>
          <p:cNvSpPr txBox="1"/>
          <p:nvPr/>
        </p:nvSpPr>
        <p:spPr>
          <a:xfrm>
            <a:off x="472891" y="3746997"/>
            <a:ext cx="2145139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Exporting Node-RED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026" name="Picture 2" descr="ãnpmãã®ç»åæ¤ç´¢çµæ">
            <a:extLst>
              <a:ext uri="{FF2B5EF4-FFF2-40B4-BE49-F238E27FC236}">
                <a16:creationId xmlns:a16="http://schemas.microsoft.com/office/drawing/2014/main" id="{28A35B6B-5C63-453C-A3CF-56991DD0D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353" y="3804214"/>
            <a:ext cx="990443" cy="38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折線 7">
            <a:extLst>
              <a:ext uri="{FF2B5EF4-FFF2-40B4-BE49-F238E27FC236}">
                <a16:creationId xmlns:a16="http://schemas.microsoft.com/office/drawing/2014/main" id="{E555E29A-8F58-4006-B242-BD3E7ABE1B6E}"/>
              </a:ext>
            </a:extLst>
          </p:cNvPr>
          <p:cNvSpPr/>
          <p:nvPr/>
        </p:nvSpPr>
        <p:spPr bwMode="auto">
          <a:xfrm rot="5400000">
            <a:off x="2603239" y="3040870"/>
            <a:ext cx="487571" cy="879479"/>
          </a:xfrm>
          <a:prstGeom prst="ben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111DD88-698D-4F55-A2C4-D933120D8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75898"/>
            <a:ext cx="1588773" cy="1483854"/>
          </a:xfrm>
          <a:prstGeom prst="rect">
            <a:avLst/>
          </a:prstGeom>
        </p:spPr>
      </p:pic>
      <p:pic>
        <p:nvPicPr>
          <p:cNvPr id="10" name="グラフィックス 9" descr="同期中のクラウド">
            <a:extLst>
              <a:ext uri="{FF2B5EF4-FFF2-40B4-BE49-F238E27FC236}">
                <a16:creationId xmlns:a16="http://schemas.microsoft.com/office/drawing/2014/main" id="{89A9FB0C-6FBD-4A97-B152-4CB9EA3C7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7396" y="2322424"/>
            <a:ext cx="914400" cy="914400"/>
          </a:xfrm>
          <a:prstGeom prst="rect">
            <a:avLst/>
          </a:prstGeom>
        </p:spPr>
      </p:pic>
      <p:sp>
        <p:nvSpPr>
          <p:cNvPr id="12" name="矢印: 上 11">
            <a:extLst>
              <a:ext uri="{FF2B5EF4-FFF2-40B4-BE49-F238E27FC236}">
                <a16:creationId xmlns:a16="http://schemas.microsoft.com/office/drawing/2014/main" id="{C12322B9-79A9-47B6-B8D3-18CFB77298DC}"/>
              </a:ext>
            </a:extLst>
          </p:cNvPr>
          <p:cNvSpPr/>
          <p:nvPr/>
        </p:nvSpPr>
        <p:spPr bwMode="auto">
          <a:xfrm>
            <a:off x="3509206" y="3157005"/>
            <a:ext cx="221064" cy="510941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9C5453B0-B9A9-4061-AAC5-4E6D4B4FC286}"/>
              </a:ext>
            </a:extLst>
          </p:cNvPr>
          <p:cNvSpPr/>
          <p:nvPr/>
        </p:nvSpPr>
        <p:spPr bwMode="auto">
          <a:xfrm rot="5400000">
            <a:off x="4323003" y="2561891"/>
            <a:ext cx="221064" cy="510941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06AD629-60D5-48EE-9A07-6B3A4916D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464" y="2181869"/>
            <a:ext cx="2212170" cy="1492049"/>
          </a:xfrm>
          <a:prstGeom prst="rect">
            <a:avLst/>
          </a:prstGeom>
        </p:spPr>
      </p:pic>
      <p:sp>
        <p:nvSpPr>
          <p:cNvPr id="16" name="矢印: 上 15">
            <a:extLst>
              <a:ext uri="{FF2B5EF4-FFF2-40B4-BE49-F238E27FC236}">
                <a16:creationId xmlns:a16="http://schemas.microsoft.com/office/drawing/2014/main" id="{501435A8-7EC9-4036-9944-B15BEAF02854}"/>
              </a:ext>
            </a:extLst>
          </p:cNvPr>
          <p:cNvSpPr/>
          <p:nvPr/>
        </p:nvSpPr>
        <p:spPr bwMode="auto">
          <a:xfrm rot="5400000">
            <a:off x="6234873" y="2561892"/>
            <a:ext cx="221064" cy="510941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1C59E22-116B-40ED-8CF8-363541B60D3B}"/>
              </a:ext>
            </a:extLst>
          </p:cNvPr>
          <p:cNvSpPr txBox="1"/>
          <p:nvPr/>
        </p:nvSpPr>
        <p:spPr>
          <a:xfrm>
            <a:off x="2847024" y="4226854"/>
            <a:ext cx="1354858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</a:t>
            </a: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module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6DEE1F-0DEF-4777-B3E6-BF4FCA239ED0}"/>
              </a:ext>
            </a:extLst>
          </p:cNvPr>
          <p:cNvSpPr txBox="1"/>
          <p:nvPr/>
        </p:nvSpPr>
        <p:spPr>
          <a:xfrm>
            <a:off x="2176219" y="2921481"/>
            <a:ext cx="1098378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download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78D9A5-A838-4786-B6F3-9CC37A031FD9}"/>
              </a:ext>
            </a:extLst>
          </p:cNvPr>
          <p:cNvSpPr txBox="1"/>
          <p:nvPr/>
        </p:nvSpPr>
        <p:spPr>
          <a:xfrm>
            <a:off x="2814210" y="2170083"/>
            <a:ext cx="1553630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 </a:t>
            </a:r>
            <a:r>
              <a:rPr kumimoji="1" lang="en-US" altLang="ja-JP" sz="16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repositry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AEFCF51-94F0-457D-A087-CE671468A58E}"/>
              </a:ext>
            </a:extLst>
          </p:cNvPr>
          <p:cNvSpPr txBox="1"/>
          <p:nvPr/>
        </p:nvSpPr>
        <p:spPr>
          <a:xfrm>
            <a:off x="4410839" y="3719445"/>
            <a:ext cx="1911101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Node-RED Library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F88DABD-BDE2-47FE-BDED-7866A7ED4E33}"/>
              </a:ext>
            </a:extLst>
          </p:cNvPr>
          <p:cNvSpPr txBox="1"/>
          <p:nvPr/>
        </p:nvSpPr>
        <p:spPr>
          <a:xfrm>
            <a:off x="6558522" y="3719444"/>
            <a:ext cx="2114681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Installing Node-RED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944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CD3C1-11C0-964D-9FAF-24BB8308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759910" cy="482568"/>
          </a:xfrm>
        </p:spPr>
        <p:txBody>
          <a:bodyPr/>
          <a:lstStyle/>
          <a:p>
            <a:r>
              <a:rPr kumimoji="1" lang="en-US" altLang="ja-JP" dirty="0"/>
              <a:t>Node-RED Library Enhancements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5A0C88-847B-194E-B768-B3856E7BE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866F43-6879-FB4B-8271-AF6E8A62E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Node-RED Library will be enhanced to support adding exportable SUBFLOW node.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7D2FB13-9175-FD46-B6F5-B8BD91E2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9" y="2119945"/>
            <a:ext cx="2295127" cy="154800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F28E84-4D89-4941-A647-01303A3672A1}"/>
              </a:ext>
            </a:extLst>
          </p:cNvPr>
          <p:cNvSpPr txBox="1"/>
          <p:nvPr/>
        </p:nvSpPr>
        <p:spPr>
          <a:xfrm>
            <a:off x="472891" y="3746997"/>
            <a:ext cx="2145139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Exporting Node-RED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A4DA4EC-6120-3E43-B278-73DF3C296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146" y="2119945"/>
            <a:ext cx="1588773" cy="1483854"/>
          </a:xfrm>
          <a:prstGeom prst="rect">
            <a:avLst/>
          </a:prstGeom>
        </p:spPr>
      </p:pic>
      <p:sp>
        <p:nvSpPr>
          <p:cNvPr id="13" name="矢印: 上 13">
            <a:extLst>
              <a:ext uri="{FF2B5EF4-FFF2-40B4-BE49-F238E27FC236}">
                <a16:creationId xmlns:a16="http://schemas.microsoft.com/office/drawing/2014/main" id="{672118A4-1204-2343-AB37-C9E2B8663A08}"/>
              </a:ext>
            </a:extLst>
          </p:cNvPr>
          <p:cNvSpPr/>
          <p:nvPr/>
        </p:nvSpPr>
        <p:spPr bwMode="auto">
          <a:xfrm rot="5400000">
            <a:off x="2801984" y="2575978"/>
            <a:ext cx="722172" cy="703830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56B8EFF-013F-B248-A3B9-EC3D2B715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41" y="2125917"/>
            <a:ext cx="2212170" cy="149204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93F7AD5-B8EC-0744-B8F8-FB32D8EE1710}"/>
              </a:ext>
            </a:extLst>
          </p:cNvPr>
          <p:cNvSpPr txBox="1"/>
          <p:nvPr/>
        </p:nvSpPr>
        <p:spPr>
          <a:xfrm>
            <a:off x="3514985" y="3663492"/>
            <a:ext cx="1911101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Node-RED Library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E6D5622-04B6-B245-9F30-EB97626419E9}"/>
              </a:ext>
            </a:extLst>
          </p:cNvPr>
          <p:cNvSpPr txBox="1"/>
          <p:nvPr/>
        </p:nvSpPr>
        <p:spPr>
          <a:xfrm>
            <a:off x="6388099" y="3663492"/>
            <a:ext cx="2114681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Installing Node-RED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矢印: 上 13">
            <a:extLst>
              <a:ext uri="{FF2B5EF4-FFF2-40B4-BE49-F238E27FC236}">
                <a16:creationId xmlns:a16="http://schemas.microsoft.com/office/drawing/2014/main" id="{8388BE32-4254-3F4C-B10F-1F4842ABE77A}"/>
              </a:ext>
            </a:extLst>
          </p:cNvPr>
          <p:cNvSpPr/>
          <p:nvPr/>
        </p:nvSpPr>
        <p:spPr bwMode="auto">
          <a:xfrm rot="5400000">
            <a:off x="5416176" y="2578787"/>
            <a:ext cx="722172" cy="703830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DF8F00-42ED-934B-A4B4-39038CA59A78}"/>
              </a:ext>
            </a:extLst>
          </p:cNvPr>
          <p:cNvSpPr txBox="1"/>
          <p:nvPr/>
        </p:nvSpPr>
        <p:spPr>
          <a:xfrm>
            <a:off x="2624339" y="3272202"/>
            <a:ext cx="987770" cy="53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 &amp;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970BCA4-9AB1-5A4E-A581-74CB417810C1}"/>
              </a:ext>
            </a:extLst>
          </p:cNvPr>
          <p:cNvSpPr txBox="1"/>
          <p:nvPr/>
        </p:nvSpPr>
        <p:spPr>
          <a:xfrm>
            <a:off x="5415511" y="3238207"/>
            <a:ext cx="756938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install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円柱 24">
            <a:extLst>
              <a:ext uri="{FF2B5EF4-FFF2-40B4-BE49-F238E27FC236}">
                <a16:creationId xmlns:a16="http://schemas.microsoft.com/office/drawing/2014/main" id="{6FE77668-891D-D048-9AD6-98CE663E401E}"/>
              </a:ext>
            </a:extLst>
          </p:cNvPr>
          <p:cNvSpPr/>
          <p:nvPr/>
        </p:nvSpPr>
        <p:spPr bwMode="auto">
          <a:xfrm>
            <a:off x="5475587" y="4350936"/>
            <a:ext cx="747102" cy="755467"/>
          </a:xfrm>
          <a:prstGeom prst="can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1053FE7-700E-8A4C-A54E-8D89477CAA3B}"/>
              </a:ext>
            </a:extLst>
          </p:cNvPr>
          <p:cNvSpPr txBox="1"/>
          <p:nvPr/>
        </p:nvSpPr>
        <p:spPr>
          <a:xfrm>
            <a:off x="5179955" y="5171518"/>
            <a:ext cx="1699504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 Catalogue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矢印: 上 13">
            <a:extLst>
              <a:ext uri="{FF2B5EF4-FFF2-40B4-BE49-F238E27FC236}">
                <a16:creationId xmlns:a16="http://schemas.microsoft.com/office/drawing/2014/main" id="{70035C1E-5599-1D40-B32E-E4EF60289A5B}"/>
              </a:ext>
            </a:extLst>
          </p:cNvPr>
          <p:cNvSpPr/>
          <p:nvPr/>
        </p:nvSpPr>
        <p:spPr bwMode="auto">
          <a:xfrm rot="8527295">
            <a:off x="5171855" y="3861301"/>
            <a:ext cx="722172" cy="703830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7" name="矢印: 上 13">
            <a:extLst>
              <a:ext uri="{FF2B5EF4-FFF2-40B4-BE49-F238E27FC236}">
                <a16:creationId xmlns:a16="http://schemas.microsoft.com/office/drawing/2014/main" id="{7426B71F-FB6E-6146-B924-C3DDA5F22E6C}"/>
              </a:ext>
            </a:extLst>
          </p:cNvPr>
          <p:cNvSpPr/>
          <p:nvPr/>
        </p:nvSpPr>
        <p:spPr bwMode="auto">
          <a:xfrm rot="13072705" flipV="1">
            <a:off x="5811364" y="3856333"/>
            <a:ext cx="722172" cy="703830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64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176BA-779A-44E9-B9E7-3F764931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296369" cy="482568"/>
          </a:xfrm>
        </p:spPr>
        <p:txBody>
          <a:bodyPr/>
          <a:lstStyle/>
          <a:p>
            <a:r>
              <a:rPr kumimoji="1" lang="en-US" altLang="ja-JP" dirty="0"/>
              <a:t>i18n of Node Description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3AEC53-049B-4B89-8886-8F1FBD5A2B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Node description will be updated to support i18n description.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extension of nodes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27C243-07EB-4EF6-9B39-A56D0272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001" y="1583050"/>
            <a:ext cx="5361520" cy="24353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E288D6B-9847-4E83-94B5-EDCB763F3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96" t="33262" r="39577" b="53440"/>
          <a:stretch/>
        </p:blipFill>
        <p:spPr>
          <a:xfrm>
            <a:off x="836079" y="1958951"/>
            <a:ext cx="1336430" cy="1095271"/>
          </a:xfrm>
          <a:prstGeom prst="rect">
            <a:avLst/>
          </a:prstGeom>
        </p:spPr>
      </p:pic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99605ECC-3FEB-40BD-B290-616493088685}"/>
              </a:ext>
            </a:extLst>
          </p:cNvPr>
          <p:cNvSpPr/>
          <p:nvPr/>
        </p:nvSpPr>
        <p:spPr bwMode="auto">
          <a:xfrm rot="5400000">
            <a:off x="2015727" y="2226742"/>
            <a:ext cx="834014" cy="520450"/>
          </a:xfrm>
          <a:prstGeom prst="triangle">
            <a:avLst>
              <a:gd name="adj" fmla="val 4397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B01F1E0-A0E9-9442-9545-9795D67C7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56787"/>
              </p:ext>
            </p:extLst>
          </p:nvPr>
        </p:nvGraphicFramePr>
        <p:xfrm>
          <a:off x="971339" y="4719119"/>
          <a:ext cx="6796037" cy="1259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97147">
                  <a:extLst>
                    <a:ext uri="{9D8B030D-6E8A-4147-A177-3AD203B41FA5}">
                      <a16:colId xmlns:a16="http://schemas.microsoft.com/office/drawing/2014/main" val="2945053288"/>
                    </a:ext>
                  </a:extLst>
                </a:gridCol>
                <a:gridCol w="1245052">
                  <a:extLst>
                    <a:ext uri="{9D8B030D-6E8A-4147-A177-3AD203B41FA5}">
                      <a16:colId xmlns:a16="http://schemas.microsoft.com/office/drawing/2014/main" val="1641412492"/>
                    </a:ext>
                  </a:extLst>
                </a:gridCol>
                <a:gridCol w="1155561">
                  <a:extLst>
                    <a:ext uri="{9D8B030D-6E8A-4147-A177-3AD203B41FA5}">
                      <a16:colId xmlns:a16="http://schemas.microsoft.com/office/drawing/2014/main" val="1711647497"/>
                    </a:ext>
                  </a:extLst>
                </a:gridCol>
                <a:gridCol w="3798277">
                  <a:extLst>
                    <a:ext uri="{9D8B030D-6E8A-4147-A177-3AD203B41FA5}">
                      <a16:colId xmlns:a16="http://schemas.microsoft.com/office/drawing/2014/main" val="312759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property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type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string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description in English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65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infoI18n*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object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i18n descriptions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(key=locale, value=description for the locale)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6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706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F97A7-3863-4124-B4AC-F349AA02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107488" cy="482568"/>
          </a:xfrm>
        </p:spPr>
        <p:txBody>
          <a:bodyPr/>
          <a:lstStyle/>
          <a:p>
            <a:r>
              <a:rPr lang="en-US" altLang="ja-JP" dirty="0"/>
              <a:t>Extension of Function node#1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5AA207A-C0FC-432A-8378-1E7D4AB45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DFB915-CE5D-4BFB-A3CC-29892ACF4F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</p:spPr>
        <p:txBody>
          <a:bodyPr/>
          <a:lstStyle/>
          <a:p>
            <a:pPr marL="400050">
              <a:buFont typeface="Wingdings" panose="05000000000000000000" pitchFamily="2" charset="2"/>
              <a:buChar char="p"/>
            </a:pPr>
            <a:r>
              <a:rPr lang="en-US" altLang="ja-JP" dirty="0"/>
              <a:t>Enhancements to function node or new advanced function node supports following features:</a:t>
            </a:r>
          </a:p>
          <a:p>
            <a:pPr marL="400050">
              <a:buFont typeface="Wingdings" panose="05000000000000000000" pitchFamily="2" charset="2"/>
              <a:buChar char="p"/>
            </a:pPr>
            <a:r>
              <a:rPr lang="en-US" altLang="ja-JP" dirty="0"/>
              <a:t>Proposal: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ja-JP" dirty="0"/>
              <a:t>Add setting to allow use of external libraries and execution without VM module.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ja-JP" dirty="0"/>
              <a:t>Add interface to add </a:t>
            </a:r>
            <a:r>
              <a:rPr lang="en-US" altLang="ja-JP" dirty="0" err="1"/>
              <a:t>npm</a:t>
            </a:r>
            <a:r>
              <a:rPr lang="en-US" altLang="ja-JP" dirty="0"/>
              <a:t> module,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ja-JP" dirty="0"/>
              <a:t>Add tab to define initialization &amp; shutdown code.</a:t>
            </a:r>
          </a:p>
          <a:p>
            <a:pPr marL="514350" lvl="1" indent="0">
              <a:buNone/>
            </a:pPr>
            <a:r>
              <a:rPr lang="en-US" altLang="ja-JP" dirty="0"/>
              <a:t>(1)(2) should be disabled or partially enabled by settings.js for safety</a:t>
            </a:r>
          </a:p>
        </p:txBody>
      </p:sp>
      <p:pic>
        <p:nvPicPr>
          <p:cNvPr id="6" name="図 5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9BF6B8FC-11DA-AC4B-976F-BB2CE4463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37" b="47746"/>
          <a:stretch/>
        </p:blipFill>
        <p:spPr>
          <a:xfrm>
            <a:off x="1454577" y="5041032"/>
            <a:ext cx="3117423" cy="1179146"/>
          </a:xfrm>
          <a:prstGeom prst="rect">
            <a:avLst/>
          </a:prstGeom>
          <a:ln>
            <a:noFill/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1C803CB-4378-C347-BC3B-FBB0741911CB}"/>
              </a:ext>
            </a:extLst>
          </p:cNvPr>
          <p:cNvCxnSpPr>
            <a:stCxn id="6" idx="1"/>
            <a:endCxn id="6" idx="1"/>
          </p:cNvCxnSpPr>
          <p:nvPr/>
        </p:nvCxnSpPr>
        <p:spPr bwMode="auto">
          <a:xfrm>
            <a:off x="1454577" y="5630605"/>
            <a:ext cx="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EF065E-28C9-C64E-B927-444E83007E22}"/>
              </a:ext>
            </a:extLst>
          </p:cNvPr>
          <p:cNvSpPr txBox="1"/>
          <p:nvPr/>
        </p:nvSpPr>
        <p:spPr>
          <a:xfrm>
            <a:off x="2132463" y="5041033"/>
            <a:ext cx="468218" cy="17029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tIns="36000" bIns="36000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Init</a:t>
            </a:r>
            <a:endParaRPr kumimoji="1" lang="ja-JP" altLang="en-US" sz="7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96007F-83D9-684C-9D2F-C94DDF15BAC9}"/>
              </a:ext>
            </a:extLst>
          </p:cNvPr>
          <p:cNvSpPr txBox="1"/>
          <p:nvPr/>
        </p:nvSpPr>
        <p:spPr>
          <a:xfrm>
            <a:off x="2626681" y="5044705"/>
            <a:ext cx="651886" cy="17029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tIns="36000" bIns="36000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Shutdown</a:t>
            </a:r>
            <a:endParaRPr kumimoji="1" lang="ja-JP" altLang="en-US" sz="7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376780-9821-FA48-A733-819B79F77E1F}"/>
              </a:ext>
            </a:extLst>
          </p:cNvPr>
          <p:cNvCxnSpPr>
            <a:cxnSpLocks/>
          </p:cNvCxnSpPr>
          <p:nvPr/>
        </p:nvCxnSpPr>
        <p:spPr bwMode="auto">
          <a:xfrm flipH="1">
            <a:off x="1543165" y="5041033"/>
            <a:ext cx="56329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0C8BB9A-97D9-BF4B-9A04-21BD6C01004C}"/>
              </a:ext>
            </a:extLst>
          </p:cNvPr>
          <p:cNvCxnSpPr>
            <a:cxnSpLocks/>
          </p:cNvCxnSpPr>
          <p:nvPr/>
        </p:nvCxnSpPr>
        <p:spPr bwMode="auto">
          <a:xfrm flipV="1">
            <a:off x="2106463" y="5041033"/>
            <a:ext cx="0" cy="1702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D6B08B-E90A-764B-8166-C988CAFED1F8}"/>
              </a:ext>
            </a:extLst>
          </p:cNvPr>
          <p:cNvSpPr txBox="1"/>
          <p:nvPr/>
        </p:nvSpPr>
        <p:spPr>
          <a:xfrm>
            <a:off x="3304567" y="5041033"/>
            <a:ext cx="651886" cy="17029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tIns="36000" bIns="36000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Library</a:t>
            </a:r>
            <a:endParaRPr kumimoji="1" lang="ja-JP" altLang="en-US" sz="7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9" name="図 1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3D3B71D5-19EE-6E4C-A061-255680890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377"/>
          <a:stretch/>
        </p:blipFill>
        <p:spPr>
          <a:xfrm>
            <a:off x="1454577" y="3809016"/>
            <a:ext cx="3117423" cy="1062821"/>
          </a:xfrm>
          <a:prstGeom prst="rect">
            <a:avLst/>
          </a:prstGeom>
          <a:ln>
            <a:noFill/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C0E88F8-B8EC-7E45-B40A-1758F656AFA1}"/>
              </a:ext>
            </a:extLst>
          </p:cNvPr>
          <p:cNvSpPr txBox="1"/>
          <p:nvPr/>
        </p:nvSpPr>
        <p:spPr>
          <a:xfrm>
            <a:off x="3669867" y="6265721"/>
            <a:ext cx="902133" cy="1702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tIns="36000" bIns="36000" rtlCol="0">
            <a:spAutoFit/>
          </a:bodyPr>
          <a:lstStyle/>
          <a:p>
            <a:r>
              <a:rPr kumimoji="1" lang="en-US" altLang="ja-JP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advanced</a:t>
            </a:r>
            <a:endParaRPr kumimoji="1" lang="ja-JP" altLang="en-US" sz="7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FBB2D7C3-14AE-B841-9C33-26E5675678BF}"/>
              </a:ext>
            </a:extLst>
          </p:cNvPr>
          <p:cNvSpPr/>
          <p:nvPr/>
        </p:nvSpPr>
        <p:spPr bwMode="auto">
          <a:xfrm>
            <a:off x="3628553" y="6303725"/>
            <a:ext cx="82627" cy="82627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3" name="四角形吹き出し 22">
            <a:extLst>
              <a:ext uri="{FF2B5EF4-FFF2-40B4-BE49-F238E27FC236}">
                <a16:creationId xmlns:a16="http://schemas.microsoft.com/office/drawing/2014/main" id="{83651C10-B571-2F41-A820-D4DB80ECF93B}"/>
              </a:ext>
            </a:extLst>
          </p:cNvPr>
          <p:cNvSpPr/>
          <p:nvPr/>
        </p:nvSpPr>
        <p:spPr bwMode="auto">
          <a:xfrm>
            <a:off x="2209168" y="4086368"/>
            <a:ext cx="1747285" cy="456657"/>
          </a:xfrm>
          <a:prstGeom prst="wedgeRectCallout">
            <a:avLst>
              <a:gd name="adj1" fmla="val -31816"/>
              <a:gd name="adj2" fmla="val 11935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show advanced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menu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4" name="四角形吹き出し 23">
            <a:extLst>
              <a:ext uri="{FF2B5EF4-FFF2-40B4-BE49-F238E27FC236}">
                <a16:creationId xmlns:a16="http://schemas.microsoft.com/office/drawing/2014/main" id="{0BA388D2-022C-BD4E-B4A5-ACF1B83A7C88}"/>
              </a:ext>
            </a:extLst>
          </p:cNvPr>
          <p:cNvSpPr/>
          <p:nvPr/>
        </p:nvSpPr>
        <p:spPr bwMode="auto">
          <a:xfrm>
            <a:off x="901046" y="5620339"/>
            <a:ext cx="1359028" cy="456657"/>
          </a:xfrm>
          <a:prstGeom prst="wedgeRectCallout">
            <a:avLst>
              <a:gd name="adj1" fmla="val 48113"/>
              <a:gd name="adj2" fmla="val -142682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initialization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code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5" name="四角形吹き出し 24">
            <a:extLst>
              <a:ext uri="{FF2B5EF4-FFF2-40B4-BE49-F238E27FC236}">
                <a16:creationId xmlns:a16="http://schemas.microsoft.com/office/drawing/2014/main" id="{26B7025A-4275-584E-9B15-6A1DD37CC26D}"/>
              </a:ext>
            </a:extLst>
          </p:cNvPr>
          <p:cNvSpPr/>
          <p:nvPr/>
        </p:nvSpPr>
        <p:spPr bwMode="auto">
          <a:xfrm>
            <a:off x="2333774" y="5630605"/>
            <a:ext cx="1359028" cy="456657"/>
          </a:xfrm>
          <a:prstGeom prst="wedgeRectCallout">
            <a:avLst>
              <a:gd name="adj1" fmla="val -896"/>
              <a:gd name="adj2" fmla="val -14762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shutdown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code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7551427C-FF42-4540-8802-637276ABC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56561"/>
              </p:ext>
            </p:extLst>
          </p:nvPr>
        </p:nvGraphicFramePr>
        <p:xfrm>
          <a:off x="5022720" y="4193588"/>
          <a:ext cx="3826005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1912007758"/>
                    </a:ext>
                  </a:extLst>
                </a:gridCol>
                <a:gridCol w="795307">
                  <a:extLst>
                    <a:ext uri="{9D8B030D-6E8A-4147-A177-3AD203B41FA5}">
                      <a16:colId xmlns:a16="http://schemas.microsoft.com/office/drawing/2014/main" val="2848319565"/>
                    </a:ext>
                  </a:extLst>
                </a:gridCol>
                <a:gridCol w="1110211">
                  <a:extLst>
                    <a:ext uri="{9D8B030D-6E8A-4147-A177-3AD203B41FA5}">
                      <a16:colId xmlns:a16="http://schemas.microsoft.com/office/drawing/2014/main" val="1772334886"/>
                    </a:ext>
                  </a:extLst>
                </a:gridCol>
                <a:gridCol w="1589969">
                  <a:extLst>
                    <a:ext uri="{9D8B030D-6E8A-4147-A177-3AD203B41FA5}">
                      <a16:colId xmlns:a16="http://schemas.microsoft.com/office/drawing/2014/main" val="271594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name</a:t>
                      </a:r>
                      <a:endParaRPr kumimoji="1" lang="ja-JP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package</a:t>
                      </a:r>
                      <a:endParaRPr kumimoji="1" lang="ja-JP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fs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fs-</a:t>
                      </a:r>
                      <a:r>
                        <a:rPr kumimoji="1" lang="en-US" altLang="ja-JP" sz="1400" dirty="0" err="1"/>
                        <a:t>ext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9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crypt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crypt-</a:t>
                      </a:r>
                      <a:r>
                        <a:rPr kumimoji="1" lang="en-US" altLang="ja-JP" sz="1400" dirty="0" err="1"/>
                        <a:t>js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3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09141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A498D-A8A3-304D-A27D-43278E6CC747}"/>
              </a:ext>
            </a:extLst>
          </p:cNvPr>
          <p:cNvSpPr/>
          <p:nvPr/>
        </p:nvSpPr>
        <p:spPr bwMode="auto">
          <a:xfrm>
            <a:off x="7154171" y="4632782"/>
            <a:ext cx="778933" cy="2385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install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56C2A76-5E1A-B145-88B1-804DBB115016}"/>
              </a:ext>
            </a:extLst>
          </p:cNvPr>
          <p:cNvSpPr/>
          <p:nvPr/>
        </p:nvSpPr>
        <p:spPr bwMode="auto">
          <a:xfrm>
            <a:off x="7154171" y="4990560"/>
            <a:ext cx="778933" cy="2385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update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2566A8-BEE2-B84C-854D-94C40D984225}"/>
              </a:ext>
            </a:extLst>
          </p:cNvPr>
          <p:cNvSpPr/>
          <p:nvPr/>
        </p:nvSpPr>
        <p:spPr bwMode="auto">
          <a:xfrm>
            <a:off x="7989730" y="4986798"/>
            <a:ext cx="778933" cy="2385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delete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FAF0722-7604-5E48-BB28-503F4C571DE3}"/>
              </a:ext>
            </a:extLst>
          </p:cNvPr>
          <p:cNvCxnSpPr>
            <a:cxnSpLocks/>
          </p:cNvCxnSpPr>
          <p:nvPr/>
        </p:nvCxnSpPr>
        <p:spPr bwMode="auto">
          <a:xfrm flipV="1">
            <a:off x="3997767" y="4193588"/>
            <a:ext cx="1024953" cy="8511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93863F7-ABB2-874D-ADAD-0148FB3813BD}"/>
              </a:ext>
            </a:extLst>
          </p:cNvPr>
          <p:cNvCxnSpPr>
            <a:cxnSpLocks/>
          </p:cNvCxnSpPr>
          <p:nvPr/>
        </p:nvCxnSpPr>
        <p:spPr bwMode="auto">
          <a:xfrm>
            <a:off x="3980550" y="5206884"/>
            <a:ext cx="1042170" cy="46638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9725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EE092-BAF8-5D4A-BCC4-30CF082A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107488" cy="482568"/>
          </a:xfrm>
        </p:spPr>
        <p:txBody>
          <a:bodyPr/>
          <a:lstStyle/>
          <a:p>
            <a:r>
              <a:rPr kumimoji="1" lang="en-US" altLang="ja-JP" dirty="0"/>
              <a:t>Extension of Function node#2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709145-D6BF-4E4E-9622-3D61E977B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5F510D-8C7B-6E4C-8CA9-BAC08D6F7E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Library tab defines dependent </a:t>
            </a:r>
            <a:r>
              <a:rPr kumimoji="1" lang="en-US" altLang="ja-JP" dirty="0" err="1"/>
              <a:t>npm</a:t>
            </a:r>
            <a:r>
              <a:rPr kumimoji="1" lang="en-US" altLang="ja-JP" dirty="0"/>
              <a:t> module used in function node</a:t>
            </a:r>
          </a:p>
          <a:p>
            <a:pPr lvl="1"/>
            <a:r>
              <a:rPr lang="en-US" altLang="ja-JP" dirty="0"/>
              <a:t>it allow </a:t>
            </a:r>
            <a:r>
              <a:rPr lang="en-US" altLang="ja-JP" dirty="0" err="1"/>
              <a:t>npm</a:t>
            </a:r>
            <a:r>
              <a:rPr lang="en-US" altLang="ja-JP" dirty="0"/>
              <a:t> modules to be installed/updated/deleted.</a:t>
            </a:r>
          </a:p>
          <a:p>
            <a:pPr lvl="1"/>
            <a:r>
              <a:rPr lang="en-US" altLang="ja-JP" dirty="0"/>
              <a:t>when installing flow which contain a function node with uninstalled libraries.  The dependent libraries will be installed automatically (default setting should be selectable).</a:t>
            </a:r>
          </a:p>
          <a:p>
            <a:r>
              <a:rPr lang="ja-JP" altLang="en-US"/>
              <a:t>「</a:t>
            </a:r>
            <a:r>
              <a:rPr lang="en-US" altLang="ja-JP" dirty="0"/>
              <a:t>use VM</a:t>
            </a:r>
            <a:r>
              <a:rPr lang="ja-JP" altLang="en-US"/>
              <a:t>」</a:t>
            </a:r>
            <a:r>
              <a:rPr lang="en-US" altLang="ja-JP" dirty="0"/>
              <a:t>checkbox that specify use of VM module will be added if performance problem exists.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9033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9D0C21-AD47-C64F-B130-6DA79EF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7027886" cy="482568"/>
          </a:xfrm>
        </p:spPr>
        <p:txBody>
          <a:bodyPr/>
          <a:lstStyle/>
          <a:p>
            <a:r>
              <a:rPr kumimoji="1" lang="en-US" altLang="ja-JP" dirty="0"/>
              <a:t>Setting values that do not accept env. var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F4EB255-E844-3C4F-AFEF-EB3DF8D71B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0AC40D-EAC6-F34A-ACC1-B7164F0847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Some input types in node setting menu do not accept environment variable (e.g. spinner, menu, ...)</a:t>
            </a:r>
          </a:p>
          <a:p>
            <a:r>
              <a:rPr kumimoji="1" lang="en-US" altLang="ja-JP" dirty="0"/>
              <a:t>Initial specification </a:t>
            </a:r>
            <a:r>
              <a:rPr lang="en-US" altLang="ja-JP" dirty="0"/>
              <a:t>tried to solve this by specifying internal parameter name of target node.  </a:t>
            </a:r>
            <a:br>
              <a:rPr lang="en-US" altLang="ja-JP" dirty="0"/>
            </a:br>
            <a:r>
              <a:rPr lang="en-US" altLang="ja-JP" dirty="0"/>
              <a:t>But we ended up this was difficult to use by users.  Because users usually do not have knowledge on implementation of a node.</a:t>
            </a:r>
          </a:p>
          <a:p>
            <a:r>
              <a:rPr lang="en-US" altLang="ja-JP" dirty="0"/>
              <a:t>Is there better way to solve this?</a:t>
            </a:r>
          </a:p>
        </p:txBody>
      </p:sp>
    </p:spTree>
    <p:extLst>
      <p:ext uri="{BB962C8B-B14F-4D97-AF65-F5344CB8AC3E}">
        <p14:creationId xmlns:p14="http://schemas.microsoft.com/office/powerpoint/2010/main" val="3258814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62B1846-2814-784C-90C9-408BF6BE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969904" cy="482568"/>
          </a:xfrm>
        </p:spPr>
        <p:txBody>
          <a:bodyPr/>
          <a:lstStyle/>
          <a:p>
            <a:r>
              <a:rPr lang="en-US" altLang="ja-JP" dirty="0"/>
              <a:t>Subflow UI Editing[initial proposal]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0ACBC88-4E80-E141-B83D-1D7835DBAA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6CA9AA1-FEF0-3A41-8611-9F11A8ADA95C}"/>
              </a:ext>
            </a:extLst>
          </p:cNvPr>
          <p:cNvSpPr/>
          <p:nvPr/>
        </p:nvSpPr>
        <p:spPr bwMode="auto">
          <a:xfrm>
            <a:off x="280199" y="1287115"/>
            <a:ext cx="2020570" cy="1304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3D2CB17-0FD3-0A40-92CA-518E44B10368}"/>
              </a:ext>
            </a:extLst>
          </p:cNvPr>
          <p:cNvSpPr/>
          <p:nvPr/>
        </p:nvSpPr>
        <p:spPr bwMode="auto">
          <a:xfrm>
            <a:off x="461220" y="1451793"/>
            <a:ext cx="1785295" cy="729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FC3567B8-12F3-244D-A488-8199CEF11C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78566" y="1061056"/>
            <a:ext cx="221311" cy="210772"/>
          </a:xfrm>
          <a:prstGeom prst="rect">
            <a:avLst/>
          </a:prstGeom>
        </p:spPr>
      </p:pic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15E517F-77A0-5A43-9F51-D3B3BF799DB7}"/>
              </a:ext>
            </a:extLst>
          </p:cNvPr>
          <p:cNvSpPr/>
          <p:nvPr/>
        </p:nvSpPr>
        <p:spPr bwMode="auto">
          <a:xfrm>
            <a:off x="461220" y="2255504"/>
            <a:ext cx="486148" cy="1650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add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092D06E9-A7AC-F14B-BE1C-AC2DBFDEA855}"/>
              </a:ext>
            </a:extLst>
          </p:cNvPr>
          <p:cNvGrpSpPr/>
          <p:nvPr/>
        </p:nvGrpSpPr>
        <p:grpSpPr>
          <a:xfrm>
            <a:off x="318584" y="1042016"/>
            <a:ext cx="903561" cy="334868"/>
            <a:chOff x="3037600" y="3108691"/>
            <a:chExt cx="903561" cy="334868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56947D58-A307-4C40-B69D-B35D848A2BC5}"/>
                </a:ext>
              </a:extLst>
            </p:cNvPr>
            <p:cNvSpPr/>
            <p:nvPr/>
          </p:nvSpPr>
          <p:spPr bwMode="auto">
            <a:xfrm>
              <a:off x="3037600" y="3108691"/>
              <a:ext cx="903561" cy="24074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   Edit UI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75B73C82-AD94-6147-9A18-8EC75C4C59F2}"/>
                </a:ext>
              </a:extLst>
            </p:cNvPr>
            <p:cNvSpPr/>
            <p:nvPr/>
          </p:nvSpPr>
          <p:spPr bwMode="auto">
            <a:xfrm>
              <a:off x="3037600" y="3307312"/>
              <a:ext cx="903561" cy="136247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   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118" name="図 117">
              <a:extLst>
                <a:ext uri="{FF2B5EF4-FFF2-40B4-BE49-F238E27FC236}">
                  <a16:creationId xmlns:a16="http://schemas.microsoft.com/office/drawing/2014/main" id="{6AC68CDD-815E-7C40-A381-6FDEE0C46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0557" y="3134230"/>
              <a:ext cx="252780" cy="240743"/>
            </a:xfrm>
            <a:prstGeom prst="rect">
              <a:avLst/>
            </a:prstGeom>
          </p:spPr>
        </p:pic>
      </p:grpSp>
      <p:pic>
        <p:nvPicPr>
          <p:cNvPr id="111" name="図 110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1F37E1FD-C86E-AB45-B54E-094B34D5F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005" t="67623" r="1312" b="5251"/>
          <a:stretch/>
        </p:blipFill>
        <p:spPr>
          <a:xfrm>
            <a:off x="1353867" y="1033986"/>
            <a:ext cx="697470" cy="222554"/>
          </a:xfrm>
          <a:prstGeom prst="rect">
            <a:avLst/>
          </a:prstGeom>
        </p:spPr>
      </p:pic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2100712E-C049-F64D-9EBE-7801ACB9E0D5}"/>
              </a:ext>
            </a:extLst>
          </p:cNvPr>
          <p:cNvSpPr/>
          <p:nvPr/>
        </p:nvSpPr>
        <p:spPr bwMode="auto">
          <a:xfrm>
            <a:off x="3660358" y="1238895"/>
            <a:ext cx="5344493" cy="3975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4D07B6B2-DF41-F741-A159-7A578C64C80A}"/>
              </a:ext>
            </a:extLst>
          </p:cNvPr>
          <p:cNvSpPr/>
          <p:nvPr/>
        </p:nvSpPr>
        <p:spPr bwMode="auto">
          <a:xfrm>
            <a:off x="4349128" y="1322610"/>
            <a:ext cx="578951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label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17CCE57F-33F9-2744-8981-1913CDEFBA70}"/>
              </a:ext>
            </a:extLst>
          </p:cNvPr>
          <p:cNvSpPr txBox="1"/>
          <p:nvPr/>
        </p:nvSpPr>
        <p:spPr>
          <a:xfrm>
            <a:off x="594321" y="2665584"/>
            <a:ext cx="1268296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UI Edit Panel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B4DA34B-93A2-1744-938F-D892A66CFD27}"/>
              </a:ext>
            </a:extLst>
          </p:cNvPr>
          <p:cNvSpPr txBox="1"/>
          <p:nvPr/>
        </p:nvSpPr>
        <p:spPr>
          <a:xfrm>
            <a:off x="2480630" y="958424"/>
            <a:ext cx="1082348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push 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 button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A320734F-4D65-5741-B95F-C9CB64613B5C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7536" y="1424160"/>
            <a:ext cx="118853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0072233-999F-F045-BB3A-46679FFE5D26}"/>
              </a:ext>
            </a:extLst>
          </p:cNvPr>
          <p:cNvSpPr/>
          <p:nvPr/>
        </p:nvSpPr>
        <p:spPr bwMode="auto">
          <a:xfrm>
            <a:off x="4987198" y="1322610"/>
            <a:ext cx="578951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F203C15A-E08D-4045-BCCD-4FB24C783661}"/>
              </a:ext>
            </a:extLst>
          </p:cNvPr>
          <p:cNvSpPr/>
          <p:nvPr/>
        </p:nvSpPr>
        <p:spPr bwMode="auto">
          <a:xfrm>
            <a:off x="7057688" y="1322610"/>
            <a:ext cx="1853546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type specific inputs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0AF60F-818F-8548-8EBC-22F74EA973B7}"/>
              </a:ext>
            </a:extLst>
          </p:cNvPr>
          <p:cNvSpPr txBox="1"/>
          <p:nvPr/>
        </p:nvSpPr>
        <p:spPr>
          <a:xfrm>
            <a:off x="2558465" y="1707519"/>
            <a:ext cx="5864257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Added UI items are shown in node settings UI from top to bottom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default item type is </a:t>
            </a:r>
            <a:r>
              <a:rPr kumimoji="1" lang="en-US" altLang="ja-JP" sz="1400" b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label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HTML tag can be used for </a:t>
            </a:r>
            <a:r>
              <a:rPr lang="en-US" altLang="ja-JP" sz="1400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label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tgt. type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specifies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env var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 property</a:t>
            </a:r>
            <a:endParaRPr kumimoji="1" lang="en-US" altLang="ja-JP" sz="1400" b="1" i="1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target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specifies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env var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or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 property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 be set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i18n is realized by specifying </a:t>
            </a:r>
            <a:r>
              <a:rPr kumimoji="1"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label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for each language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C88377F7-BA84-F24A-9260-8286E6622EA0}"/>
              </a:ext>
            </a:extLst>
          </p:cNvPr>
          <p:cNvSpPr/>
          <p:nvPr/>
        </p:nvSpPr>
        <p:spPr bwMode="auto">
          <a:xfrm>
            <a:off x="6398468" y="1322610"/>
            <a:ext cx="608198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target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CBFF769-1DAB-C14F-8B6D-B0668D1894DC}"/>
              </a:ext>
            </a:extLst>
          </p:cNvPr>
          <p:cNvSpPr/>
          <p:nvPr/>
        </p:nvSpPr>
        <p:spPr bwMode="auto">
          <a:xfrm>
            <a:off x="5625268" y="1322610"/>
            <a:ext cx="722178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tgt.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E3E64B-5E29-5444-95D3-B17791DD43BC}"/>
              </a:ext>
            </a:extLst>
          </p:cNvPr>
          <p:cNvSpPr txBox="1"/>
          <p:nvPr/>
        </p:nvSpPr>
        <p:spPr>
          <a:xfrm>
            <a:off x="146635" y="2970987"/>
            <a:ext cx="1247457" cy="297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label</a:t>
            </a:r>
          </a:p>
          <a:p>
            <a:pPr marL="285750" indent="-285750" algn="l">
              <a:buFont typeface="Wingdings" pitchFamily="2" charset="2"/>
              <a:buChar char="p"/>
            </a:pPr>
            <a:endParaRPr lang="en-US" altLang="ja-JP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85750" indent="-285750" algn="l">
              <a:buFont typeface="Wingdings" pitchFamily="2" charset="2"/>
              <a:buChar char="p"/>
            </a:pPr>
            <a:endParaRPr kumimoji="1" lang="en-US" altLang="ja-JP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85750" indent="-285750" algn="l">
              <a:buFont typeface="Wingdings" pitchFamily="2" charset="2"/>
              <a:buChar char="p"/>
            </a:pPr>
            <a:endParaRPr kumimoji="1" lang="en-US" altLang="ja-JP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type</a:t>
            </a:r>
          </a:p>
          <a:p>
            <a:pPr marL="285750" indent="-285750" algn="l">
              <a:buFont typeface="Wingdings" pitchFamily="2" charset="2"/>
              <a:buChar char="p"/>
            </a:pPr>
            <a:endParaRPr lang="en-US" altLang="ja-JP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85750" indent="-285750" algn="l">
              <a:buFont typeface="Wingdings" pitchFamily="2" charset="2"/>
              <a:buChar char="p"/>
            </a:pPr>
            <a:endParaRPr lang="en-US" altLang="ja-JP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85750" indent="-285750" algn="l">
              <a:buFont typeface="Wingdings" pitchFamily="2" charset="2"/>
              <a:buChar char="p"/>
            </a:pPr>
            <a:endParaRPr lang="en-US" altLang="ja-JP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tgt. type</a:t>
            </a:r>
          </a:p>
          <a:p>
            <a:pPr marL="285750" indent="-285750" algn="l">
              <a:buFont typeface="Wingdings" pitchFamily="2" charset="2"/>
              <a:buChar char="p"/>
            </a:pPr>
            <a:endParaRPr lang="en-US" altLang="ja-JP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85750" indent="-285750" algn="l">
              <a:buFont typeface="Wingdings" pitchFamily="2" charset="2"/>
              <a:buChar char="p"/>
            </a:pPr>
            <a:endParaRPr lang="en-US" altLang="ja-JP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85750" indent="-285750" algn="l">
              <a:buFont typeface="Wingdings" pitchFamily="2" charset="2"/>
              <a:buChar char="p"/>
            </a:pPr>
            <a:endParaRPr kumimoji="1" lang="en-US" altLang="ja-JP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target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DF9978-EE42-4C44-94E4-4FE6E46ABC67}"/>
              </a:ext>
            </a:extLst>
          </p:cNvPr>
          <p:cNvSpPr/>
          <p:nvPr/>
        </p:nvSpPr>
        <p:spPr bwMode="auto">
          <a:xfrm>
            <a:off x="1394092" y="3351284"/>
            <a:ext cx="2384789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Text with &lt;b&gt;HTML tag&lt;/b&gt;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CB68B8E-6A14-694A-8412-77CA9542AC16}"/>
              </a:ext>
            </a:extLst>
          </p:cNvPr>
          <p:cNvSpPr/>
          <p:nvPr/>
        </p:nvSpPr>
        <p:spPr bwMode="auto">
          <a:xfrm>
            <a:off x="629541" y="3351283"/>
            <a:ext cx="764551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sz="1200" dirty="0">
                <a:solidFill>
                  <a:schemeClr val="tx1"/>
                </a:solidFill>
              </a:rPr>
              <a:t>en-US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0B2768BF-C6CB-8049-ADDF-F43DAD8CB844}"/>
              </a:ext>
            </a:extLst>
          </p:cNvPr>
          <p:cNvSpPr/>
          <p:nvPr/>
        </p:nvSpPr>
        <p:spPr bwMode="auto">
          <a:xfrm flipV="1">
            <a:off x="658226" y="3460758"/>
            <a:ext cx="168161" cy="144966"/>
          </a:xfrm>
          <a:prstGeom prst="triangl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5BF9F5D-9889-0148-82C7-7340EC358DCF}"/>
              </a:ext>
            </a:extLst>
          </p:cNvPr>
          <p:cNvSpPr/>
          <p:nvPr/>
        </p:nvSpPr>
        <p:spPr bwMode="auto">
          <a:xfrm>
            <a:off x="594321" y="4211903"/>
            <a:ext cx="764551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type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3" name="三角形 32">
            <a:extLst>
              <a:ext uri="{FF2B5EF4-FFF2-40B4-BE49-F238E27FC236}">
                <a16:creationId xmlns:a16="http://schemas.microsoft.com/office/drawing/2014/main" id="{E3E2AC51-B145-594D-8068-FFF8123ECF7C}"/>
              </a:ext>
            </a:extLst>
          </p:cNvPr>
          <p:cNvSpPr/>
          <p:nvPr/>
        </p:nvSpPr>
        <p:spPr bwMode="auto">
          <a:xfrm flipV="1">
            <a:off x="623006" y="4321378"/>
            <a:ext cx="168161" cy="144966"/>
          </a:xfrm>
          <a:prstGeom prst="triangl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6C5F500-2D4F-5D44-9E8F-09C35B634A30}"/>
              </a:ext>
            </a:extLst>
          </p:cNvPr>
          <p:cNvSpPr/>
          <p:nvPr/>
        </p:nvSpPr>
        <p:spPr bwMode="auto">
          <a:xfrm>
            <a:off x="589316" y="5147934"/>
            <a:ext cx="764551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tgt.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5" name="三角形 34">
            <a:extLst>
              <a:ext uri="{FF2B5EF4-FFF2-40B4-BE49-F238E27FC236}">
                <a16:creationId xmlns:a16="http://schemas.microsoft.com/office/drawing/2014/main" id="{C750067B-2D77-C041-AAE0-141D299C78B6}"/>
              </a:ext>
            </a:extLst>
          </p:cNvPr>
          <p:cNvSpPr/>
          <p:nvPr/>
        </p:nvSpPr>
        <p:spPr bwMode="auto">
          <a:xfrm flipV="1">
            <a:off x="618001" y="5257409"/>
            <a:ext cx="168161" cy="144966"/>
          </a:xfrm>
          <a:prstGeom prst="triangl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8CADF7-C8F0-2D44-AB74-1C70C06928FF}"/>
              </a:ext>
            </a:extLst>
          </p:cNvPr>
          <p:cNvSpPr txBox="1"/>
          <p:nvPr/>
        </p:nvSpPr>
        <p:spPr>
          <a:xfrm>
            <a:off x="3211551" y="4211903"/>
            <a:ext cx="184731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1789FE2-E5A0-7542-B924-A6CF8F20B84F}"/>
              </a:ext>
            </a:extLst>
          </p:cNvPr>
          <p:cNvSpPr txBox="1"/>
          <p:nvPr/>
        </p:nvSpPr>
        <p:spPr>
          <a:xfrm>
            <a:off x="1665729" y="4267687"/>
            <a:ext cx="1935145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type ::= str |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num | ...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E46F63-0532-1A4C-AC8E-830B19FF722B}"/>
              </a:ext>
            </a:extLst>
          </p:cNvPr>
          <p:cNvSpPr txBox="1"/>
          <p:nvPr/>
        </p:nvSpPr>
        <p:spPr>
          <a:xfrm>
            <a:off x="1674248" y="5147934"/>
            <a:ext cx="2659702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tgt ::= env var | node property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43C7E75-41A5-C34A-8788-E9F4CA20524D}"/>
              </a:ext>
            </a:extLst>
          </p:cNvPr>
          <p:cNvSpPr/>
          <p:nvPr/>
        </p:nvSpPr>
        <p:spPr bwMode="auto">
          <a:xfrm>
            <a:off x="589316" y="6210726"/>
            <a:ext cx="1497324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name of env var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2C91C87-7DC6-774E-910C-97B6D7086051}"/>
              </a:ext>
            </a:extLst>
          </p:cNvPr>
          <p:cNvSpPr txBox="1"/>
          <p:nvPr/>
        </p:nvSpPr>
        <p:spPr>
          <a:xfrm>
            <a:off x="532766" y="5902013"/>
            <a:ext cx="1374094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[tgt = env var]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22571AB-B1C4-5D4E-A85A-BC7C4DEB303B}"/>
              </a:ext>
            </a:extLst>
          </p:cNvPr>
          <p:cNvSpPr/>
          <p:nvPr/>
        </p:nvSpPr>
        <p:spPr bwMode="auto">
          <a:xfrm>
            <a:off x="2626165" y="6210726"/>
            <a:ext cx="2403965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&lt;node id&gt;.&lt;property name&gt;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1B4A86C-51A0-F24E-96C7-6EF0B4E9FEB4}"/>
              </a:ext>
            </a:extLst>
          </p:cNvPr>
          <p:cNvSpPr txBox="1"/>
          <p:nvPr/>
        </p:nvSpPr>
        <p:spPr>
          <a:xfrm>
            <a:off x="2558465" y="5902013"/>
            <a:ext cx="1928733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[tgt = node property]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AC7B2D7-AB6F-3A4D-96C4-850978B5174E}"/>
              </a:ext>
            </a:extLst>
          </p:cNvPr>
          <p:cNvSpPr/>
          <p:nvPr/>
        </p:nvSpPr>
        <p:spPr bwMode="auto">
          <a:xfrm>
            <a:off x="5027629" y="6210726"/>
            <a:ext cx="280351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DB9FFCC5-9DEE-A74E-9A75-4A2EFCD0D757}"/>
              </a:ext>
            </a:extLst>
          </p:cNvPr>
          <p:cNvCxnSpPr>
            <a:cxnSpLocks/>
            <a:stCxn id="44" idx="0"/>
            <a:endCxn id="8" idx="1"/>
          </p:cNvCxnSpPr>
          <p:nvPr/>
        </p:nvCxnSpPr>
        <p:spPr bwMode="auto">
          <a:xfrm rot="5400000" flipH="1" flipV="1">
            <a:off x="5175800" y="5895933"/>
            <a:ext cx="306798" cy="32278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8CB6FF-58C0-A045-A4A7-17253B004AE3}"/>
              </a:ext>
            </a:extLst>
          </p:cNvPr>
          <p:cNvSpPr txBox="1"/>
          <p:nvPr/>
        </p:nvSpPr>
        <p:spPr>
          <a:xfrm>
            <a:off x="5490593" y="5663253"/>
            <a:ext cx="3419526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Common UI to set target node property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(T.B.D.)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6690DB5-36BE-674F-B1C2-4C1ADA2A54D1}"/>
              </a:ext>
            </a:extLst>
          </p:cNvPr>
          <p:cNvSpPr/>
          <p:nvPr/>
        </p:nvSpPr>
        <p:spPr bwMode="auto">
          <a:xfrm>
            <a:off x="3716910" y="1322610"/>
            <a:ext cx="578951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name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63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844E2-77D6-9047-92E5-2E36C4B0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Encrypting SUBFLOW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423262-A958-1C4D-83F8-0E9F91E6D1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969718"/>
            <a:ext cx="8729733" cy="5510654"/>
          </a:xfrm>
        </p:spPr>
        <p:txBody>
          <a:bodyPr/>
          <a:lstStyle/>
          <a:p>
            <a:r>
              <a:rPr kumimoji="1" lang="en-US" altLang="ja-JP" dirty="0"/>
              <a:t>Use encrypted property of a SUBFLOW to encode internal of the SUBFLOW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Use-cases of SUBFLOW encryption</a:t>
            </a:r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192FD96-E0ED-DD4E-8601-19BCD039106A}"/>
              </a:ext>
            </a:extLst>
          </p:cNvPr>
          <p:cNvSpPr/>
          <p:nvPr/>
        </p:nvSpPr>
        <p:spPr bwMode="auto">
          <a:xfrm>
            <a:off x="1772356" y="1435288"/>
            <a:ext cx="3760345" cy="2165868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r>
              <a:rPr lang="en-US" altLang="ja-JP" sz="1800" dirty="0">
                <a:solidFill>
                  <a:schemeClr val="tx1"/>
                </a:solidFill>
              </a:rPr>
              <a:t>[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r>
              <a:rPr lang="en-US" altLang="ja-JP" sz="1800" dirty="0">
                <a:solidFill>
                  <a:schemeClr val="tx1"/>
                </a:solidFill>
              </a:rPr>
              <a:t>    { id: "...", type: "subflow", 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</a:t>
            </a:r>
            <a:r>
              <a:rPr lang="en-US" altLang="ja-JP" sz="1800" dirty="0">
                <a:solidFill>
                  <a:schemeClr val="accent1"/>
                </a:solidFill>
              </a:rPr>
              <a:t>sealed: true,</a:t>
            </a:r>
          </a:p>
          <a:p>
            <a:r>
              <a:rPr lang="en-US" altLang="ja-JP" sz="1800" dirty="0">
                <a:solidFill>
                  <a:schemeClr val="accent1"/>
                </a:solidFill>
              </a:rPr>
              <a:t>      encrypted: true,</a:t>
            </a:r>
          </a:p>
          <a:p>
            <a:r>
              <a:rPr lang="en-US" altLang="ja-JP" sz="1800" dirty="0">
                <a:solidFill>
                  <a:schemeClr val="accent1"/>
                </a:solidFill>
              </a:rPr>
              <a:t>      flow: "&lt;encrypted flow string&gt;"</a:t>
            </a:r>
            <a:r>
              <a:rPr lang="en-US" altLang="ja-JP" sz="1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  ....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]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C87644B-F6D1-D048-9C7B-107BCA8F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92" y="4284205"/>
            <a:ext cx="2295127" cy="15480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8CA1505-AAFA-A04F-A116-2343CC04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85" y="4284205"/>
            <a:ext cx="2212170" cy="149204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63C972-840D-8842-BA19-ADD7A4E4147B}"/>
              </a:ext>
            </a:extLst>
          </p:cNvPr>
          <p:cNvSpPr txBox="1"/>
          <p:nvPr/>
        </p:nvSpPr>
        <p:spPr>
          <a:xfrm>
            <a:off x="756293" y="5950067"/>
            <a:ext cx="1835759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Flow Developer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852F2F4-68FC-1E44-9A6C-79FBD5BBC65E}"/>
              </a:ext>
            </a:extLst>
          </p:cNvPr>
          <p:cNvSpPr txBox="1"/>
          <p:nvPr/>
        </p:nvSpPr>
        <p:spPr>
          <a:xfrm>
            <a:off x="5120857" y="5953770"/>
            <a:ext cx="684803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User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222ADF27-FB47-D849-B9B5-9934FFD41FD4}"/>
              </a:ext>
            </a:extLst>
          </p:cNvPr>
          <p:cNvSpPr/>
          <p:nvPr/>
        </p:nvSpPr>
        <p:spPr bwMode="auto">
          <a:xfrm>
            <a:off x="2946400" y="4718756"/>
            <a:ext cx="1354667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CE3938F4-99D8-D34B-8434-E423F1F9FBB9}"/>
              </a:ext>
            </a:extLst>
          </p:cNvPr>
          <p:cNvSpPr/>
          <p:nvPr/>
        </p:nvSpPr>
        <p:spPr bwMode="auto">
          <a:xfrm rot="5400000">
            <a:off x="3209883" y="5224668"/>
            <a:ext cx="761605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91BB8B56-4696-464F-A713-FC66AD2A4341}"/>
              </a:ext>
            </a:extLst>
          </p:cNvPr>
          <p:cNvSpPr/>
          <p:nvPr/>
        </p:nvSpPr>
        <p:spPr bwMode="auto">
          <a:xfrm>
            <a:off x="6761593" y="4718756"/>
            <a:ext cx="1145988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502290-FE80-FE49-ABD9-B47D1CE28D4D}"/>
              </a:ext>
            </a:extLst>
          </p:cNvPr>
          <p:cNvSpPr txBox="1"/>
          <p:nvPr/>
        </p:nvSpPr>
        <p:spPr>
          <a:xfrm>
            <a:off x="3225040" y="5972501"/>
            <a:ext cx="731290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Theif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B113BB-089E-8342-BE1A-4D0ECAC17058}"/>
              </a:ext>
            </a:extLst>
          </p:cNvPr>
          <p:cNvSpPr txBox="1"/>
          <p:nvPr/>
        </p:nvSpPr>
        <p:spPr>
          <a:xfrm>
            <a:off x="6889113" y="4547138"/>
            <a:ext cx="869149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メモ 3">
            <a:extLst>
              <a:ext uri="{FF2B5EF4-FFF2-40B4-BE49-F238E27FC236}">
                <a16:creationId xmlns:a16="http://schemas.microsoft.com/office/drawing/2014/main" id="{A595CB69-8862-554C-87FE-DE7C71CC972D}"/>
              </a:ext>
            </a:extLst>
          </p:cNvPr>
          <p:cNvSpPr/>
          <p:nvPr/>
        </p:nvSpPr>
        <p:spPr bwMode="auto">
          <a:xfrm>
            <a:off x="3048501" y="4111180"/>
            <a:ext cx="1032663" cy="636424"/>
          </a:xfrm>
          <a:prstGeom prst="foldedCorne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encrypted</a:t>
            </a:r>
          </a:p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flow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5" name="メモ 14">
            <a:extLst>
              <a:ext uri="{FF2B5EF4-FFF2-40B4-BE49-F238E27FC236}">
                <a16:creationId xmlns:a16="http://schemas.microsoft.com/office/drawing/2014/main" id="{1C1ED4D8-32D5-8244-AB7F-154A7C59E4B8}"/>
              </a:ext>
            </a:extLst>
          </p:cNvPr>
          <p:cNvSpPr/>
          <p:nvPr/>
        </p:nvSpPr>
        <p:spPr bwMode="auto">
          <a:xfrm>
            <a:off x="8026721" y="4587394"/>
            <a:ext cx="1032663" cy="636424"/>
          </a:xfrm>
          <a:prstGeom prst="foldedCorne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encrypted</a:t>
            </a:r>
          </a:p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flow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57C4E53D-CD4B-744C-A5CF-3B1BFE7AFAE8}"/>
              </a:ext>
            </a:extLst>
          </p:cNvPr>
          <p:cNvSpPr/>
          <p:nvPr/>
        </p:nvSpPr>
        <p:spPr bwMode="auto">
          <a:xfrm rot="2309241">
            <a:off x="6239853" y="5512363"/>
            <a:ext cx="761605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7" name="メモ 16">
            <a:extLst>
              <a:ext uri="{FF2B5EF4-FFF2-40B4-BE49-F238E27FC236}">
                <a16:creationId xmlns:a16="http://schemas.microsoft.com/office/drawing/2014/main" id="{DE3F0DF7-65B7-0E4E-B984-68D444AEE2D6}"/>
              </a:ext>
            </a:extLst>
          </p:cNvPr>
          <p:cNvSpPr/>
          <p:nvPr/>
        </p:nvSpPr>
        <p:spPr bwMode="auto">
          <a:xfrm>
            <a:off x="7103880" y="5732348"/>
            <a:ext cx="1032663" cy="636424"/>
          </a:xfrm>
          <a:prstGeom prst="foldedCorne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decrypted</a:t>
            </a:r>
          </a:p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flow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8" name="乗算記号 17">
            <a:extLst>
              <a:ext uri="{FF2B5EF4-FFF2-40B4-BE49-F238E27FC236}">
                <a16:creationId xmlns:a16="http://schemas.microsoft.com/office/drawing/2014/main" id="{9C0A1D47-4562-A54A-AAD2-41B7CF6D0607}"/>
              </a:ext>
            </a:extLst>
          </p:cNvPr>
          <p:cNvSpPr/>
          <p:nvPr/>
        </p:nvSpPr>
        <p:spPr bwMode="auto">
          <a:xfrm>
            <a:off x="6180630" y="5275148"/>
            <a:ext cx="914400" cy="914400"/>
          </a:xfrm>
          <a:prstGeom prst="mathMultiply">
            <a:avLst>
              <a:gd name="adj1" fmla="val 15655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9" name="左矢印 18">
            <a:extLst>
              <a:ext uri="{FF2B5EF4-FFF2-40B4-BE49-F238E27FC236}">
                <a16:creationId xmlns:a16="http://schemas.microsoft.com/office/drawing/2014/main" id="{C15D6EEC-198E-8243-BD94-1FE81281C476}"/>
              </a:ext>
            </a:extLst>
          </p:cNvPr>
          <p:cNvSpPr/>
          <p:nvPr/>
        </p:nvSpPr>
        <p:spPr bwMode="auto">
          <a:xfrm rot="19102337">
            <a:off x="6218062" y="3924687"/>
            <a:ext cx="978408" cy="484632"/>
          </a:xfrm>
          <a:prstGeom prst="lef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21" name="グラフィックス 20" descr="鍵">
            <a:extLst>
              <a:ext uri="{FF2B5EF4-FFF2-40B4-BE49-F238E27FC236}">
                <a16:creationId xmlns:a16="http://schemas.microsoft.com/office/drawing/2014/main" id="{4BF68A4E-9AB0-064E-B797-24E02D517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1468" y="4373212"/>
            <a:ext cx="751069" cy="751069"/>
          </a:xfrm>
          <a:prstGeom prst="rect">
            <a:avLst/>
          </a:prstGeom>
        </p:spPr>
      </p:pic>
      <p:pic>
        <p:nvPicPr>
          <p:cNvPr id="23" name="グラフィックス 22" descr="曇り">
            <a:extLst>
              <a:ext uri="{FF2B5EF4-FFF2-40B4-BE49-F238E27FC236}">
                <a16:creationId xmlns:a16="http://schemas.microsoft.com/office/drawing/2014/main" id="{74290DA1-09CE-A64D-B8FB-13C00D520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4547" y="3172131"/>
            <a:ext cx="914400" cy="9144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7D2BE5-1D0C-6849-9A84-D4606F9F8BCE}"/>
              </a:ext>
            </a:extLst>
          </p:cNvPr>
          <p:cNvSpPr txBox="1"/>
          <p:nvPr/>
        </p:nvSpPr>
        <p:spPr>
          <a:xfrm>
            <a:off x="7175659" y="3924340"/>
            <a:ext cx="1835759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Flow Developer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4DA7E56-D423-6D4C-840B-3C9F2FF0532C}"/>
              </a:ext>
            </a:extLst>
          </p:cNvPr>
          <p:cNvSpPr txBox="1"/>
          <p:nvPr/>
        </p:nvSpPr>
        <p:spPr>
          <a:xfrm>
            <a:off x="5091118" y="4890373"/>
            <a:ext cx="1616148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online/offline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54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DB3BEC0-3169-0A40-A5DF-3BD0F002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2165978" cy="535531"/>
          </a:xfrm>
        </p:spPr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7DCB30-0495-7C4D-B359-9007D12F1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8DB5F43-D638-4E1F-A63D-1E00B3BB6C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</p:spPr>
        <p:txBody>
          <a:bodyPr/>
          <a:lstStyle/>
          <a:p>
            <a:r>
              <a:rPr lang="en-US" altLang="ja-JP" sz="2000" dirty="0"/>
              <a:t>Node-RED is a highly effective tool for rapid creation of new solutions.</a:t>
            </a:r>
          </a:p>
          <a:p>
            <a:r>
              <a:rPr lang="en-US" altLang="ja-JP" sz="2000" dirty="0"/>
              <a:t>On the other hand, we would like to create basis for</a:t>
            </a:r>
            <a:r>
              <a:rPr lang="en-US" altLang="ja-JP" sz="2000" b="1" dirty="0">
                <a:solidFill>
                  <a:srgbClr val="3333CC"/>
                </a:solidFill>
              </a:rPr>
              <a:t> </a:t>
            </a:r>
            <a:r>
              <a:rPr lang="en-US" altLang="ja-JP" sz="20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sharing common solution patterns (or templates) </a:t>
            </a:r>
            <a:r>
              <a:rPr lang="en-US" altLang="ja-JP" sz="2000" dirty="0"/>
              <a:t>useful for creating new custom solutions by novice IT users.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9219313-1C39-4998-BF4C-86752FCD203C}"/>
              </a:ext>
            </a:extLst>
          </p:cNvPr>
          <p:cNvSpPr/>
          <p:nvPr/>
        </p:nvSpPr>
        <p:spPr bwMode="auto">
          <a:xfrm>
            <a:off x="1154149" y="2650129"/>
            <a:ext cx="1125020" cy="11250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kumimoji="1" lang="ja-JP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B194831-0436-477B-B475-82A03DB85BA9}"/>
              </a:ext>
            </a:extLst>
          </p:cNvPr>
          <p:cNvSpPr/>
          <p:nvPr/>
        </p:nvSpPr>
        <p:spPr bwMode="auto">
          <a:xfrm>
            <a:off x="3813862" y="2650129"/>
            <a:ext cx="1125020" cy="11250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kumimoji="1" lang="ja-JP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3FF5681-8519-4EAE-A165-3C1CE667D782}"/>
              </a:ext>
            </a:extLst>
          </p:cNvPr>
          <p:cNvSpPr/>
          <p:nvPr/>
        </p:nvSpPr>
        <p:spPr bwMode="auto">
          <a:xfrm>
            <a:off x="3813862" y="4842946"/>
            <a:ext cx="1125020" cy="11250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</a:t>
            </a:r>
          </a:p>
          <a:p>
            <a:pPr algn="ctr"/>
            <a:r>
              <a:rPr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  <a:p>
            <a:pPr algn="ctr"/>
            <a:r>
              <a:rPr kumimoji="1"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kumimoji="1" lang="ja-JP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07716F4-AD2D-409A-B399-A2F77026ABC0}"/>
              </a:ext>
            </a:extLst>
          </p:cNvPr>
          <p:cNvSpPr/>
          <p:nvPr/>
        </p:nvSpPr>
        <p:spPr bwMode="auto">
          <a:xfrm>
            <a:off x="6473575" y="2650129"/>
            <a:ext cx="1125020" cy="11250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br>
              <a:rPr kumimoji="1"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kumimoji="1" lang="ja-JP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4121460-1D51-47F9-890D-B021A4AE64A0}"/>
              </a:ext>
            </a:extLst>
          </p:cNvPr>
          <p:cNvCxnSpPr>
            <a:stCxn id="4" idx="6"/>
            <a:endCxn id="7" idx="2"/>
          </p:cNvCxnSpPr>
          <p:nvPr/>
        </p:nvCxnSpPr>
        <p:spPr bwMode="auto">
          <a:xfrm>
            <a:off x="2279169" y="3212639"/>
            <a:ext cx="1534693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CD6FAA0-B379-4488-AB3A-068E63A10AE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 bwMode="auto">
          <a:xfrm>
            <a:off x="4376372" y="3775149"/>
            <a:ext cx="0" cy="1067797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E63F094-BA87-4745-A3C6-AC9A8D67831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 bwMode="auto">
          <a:xfrm flipV="1">
            <a:off x="4774127" y="3610394"/>
            <a:ext cx="1864203" cy="1397307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90C7CF-9F55-4040-825B-A730158E302E}"/>
              </a:ext>
            </a:extLst>
          </p:cNvPr>
          <p:cNvSpPr txBox="1"/>
          <p:nvPr/>
        </p:nvSpPr>
        <p:spPr>
          <a:xfrm>
            <a:off x="2371711" y="2838043"/>
            <a:ext cx="1218603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Prototype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FD3CCB-D013-4E62-8E53-314F08755312}"/>
              </a:ext>
            </a:extLst>
          </p:cNvPr>
          <p:cNvSpPr txBox="1"/>
          <p:nvPr/>
        </p:nvSpPr>
        <p:spPr>
          <a:xfrm>
            <a:off x="2940739" y="3964957"/>
            <a:ext cx="1353255" cy="59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Abstract</a:t>
            </a:r>
            <a:r>
              <a:rPr lang="ja-JP" altLang="en-US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&amp;</a:t>
            </a:r>
            <a:b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Refactor</a:t>
            </a:r>
            <a:endParaRPr kumimoji="1"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59DF564-D3BA-498E-8850-506DECB8DD60}"/>
              </a:ext>
            </a:extLst>
          </p:cNvPr>
          <p:cNvSpPr txBox="1"/>
          <p:nvPr/>
        </p:nvSpPr>
        <p:spPr>
          <a:xfrm>
            <a:off x="5708782" y="4415166"/>
            <a:ext cx="1529586" cy="59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Customize &amp;</a:t>
            </a:r>
          </a:p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326591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メモ 1">
            <a:extLst>
              <a:ext uri="{FF2B5EF4-FFF2-40B4-BE49-F238E27FC236}">
                <a16:creationId xmlns:a16="http://schemas.microsoft.com/office/drawing/2014/main" id="{14E7255B-1853-DE4B-845E-768CD5678F99}"/>
              </a:ext>
            </a:extLst>
          </p:cNvPr>
          <p:cNvSpPr/>
          <p:nvPr/>
        </p:nvSpPr>
        <p:spPr bwMode="auto">
          <a:xfrm>
            <a:off x="369868" y="339047"/>
            <a:ext cx="5373386" cy="2729830"/>
          </a:xfrm>
          <a:prstGeom prst="foldedCorne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</a:rPr>
              <a:t>Action Items:</a:t>
            </a:r>
          </a:p>
          <a:p>
            <a:pPr marL="285750" indent="-285750" algn="l"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</a:rPr>
              <a:t>review current implementation (IBM)</a:t>
            </a:r>
          </a:p>
          <a:p>
            <a:pPr marL="285750" indent="-285750" algn="l">
              <a:buFont typeface="Wingdings" pitchFamily="2" charset="2"/>
              <a:buChar char="n"/>
            </a:pPr>
            <a:r>
              <a:rPr kumimoji="1" lang="en-US" altLang="ja-JP" sz="1800" dirty="0">
                <a:solidFill>
                  <a:schemeClr val="tx1"/>
                </a:solidFill>
              </a:rPr>
              <a:t>detailed design</a:t>
            </a:r>
          </a:p>
          <a:p>
            <a:pPr marL="742950" lvl="1" indent="-285750">
              <a:buFont typeface="Wingdings" pitchFamily="2" charset="2"/>
              <a:buChar char="p"/>
            </a:pPr>
            <a:r>
              <a:rPr lang="en-US" altLang="ja-JP" sz="1800" dirty="0">
                <a:solidFill>
                  <a:schemeClr val="tx1"/>
                </a:solidFill>
              </a:rPr>
              <a:t>exporting subflow (HITACHI)</a:t>
            </a:r>
          </a:p>
          <a:p>
            <a:pPr marL="742950" lvl="1" indent="-285750">
              <a:buFont typeface="Wingdings" pitchFamily="2" charset="2"/>
              <a:buChar char="p"/>
            </a:pPr>
            <a:r>
              <a:rPr kumimoji="1" lang="en-US" altLang="ja-JP" sz="1800" dirty="0">
                <a:solidFill>
                  <a:schemeClr val="tx1"/>
                </a:solidFill>
              </a:rPr>
              <a:t>pluggable library interface (IBM)</a:t>
            </a:r>
          </a:p>
          <a:p>
            <a:pPr marL="742950" lvl="1" indent="-285750">
              <a:buFont typeface="Wingdings" pitchFamily="2" charset="2"/>
              <a:buChar char="p"/>
            </a:pPr>
            <a:r>
              <a:rPr lang="en-US" altLang="ja-JP" sz="1800" dirty="0">
                <a:solidFill>
                  <a:schemeClr val="tx1"/>
                </a:solidFill>
              </a:rPr>
              <a:t>flow library enhancements (IBM)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p"/>
            </a:pPr>
            <a:r>
              <a:rPr lang="en-US" altLang="ja-JP" sz="1800" dirty="0">
                <a:solidFill>
                  <a:schemeClr val="tx1"/>
                </a:solidFill>
              </a:rPr>
              <a:t>i18n UI (HITACHI)</a:t>
            </a:r>
          </a:p>
          <a:p>
            <a:pPr marL="742950" lvl="1" indent="-285750">
              <a:buFont typeface="Wingdings" pitchFamily="2" charset="2"/>
              <a:buChar char="p"/>
            </a:pPr>
            <a:r>
              <a:rPr lang="en-US" altLang="ja-JP" sz="1800" dirty="0">
                <a:solidFill>
                  <a:schemeClr val="tx1"/>
                </a:solidFill>
              </a:rPr>
              <a:t>function node enhancements (HITACHI)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ja-JP" sz="1800" dirty="0">
                <a:solidFill>
                  <a:schemeClr val="tx1"/>
                </a:solidFill>
              </a:rPr>
              <a:t>encryption use-cases &amp; design (HITACHI)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</a:rPr>
              <a:t>solution for UI that can't specify env var (?)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44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4BF13-79A4-4746-8A7A-257BD666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197257" cy="482568"/>
          </a:xfrm>
        </p:spPr>
        <p:txBody>
          <a:bodyPr/>
          <a:lstStyle/>
          <a:p>
            <a:r>
              <a:rPr kumimoji="1" lang="en-US" altLang="ja-JP" dirty="0"/>
              <a:t>Grouping Nodes in Workspace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3684905-0581-554B-B4B5-C48C56314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245DA6-0746-5547-98D1-58168CF9EC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Box Group of node is conceptually similar to SUBFLOW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Box Group may be represented as a special kind of SUBFLOW</a:t>
            </a:r>
          </a:p>
          <a:p>
            <a:pPr lvl="1"/>
            <a:r>
              <a:rPr lang="en-US" altLang="ja-JP" dirty="0"/>
              <a:t>has no node representation, template interface</a:t>
            </a:r>
          </a:p>
          <a:p>
            <a:pPr lvl="1"/>
            <a:r>
              <a:rPr kumimoji="1" lang="en-US" altLang="ja-JP" dirty="0"/>
              <a:t>only single instance exists</a:t>
            </a:r>
          </a:p>
          <a:p>
            <a:r>
              <a:rPr lang="en-US" altLang="ja-JP" dirty="0"/>
              <a:t>But difficulty exists on meaning of z property of nodes </a:t>
            </a:r>
          </a:p>
          <a:p>
            <a:r>
              <a:rPr kumimoji="1" lang="en-US" altLang="ja-JP" dirty="0"/>
              <a:t>Other possibility is introducing con</a:t>
            </a:r>
            <a:r>
              <a:rPr lang="en-US" altLang="ja-JP" dirty="0"/>
              <a:t>fig node that holds list of</a:t>
            </a:r>
            <a:br>
              <a:rPr lang="en-US" altLang="ja-JP" dirty="0"/>
            </a:br>
            <a:r>
              <a:rPr lang="en-US" altLang="ja-JP" dirty="0"/>
              <a:t>contained nodes 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DCB4F37-0DFB-C445-A407-E1DB7D8D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59602"/>
              </p:ext>
            </p:extLst>
          </p:nvPr>
        </p:nvGraphicFramePr>
        <p:xfrm>
          <a:off x="704497" y="1550109"/>
          <a:ext cx="7735006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7620">
                  <a:extLst>
                    <a:ext uri="{9D8B030D-6E8A-4147-A177-3AD203B41FA5}">
                      <a16:colId xmlns:a16="http://schemas.microsoft.com/office/drawing/2014/main" val="2086267762"/>
                    </a:ext>
                  </a:extLst>
                </a:gridCol>
                <a:gridCol w="3935972">
                  <a:extLst>
                    <a:ext uri="{9D8B030D-6E8A-4147-A177-3AD203B41FA5}">
                      <a16:colId xmlns:a16="http://schemas.microsoft.com/office/drawing/2014/main" val="271594848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3464612"/>
                    </a:ext>
                  </a:extLst>
                </a:gridCol>
                <a:gridCol w="1824214">
                  <a:extLst>
                    <a:ext uri="{9D8B030D-6E8A-4147-A177-3AD203B41FA5}">
                      <a16:colId xmlns:a16="http://schemas.microsoft.com/office/drawing/2014/main" val="1760404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Feature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SUBFLOW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Box Group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3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Contain nodes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21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Multiple instances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7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△</a:t>
                      </a:r>
                      <a:r>
                        <a:rPr kumimoji="1" lang="en-US" altLang="ja-JP" dirty="0"/>
                        <a:t>(part of flow)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Environment variables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may be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68904"/>
                  </a:ext>
                </a:extLst>
              </a:tr>
            </a:tbl>
          </a:graphicData>
        </a:graphic>
      </p:graphicFrame>
      <p:sp>
        <p:nvSpPr>
          <p:cNvPr id="6" name="メモ 5">
            <a:extLst>
              <a:ext uri="{FF2B5EF4-FFF2-40B4-BE49-F238E27FC236}">
                <a16:creationId xmlns:a16="http://schemas.microsoft.com/office/drawing/2014/main" id="{32685D06-9773-2543-8E7F-8435F621F152}"/>
              </a:ext>
            </a:extLst>
          </p:cNvPr>
          <p:cNvSpPr/>
          <p:nvPr/>
        </p:nvSpPr>
        <p:spPr bwMode="auto">
          <a:xfrm>
            <a:off x="4328094" y="5838178"/>
            <a:ext cx="4520631" cy="915328"/>
          </a:xfrm>
          <a:prstGeom prst="foldedCorne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</a:rPr>
              <a:t>Action Items:</a:t>
            </a:r>
          </a:p>
          <a:p>
            <a:pPr marL="285750" indent="-285750" algn="l"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</a:rPr>
              <a:t>use-cases (HITACHI)</a:t>
            </a:r>
          </a:p>
          <a:p>
            <a:pPr marL="285750" indent="-285750" algn="l">
              <a:buFont typeface="Wingdings" pitchFamily="2" charset="2"/>
              <a:buChar char="n"/>
            </a:pPr>
            <a:r>
              <a:rPr kumimoji="1" lang="en-US" altLang="ja-JP" sz="1800" dirty="0">
                <a:solidFill>
                  <a:schemeClr val="tx1"/>
                </a:solidFill>
              </a:rPr>
              <a:t>detailed design (IBM or HITACHI)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4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DB3BEC0-3169-0A40-A5DF-3BD0F002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057795" cy="482568"/>
          </a:xfrm>
        </p:spPr>
        <p:txBody>
          <a:bodyPr/>
          <a:lstStyle/>
          <a:p>
            <a:r>
              <a:rPr kumimoji="1" lang="en-US" altLang="ja-JP" dirty="0"/>
              <a:t>Abstracting Solution Patterns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7DCB30-0495-7C4D-B359-9007D12F1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8DB5F43-D638-4E1F-A63D-1E00B3BB6C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</p:spPr>
        <p:txBody>
          <a:bodyPr/>
          <a:lstStyle/>
          <a:p>
            <a:r>
              <a:rPr lang="en-US" altLang="ja-JP" sz="2000" dirty="0"/>
              <a:t>Abstraction using FLOW, SUBFLOW or </a:t>
            </a:r>
            <a:r>
              <a:rPr lang="en-US" altLang="ja-JP" sz="2000" dirty="0" err="1"/>
              <a:t>npm</a:t>
            </a:r>
            <a:r>
              <a:rPr lang="en-US" altLang="ja-JP" sz="2000" dirty="0"/>
              <a:t> module is not sufficient 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9219313-1C39-4998-BF4C-86752FCD203C}"/>
              </a:ext>
            </a:extLst>
          </p:cNvPr>
          <p:cNvSpPr/>
          <p:nvPr/>
        </p:nvSpPr>
        <p:spPr bwMode="auto">
          <a:xfrm>
            <a:off x="1386253" y="3257538"/>
            <a:ext cx="1125020" cy="11250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kumimoji="1" lang="ja-JP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B194831-0436-477B-B475-82A03DB85BA9}"/>
              </a:ext>
            </a:extLst>
          </p:cNvPr>
          <p:cNvSpPr/>
          <p:nvPr/>
        </p:nvSpPr>
        <p:spPr bwMode="auto">
          <a:xfrm>
            <a:off x="4045966" y="3257538"/>
            <a:ext cx="1125020" cy="11250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kumimoji="1" lang="ja-JP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3FF5681-8519-4EAE-A165-3C1CE667D782}"/>
              </a:ext>
            </a:extLst>
          </p:cNvPr>
          <p:cNvSpPr/>
          <p:nvPr/>
        </p:nvSpPr>
        <p:spPr bwMode="auto">
          <a:xfrm>
            <a:off x="4045966" y="5450355"/>
            <a:ext cx="1125020" cy="11250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</a:t>
            </a:r>
          </a:p>
          <a:p>
            <a:pPr algn="ctr"/>
            <a:r>
              <a:rPr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  <a:p>
            <a:pPr algn="ctr"/>
            <a:r>
              <a:rPr kumimoji="1"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kumimoji="1" lang="ja-JP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07716F4-AD2D-409A-B399-A2F77026ABC0}"/>
              </a:ext>
            </a:extLst>
          </p:cNvPr>
          <p:cNvSpPr/>
          <p:nvPr/>
        </p:nvSpPr>
        <p:spPr bwMode="auto">
          <a:xfrm>
            <a:off x="6705679" y="3257538"/>
            <a:ext cx="1125020" cy="11250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br>
              <a:rPr kumimoji="1"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kumimoji="1" lang="ja-JP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4121460-1D51-47F9-890D-B021A4AE64A0}"/>
              </a:ext>
            </a:extLst>
          </p:cNvPr>
          <p:cNvCxnSpPr>
            <a:stCxn id="4" idx="6"/>
            <a:endCxn id="7" idx="2"/>
          </p:cNvCxnSpPr>
          <p:nvPr/>
        </p:nvCxnSpPr>
        <p:spPr bwMode="auto">
          <a:xfrm>
            <a:off x="2511273" y="3820048"/>
            <a:ext cx="1534693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CD6FAA0-B379-4488-AB3A-068E63A10AE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 bwMode="auto">
          <a:xfrm>
            <a:off x="4608476" y="4382558"/>
            <a:ext cx="0" cy="1067797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E63F094-BA87-4745-A3C6-AC9A8D67831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 bwMode="auto">
          <a:xfrm flipV="1">
            <a:off x="5006231" y="4217803"/>
            <a:ext cx="1864203" cy="1397307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90C7CF-9F55-4040-825B-A730158E302E}"/>
              </a:ext>
            </a:extLst>
          </p:cNvPr>
          <p:cNvSpPr txBox="1"/>
          <p:nvPr/>
        </p:nvSpPr>
        <p:spPr>
          <a:xfrm>
            <a:off x="2603815" y="3445452"/>
            <a:ext cx="1218603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Prototype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FD3CCB-D013-4E62-8E53-314F08755312}"/>
              </a:ext>
            </a:extLst>
          </p:cNvPr>
          <p:cNvSpPr txBox="1"/>
          <p:nvPr/>
        </p:nvSpPr>
        <p:spPr>
          <a:xfrm>
            <a:off x="3172843" y="4572366"/>
            <a:ext cx="1353255" cy="59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Abstract</a:t>
            </a:r>
            <a:r>
              <a:rPr lang="ja-JP" altLang="en-US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&amp;</a:t>
            </a:r>
            <a:b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Refactor</a:t>
            </a:r>
            <a:endParaRPr kumimoji="1"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59DF564-D3BA-498E-8850-506DECB8DD60}"/>
              </a:ext>
            </a:extLst>
          </p:cNvPr>
          <p:cNvSpPr txBox="1"/>
          <p:nvPr/>
        </p:nvSpPr>
        <p:spPr>
          <a:xfrm>
            <a:off x="5940886" y="5022575"/>
            <a:ext cx="1529586" cy="59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Customize &amp;</a:t>
            </a:r>
          </a:p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Apply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AD0C5A-87C3-4A88-ACBE-BE949D3B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80" y="5188167"/>
            <a:ext cx="3583278" cy="59253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BF7A965-A804-4A0B-909A-6CB3EBBF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4" y="6293785"/>
            <a:ext cx="1125021" cy="42440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F3C91BB-E814-4997-95D5-7362577B0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59" y="5819418"/>
            <a:ext cx="2812884" cy="392861"/>
          </a:xfrm>
          <a:prstGeom prst="rect">
            <a:avLst/>
          </a:prstGeom>
        </p:spPr>
      </p:pic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016185AC-BAC8-46E3-BB8F-A23DAAFEA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20642"/>
              </p:ext>
            </p:extLst>
          </p:nvPr>
        </p:nvGraphicFramePr>
        <p:xfrm>
          <a:off x="621903" y="1466822"/>
          <a:ext cx="78471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76680">
                  <a:extLst>
                    <a:ext uri="{9D8B030D-6E8A-4147-A177-3AD203B41FA5}">
                      <a16:colId xmlns:a16="http://schemas.microsoft.com/office/drawing/2014/main" val="3088548689"/>
                    </a:ext>
                  </a:extLst>
                </a:gridCol>
                <a:gridCol w="2191703">
                  <a:extLst>
                    <a:ext uri="{9D8B030D-6E8A-4147-A177-3AD203B41FA5}">
                      <a16:colId xmlns:a16="http://schemas.microsoft.com/office/drawing/2014/main" val="2641838384"/>
                    </a:ext>
                  </a:extLst>
                </a:gridCol>
                <a:gridCol w="4278741">
                  <a:extLst>
                    <a:ext uri="{9D8B030D-6E8A-4147-A177-3AD203B41FA5}">
                      <a16:colId xmlns:a16="http://schemas.microsoft.com/office/drawing/2014/main" val="413543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Creation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Customization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5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3333CC"/>
                          </a:solidFill>
                        </a:rPr>
                        <a:t>easy (visual editor)</a:t>
                      </a:r>
                      <a:endParaRPr kumimoji="1" lang="ja-JP" altLang="en-US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C00000"/>
                          </a:solidFill>
                        </a:rPr>
                        <a:t>difficult</a:t>
                      </a:r>
                      <a:r>
                        <a:rPr kumimoji="1" lang="ja-JP" alt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rgbClr val="C00000"/>
                          </a:solidFill>
                        </a:rPr>
                        <a:t>(no</a:t>
                      </a:r>
                      <a:r>
                        <a:rPr kumimoji="1" lang="ja-JP" alt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rgbClr val="C00000"/>
                          </a:solidFill>
                        </a:rPr>
                        <a:t>specific customization</a:t>
                      </a:r>
                      <a:r>
                        <a:rPr kumimoji="1" lang="ja-JP" alt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rgbClr val="C00000"/>
                          </a:solidFill>
                        </a:rPr>
                        <a:t>point)</a:t>
                      </a:r>
                      <a:endParaRPr kumimoji="1" lang="ja-JP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5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SUBFLOW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3333CC"/>
                          </a:solidFill>
                        </a:rPr>
                        <a:t>easy (visual editor)</a:t>
                      </a:r>
                      <a:endParaRPr kumimoji="1" lang="ja-JP" altLang="en-US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C00000"/>
                          </a:solidFill>
                        </a:rPr>
                        <a:t>difficult (no specific customization point)</a:t>
                      </a:r>
                      <a:endParaRPr kumimoji="1" lang="ja-JP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new node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C00000"/>
                          </a:solidFill>
                        </a:rPr>
                        <a:t>difficult (HTML+JS)</a:t>
                      </a:r>
                      <a:endParaRPr kumimoji="1" lang="ja-JP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3333CC"/>
                          </a:solidFill>
                        </a:rPr>
                        <a:t>easy (node settings UI)</a:t>
                      </a:r>
                      <a:endParaRPr kumimoji="1" lang="ja-JP" altLang="en-US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91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4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18B22B9-4A0A-4D0E-8F55-C59BF0C2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3153460"/>
            <a:ext cx="6154249" cy="1645963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1. Background</a:t>
            </a:r>
            <a:br>
              <a:rPr kumimoji="1" lang="en-US" altLang="ja-JP" dirty="0"/>
            </a:br>
            <a:r>
              <a:rPr kumimoji="1" lang="en-US" altLang="ja-JP" dirty="0"/>
              <a:t>2. </a:t>
            </a:r>
            <a:r>
              <a:rPr lang="en-US" altLang="ja-JP" dirty="0"/>
              <a:t>Subflow as Redistributable Node</a:t>
            </a:r>
            <a:br>
              <a:rPr lang="en-US" altLang="ja-JP" dirty="0"/>
            </a:b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4. Subflow Enhancements</a:t>
            </a:r>
            <a:br>
              <a:rPr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5. Summary</a:t>
            </a:r>
            <a:endParaRPr kumimoji="1" lang="ja-JP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2EC547-0259-40B7-878F-9433EE4D4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872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659976" cy="482568"/>
          </a:xfrm>
        </p:spPr>
        <p:txBody>
          <a:bodyPr/>
          <a:lstStyle/>
          <a:p>
            <a:r>
              <a:rPr kumimoji="1" lang="en-US" altLang="ja-JP" dirty="0"/>
              <a:t>Customizing 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By adding customization capability to Subflow, Subflow can define similar functionality to normal Node using Node-RED editor GUI.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B85E661-5812-4EA1-BBB8-929EACE5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40510"/>
              </p:ext>
            </p:extLst>
          </p:nvPr>
        </p:nvGraphicFramePr>
        <p:xfrm>
          <a:off x="733425" y="1808142"/>
          <a:ext cx="7839074" cy="289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616">
                  <a:extLst>
                    <a:ext uri="{9D8B030D-6E8A-4147-A177-3AD203B41FA5}">
                      <a16:colId xmlns:a16="http://schemas.microsoft.com/office/drawing/2014/main" val="126929363"/>
                    </a:ext>
                  </a:extLst>
                </a:gridCol>
                <a:gridCol w="1433024">
                  <a:extLst>
                    <a:ext uri="{9D8B030D-6E8A-4147-A177-3AD203B41FA5}">
                      <a16:colId xmlns:a16="http://schemas.microsoft.com/office/drawing/2014/main" val="341391975"/>
                    </a:ext>
                  </a:extLst>
                </a:gridCol>
                <a:gridCol w="3009499">
                  <a:extLst>
                    <a:ext uri="{9D8B030D-6E8A-4147-A177-3AD203B41FA5}">
                      <a16:colId xmlns:a16="http://schemas.microsoft.com/office/drawing/2014/main" val="211786192"/>
                    </a:ext>
                  </a:extLst>
                </a:gridCol>
                <a:gridCol w="2737935">
                  <a:extLst>
                    <a:ext uri="{9D8B030D-6E8A-4147-A177-3AD203B41FA5}">
                      <a16:colId xmlns:a16="http://schemas.microsoft.com/office/drawing/2014/main" val="3729714260"/>
                    </a:ext>
                  </a:extLst>
                </a:gridCol>
              </a:tblGrid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No.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Item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Node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Subflow (</a:t>
                      </a:r>
                      <a:r>
                        <a:rPr kumimoji="1" lang="en-US" altLang="ja-JP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ToBe</a:t>
                      </a:r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17586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Picture, 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Icon Font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 Font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303867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Info Text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HTML,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41657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Logic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JavaScript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Flow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384755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Settings UI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</a:t>
                      </a:r>
                      <a:r>
                        <a:rPr kumimoji="1" lang="ja-JP" altLang="en-US" sz="160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ja-JP" altLang="en-US" sz="1600" dirty="0">
                          <a:solidFill>
                            <a:srgbClr val="00B050"/>
                          </a:solidFill>
                          <a:latin typeface="+mn-lt"/>
                        </a:rPr>
                        <a:t>→ </a:t>
                      </a:r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  <a:latin typeface="+mn-lt"/>
                        </a:rPr>
                        <a:t>via GUI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758698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+mn-lt"/>
                        </a:rPr>
                        <a:t>Color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Color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</a:t>
                      </a:r>
                      <a:r>
                        <a:rPr kumimoji="1" lang="ja-JP" altLang="en-US" sz="160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ja-JP" altLang="en-US" sz="1600" dirty="0">
                          <a:solidFill>
                            <a:srgbClr val="00B050"/>
                          </a:solidFill>
                          <a:latin typeface="+mn-lt"/>
                        </a:rPr>
                        <a:t>→ </a:t>
                      </a:r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  <a:latin typeface="+mn-lt"/>
                        </a:rPr>
                        <a:t>via GUI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75339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Any Category (via GUI)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60375"/>
                  </a:ext>
                </a:extLst>
              </a:tr>
            </a:tbl>
          </a:graphicData>
        </a:graphic>
      </p:graphicFrame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9233694-437F-41BA-8450-B991F7BB9621}"/>
              </a:ext>
            </a:extLst>
          </p:cNvPr>
          <p:cNvSpPr/>
          <p:nvPr/>
        </p:nvSpPr>
        <p:spPr bwMode="auto">
          <a:xfrm>
            <a:off x="5695950" y="1673662"/>
            <a:ext cx="2993746" cy="3147555"/>
          </a:xfrm>
          <a:prstGeom prst="roundRect">
            <a:avLst>
              <a:gd name="adj" fmla="val 7971"/>
            </a:avLst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0ED998A-42D2-49EF-A3A3-AED7DA9E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36" y="5151120"/>
            <a:ext cx="1890713" cy="962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F9BC86-B239-43CE-B0C4-B906D592BE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49" r="33006"/>
          <a:stretch/>
        </p:blipFill>
        <p:spPr>
          <a:xfrm>
            <a:off x="864414" y="5123445"/>
            <a:ext cx="1205371" cy="989747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1F40B5-A313-40B2-BDC8-95801D555D13}"/>
              </a:ext>
            </a:extLst>
          </p:cNvPr>
          <p:cNvCxnSpPr/>
          <p:nvPr/>
        </p:nvCxnSpPr>
        <p:spPr bwMode="auto">
          <a:xfrm flipV="1">
            <a:off x="2069786" y="2212468"/>
            <a:ext cx="3749989" cy="29386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BD21976-8122-4EF1-8300-1B15E83EAF9B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9149" y="2763724"/>
            <a:ext cx="1680626" cy="239577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BA6C55B8-10E5-4429-A4B7-D86883162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798" y="5159494"/>
            <a:ext cx="2558517" cy="744144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F1748C2-5206-41BF-AEA9-555116252E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9462" y="3355468"/>
            <a:ext cx="840313" cy="1767977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123D5D7-FC64-4D10-8D3E-B69AFD463976}"/>
              </a:ext>
            </a:extLst>
          </p:cNvPr>
          <p:cNvSpPr/>
          <p:nvPr/>
        </p:nvSpPr>
        <p:spPr bwMode="auto">
          <a:xfrm>
            <a:off x="599101" y="3615015"/>
            <a:ext cx="8188742" cy="778678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C2512DD9-484B-4BF8-8735-225701EBA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969" y="5151119"/>
            <a:ext cx="1398043" cy="982187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5F45C48-8D06-4B31-9B3E-54A5C182A48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76315" y="4707184"/>
            <a:ext cx="197901" cy="437523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6214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F4076-681A-4117-8849-5F8AEA5A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859570" cy="482568"/>
          </a:xfrm>
        </p:spPr>
        <p:txBody>
          <a:bodyPr/>
          <a:lstStyle/>
          <a:p>
            <a:r>
              <a:rPr kumimoji="1" lang="en-US" altLang="ja-JP" dirty="0"/>
              <a:t>Current Use of Subflow </a:t>
            </a:r>
            <a:r>
              <a:rPr lang="en-US" altLang="ja-JP" dirty="0"/>
              <a:t>in </a:t>
            </a:r>
            <a:r>
              <a:rPr kumimoji="1" lang="en-US" altLang="ja-JP" dirty="0"/>
              <a:t>Flow Creation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CF3041-CE5A-49A1-9B94-32BDDBA535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EBF065-D474-4D12-ABA5-DD8FDD8E7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SUBFLOW in current Node-RED can be reused in the belonging flow and </a:t>
            </a:r>
            <a:r>
              <a:rPr lang="en-US" altLang="ja-JP" dirty="0"/>
              <a:t>can be redistributed as part of the flow.</a:t>
            </a:r>
            <a:r>
              <a:rPr kumimoji="1" lang="ja-JP" altLang="en-US" dirty="0"/>
              <a:t> </a:t>
            </a:r>
            <a:endParaRPr kumimoji="1" lang="en-US" altLang="ja-JP" dirty="0"/>
          </a:p>
          <a:p>
            <a:r>
              <a:rPr lang="en-US" altLang="ja-JP" dirty="0"/>
              <a:t>Flow format is handy for sharing among users because it is represented by JSON format. 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DD79832-4EE5-40BE-B4E6-05C721F545E9}"/>
              </a:ext>
            </a:extLst>
          </p:cNvPr>
          <p:cNvSpPr/>
          <p:nvPr/>
        </p:nvSpPr>
        <p:spPr bwMode="auto">
          <a:xfrm>
            <a:off x="1413508" y="2707984"/>
            <a:ext cx="1345721" cy="914400"/>
          </a:xfrm>
          <a:prstGeom prst="roundRect">
            <a:avLst/>
          </a:prstGeom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Create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Flow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DFA302-03B9-460C-80DD-8FBFE0665C12}"/>
              </a:ext>
            </a:extLst>
          </p:cNvPr>
          <p:cNvSpPr/>
          <p:nvPr/>
        </p:nvSpPr>
        <p:spPr bwMode="auto">
          <a:xfrm>
            <a:off x="3450191" y="2707984"/>
            <a:ext cx="1345721" cy="914400"/>
          </a:xfrm>
          <a:prstGeom prst="roundRect">
            <a:avLst/>
          </a:prstGeom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Create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Subflow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AF286A2-A5F3-4A7A-B0A3-D6736D1DE1BE}"/>
              </a:ext>
            </a:extLst>
          </p:cNvPr>
          <p:cNvSpPr/>
          <p:nvPr/>
        </p:nvSpPr>
        <p:spPr bwMode="auto">
          <a:xfrm>
            <a:off x="2860108" y="2922868"/>
            <a:ext cx="489204" cy="4846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4195D54-6C40-4E0C-AE23-646FFD4FE974}"/>
              </a:ext>
            </a:extLst>
          </p:cNvPr>
          <p:cNvSpPr/>
          <p:nvPr/>
        </p:nvSpPr>
        <p:spPr bwMode="auto">
          <a:xfrm>
            <a:off x="4896791" y="2922868"/>
            <a:ext cx="489204" cy="4846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D430AC7-2B86-451B-8404-4F794D0E59D0}"/>
              </a:ext>
            </a:extLst>
          </p:cNvPr>
          <p:cNvSpPr/>
          <p:nvPr/>
        </p:nvSpPr>
        <p:spPr bwMode="auto">
          <a:xfrm>
            <a:off x="5486874" y="2707984"/>
            <a:ext cx="1345721" cy="914400"/>
          </a:xfrm>
          <a:prstGeom prst="roundRect">
            <a:avLst/>
          </a:prstGeom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Distribute 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Subflow as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part of flow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7" name="矢印: 左カーブ 16">
            <a:extLst>
              <a:ext uri="{FF2B5EF4-FFF2-40B4-BE49-F238E27FC236}">
                <a16:creationId xmlns:a16="http://schemas.microsoft.com/office/drawing/2014/main" id="{E679EAAA-FE11-44FF-AE69-CF8F4F6D08FD}"/>
              </a:ext>
            </a:extLst>
          </p:cNvPr>
          <p:cNvSpPr/>
          <p:nvPr/>
        </p:nvSpPr>
        <p:spPr bwMode="auto">
          <a:xfrm rot="5400000">
            <a:off x="2657804" y="2852243"/>
            <a:ext cx="731520" cy="2448183"/>
          </a:xfrm>
          <a:prstGeom prst="curved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649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F4076-681A-4117-8849-5F8AEA5A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7566495" cy="482568"/>
          </a:xfrm>
        </p:spPr>
        <p:txBody>
          <a:bodyPr/>
          <a:lstStyle/>
          <a:p>
            <a:r>
              <a:rPr lang="en-US" altLang="ja-JP" dirty="0"/>
              <a:t>Creating Node in npm module from 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CF3041-CE5A-49A1-9B94-32BDDBA535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EBF065-D474-4D12-ABA5-DD8FDD8E7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</p:spPr>
        <p:txBody>
          <a:bodyPr/>
          <a:lstStyle/>
          <a:p>
            <a:r>
              <a:rPr kumimoji="1" lang="en-US" altLang="ja-JP" dirty="0"/>
              <a:t>Create Node in npm module from Subflow.</a:t>
            </a:r>
          </a:p>
          <a:p>
            <a:r>
              <a:rPr lang="en-US" altLang="ja-JP" dirty="0"/>
              <a:t>Node npm module is shared using npm repository.</a:t>
            </a:r>
            <a:br>
              <a:rPr lang="en-US" altLang="ja-JP" dirty="0"/>
            </a:br>
            <a:r>
              <a:rPr lang="ja-JP" altLang="en-US" dirty="0"/>
              <a:t>→ </a:t>
            </a:r>
            <a:r>
              <a:rPr lang="en-US" altLang="ja-JP" dirty="0"/>
              <a:t>npm creation/redistribution/etc. are difficult for novice users.</a:t>
            </a:r>
            <a:br>
              <a:rPr lang="en-US" altLang="ja-JP" dirty="0"/>
            </a:br>
            <a:r>
              <a:rPr lang="ja-JP" altLang="en-US" dirty="0"/>
              <a:t>→ </a:t>
            </a:r>
            <a:r>
              <a:rPr lang="en-US" altLang="ja-JP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unknown</a:t>
            </a:r>
            <a:r>
              <a:rPr lang="en-US" altLang="ja-JP" dirty="0"/>
              <a:t> node appear if SUBFLOW node is not installed.</a:t>
            </a:r>
            <a:br>
              <a:rPr lang="en-US" altLang="ja-JP" dirty="0"/>
            </a:br>
            <a:r>
              <a:rPr lang="ja-JP" altLang="en-US" dirty="0"/>
              <a:t>→ </a:t>
            </a:r>
            <a:r>
              <a:rPr lang="en-US" altLang="ja-JP" dirty="0"/>
              <a:t>Installation of a node is needed for flows that uses the node.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DD79832-4EE5-40BE-B4E6-05C721F545E9}"/>
              </a:ext>
            </a:extLst>
          </p:cNvPr>
          <p:cNvSpPr/>
          <p:nvPr/>
        </p:nvSpPr>
        <p:spPr bwMode="auto">
          <a:xfrm>
            <a:off x="881320" y="4333764"/>
            <a:ext cx="1345721" cy="914400"/>
          </a:xfrm>
          <a:prstGeom prst="roundRect">
            <a:avLst/>
          </a:prstGeom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Create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Flow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DFA302-03B9-460C-80DD-8FBFE0665C12}"/>
              </a:ext>
            </a:extLst>
          </p:cNvPr>
          <p:cNvSpPr/>
          <p:nvPr/>
        </p:nvSpPr>
        <p:spPr bwMode="auto">
          <a:xfrm>
            <a:off x="2918003" y="4333764"/>
            <a:ext cx="1345721" cy="914400"/>
          </a:xfrm>
          <a:prstGeom prst="roundRect">
            <a:avLst/>
          </a:prstGeom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Create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Subflow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AF286A2-A5F3-4A7A-B0A3-D6736D1DE1BE}"/>
              </a:ext>
            </a:extLst>
          </p:cNvPr>
          <p:cNvSpPr/>
          <p:nvPr/>
        </p:nvSpPr>
        <p:spPr bwMode="auto">
          <a:xfrm>
            <a:off x="2327920" y="4548648"/>
            <a:ext cx="489204" cy="4846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4195D54-6C40-4E0C-AE23-646FFD4FE974}"/>
              </a:ext>
            </a:extLst>
          </p:cNvPr>
          <p:cNvSpPr/>
          <p:nvPr/>
        </p:nvSpPr>
        <p:spPr bwMode="auto">
          <a:xfrm>
            <a:off x="4364603" y="4548648"/>
            <a:ext cx="489204" cy="4846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D430AC7-2B86-451B-8404-4F794D0E59D0}"/>
              </a:ext>
            </a:extLst>
          </p:cNvPr>
          <p:cNvSpPr/>
          <p:nvPr/>
        </p:nvSpPr>
        <p:spPr bwMode="auto">
          <a:xfrm>
            <a:off x="4954686" y="4333764"/>
            <a:ext cx="1345721" cy="914400"/>
          </a:xfrm>
          <a:prstGeom prst="roundRect">
            <a:avLst/>
          </a:prstGeom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Distribute 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Subflow as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part of flow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7" name="矢印: 左カーブ 16">
            <a:extLst>
              <a:ext uri="{FF2B5EF4-FFF2-40B4-BE49-F238E27FC236}">
                <a16:creationId xmlns:a16="http://schemas.microsoft.com/office/drawing/2014/main" id="{E679EAAA-FE11-44FF-AE69-CF8F4F6D08FD}"/>
              </a:ext>
            </a:extLst>
          </p:cNvPr>
          <p:cNvSpPr/>
          <p:nvPr/>
        </p:nvSpPr>
        <p:spPr bwMode="auto">
          <a:xfrm rot="5400000">
            <a:off x="2125616" y="4478023"/>
            <a:ext cx="731520" cy="2448183"/>
          </a:xfrm>
          <a:prstGeom prst="curved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31B1F4E-5F1F-4E42-BEE2-FA602237E353}"/>
              </a:ext>
            </a:extLst>
          </p:cNvPr>
          <p:cNvSpPr/>
          <p:nvPr/>
        </p:nvSpPr>
        <p:spPr bwMode="auto">
          <a:xfrm rot="19157655">
            <a:off x="4334242" y="3847999"/>
            <a:ext cx="608161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1D3EEFD-C628-40F3-B8AE-4F23A1BF6E09}"/>
              </a:ext>
            </a:extLst>
          </p:cNvPr>
          <p:cNvSpPr/>
          <p:nvPr/>
        </p:nvSpPr>
        <p:spPr bwMode="auto">
          <a:xfrm>
            <a:off x="4954686" y="2807085"/>
            <a:ext cx="1345721" cy="914400"/>
          </a:xfrm>
          <a:prstGeom prst="roundRect">
            <a:avLst/>
          </a:prstGeom>
          <a:ln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Node(npm)</a:t>
            </a:r>
          </a:p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from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Subflow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B81D0704-9B6A-4F08-8DBE-0ED3141C52DA}"/>
              </a:ext>
            </a:extLst>
          </p:cNvPr>
          <p:cNvSpPr/>
          <p:nvPr/>
        </p:nvSpPr>
        <p:spPr bwMode="auto">
          <a:xfrm flipH="1">
            <a:off x="4364603" y="3065403"/>
            <a:ext cx="489204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AA86E6B-BBE5-445B-A31A-2CDB4164DB6F}"/>
              </a:ext>
            </a:extLst>
          </p:cNvPr>
          <p:cNvSpPr/>
          <p:nvPr/>
        </p:nvSpPr>
        <p:spPr bwMode="auto">
          <a:xfrm>
            <a:off x="2918003" y="2807085"/>
            <a:ext cx="1345721" cy="914400"/>
          </a:xfrm>
          <a:prstGeom prst="roundRect">
            <a:avLst/>
          </a:prstGeom>
          <a:ln w="28575"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npm</a:t>
            </a:r>
          </a:p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repository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B6C1476-19BE-4326-AE1A-108AB4F24879}"/>
              </a:ext>
            </a:extLst>
          </p:cNvPr>
          <p:cNvSpPr/>
          <p:nvPr/>
        </p:nvSpPr>
        <p:spPr bwMode="auto">
          <a:xfrm flipH="1">
            <a:off x="2302328" y="3065403"/>
            <a:ext cx="489204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1FA997D-63D5-45F4-B83E-02B0929EDA40}"/>
              </a:ext>
            </a:extLst>
          </p:cNvPr>
          <p:cNvSpPr/>
          <p:nvPr/>
        </p:nvSpPr>
        <p:spPr bwMode="auto">
          <a:xfrm>
            <a:off x="855728" y="2807085"/>
            <a:ext cx="1345721" cy="914400"/>
          </a:xfrm>
          <a:prstGeom prst="roundRect">
            <a:avLst/>
          </a:prstGeom>
          <a:ln w="28575"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Install npm</a:t>
            </a:r>
            <a:br>
              <a:rPr kumimoji="1" lang="en-US" altLang="ja-JP" sz="1800" dirty="0">
                <a:solidFill>
                  <a:schemeClr val="tx1"/>
                </a:solidFill>
              </a:rPr>
            </a:br>
            <a:r>
              <a:rPr kumimoji="1" lang="en-US" altLang="ja-JP" sz="1800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D2700311-0C45-4A72-9FD0-A4D5007B87C0}"/>
              </a:ext>
            </a:extLst>
          </p:cNvPr>
          <p:cNvSpPr/>
          <p:nvPr/>
        </p:nvSpPr>
        <p:spPr bwMode="auto">
          <a:xfrm rot="16200000" flipH="1">
            <a:off x="1283986" y="3816531"/>
            <a:ext cx="489204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2"/>
            </a:solidFill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E73BF72-3812-4FAB-AE8C-FE19BB697700}"/>
              </a:ext>
            </a:extLst>
          </p:cNvPr>
          <p:cNvSpPr/>
          <p:nvPr/>
        </p:nvSpPr>
        <p:spPr bwMode="auto">
          <a:xfrm>
            <a:off x="6612399" y="2807085"/>
            <a:ext cx="378970" cy="1389061"/>
          </a:xfrm>
          <a:prstGeom prst="righ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2C45D97-58E3-41AF-B548-A019A6BFA1E2}"/>
              </a:ext>
            </a:extLst>
          </p:cNvPr>
          <p:cNvSpPr txBox="1"/>
          <p:nvPr/>
        </p:nvSpPr>
        <p:spPr>
          <a:xfrm>
            <a:off x="6977931" y="3205347"/>
            <a:ext cx="1712779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Difficult for</a:t>
            </a:r>
            <a:br>
              <a:rPr kumimoji="1" lang="en-US" altLang="ja-JP" sz="1800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800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novice users</a:t>
            </a:r>
            <a:endParaRPr kumimoji="1" lang="ja-JP" altLang="en-US" sz="1800" dirty="0">
              <a:solidFill>
                <a:srgbClr val="C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41201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2386</Words>
  <Application>Microsoft Macintosh PowerPoint</Application>
  <PresentationFormat>画面に合わせる (4:3)</PresentationFormat>
  <Paragraphs>716</Paragraphs>
  <Slides>41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50" baseType="lpstr">
      <vt:lpstr>HGPｺﾞｼｯｸE</vt:lpstr>
      <vt:lpstr>Yu Gothic</vt:lpstr>
      <vt:lpstr>Yu Gothic</vt:lpstr>
      <vt:lpstr>游ゴシック Medium</vt:lpstr>
      <vt:lpstr>游明朝 Demibold</vt:lpstr>
      <vt:lpstr>Arial</vt:lpstr>
      <vt:lpstr>Times New Roman</vt:lpstr>
      <vt:lpstr>Wingdings</vt:lpstr>
      <vt:lpstr>標準デザイン</vt:lpstr>
      <vt:lpstr>Exporting SUBFLOW as Node</vt:lpstr>
      <vt:lpstr>1. Background 2. Subflow as Redistributable Node 4. Subflow Enhancements 5. Summary</vt:lpstr>
      <vt:lpstr>1. Background 2. Subflow as Redistributable Node 4. Subflow Enhancements 5. Summary</vt:lpstr>
      <vt:lpstr>Background</vt:lpstr>
      <vt:lpstr>Abstracting Solution Patterns</vt:lpstr>
      <vt:lpstr>1. Background 2. Subflow as Redistributable Node 4. Subflow Enhancements 5. Summary</vt:lpstr>
      <vt:lpstr>Customizing Subflow</vt:lpstr>
      <vt:lpstr>Current Use of Subflow in Flow Creation</vt:lpstr>
      <vt:lpstr>Creating Node in npm module from Subflow</vt:lpstr>
      <vt:lpstr>Exporting Node in JSON from Subflow</vt:lpstr>
      <vt:lpstr>Flow Format Extension</vt:lpstr>
      <vt:lpstr>Exporting SUBFLOW</vt:lpstr>
      <vt:lpstr>Encrypting FLOW</vt:lpstr>
      <vt:lpstr>Exporting SUBFLOW as NPM Module</vt:lpstr>
      <vt:lpstr>Demo</vt:lpstr>
      <vt:lpstr>Discussions on new JSON representation</vt:lpstr>
      <vt:lpstr>1. Background 2. Subflow as Redistributable Node 4. Subflow Enhancements 5. Summary</vt:lpstr>
      <vt:lpstr>Customizing Subflow</vt:lpstr>
      <vt:lpstr>Defining Parameter Input UI for Subflow</vt:lpstr>
      <vt:lpstr>Node Color Specification</vt:lpstr>
      <vt:lpstr>Demo: UI definition</vt:lpstr>
      <vt:lpstr>i18n of Node Description</vt:lpstr>
      <vt:lpstr>Extension of Function node</vt:lpstr>
      <vt:lpstr>1. Background 2. Subflow as Redistributable Node 4. Subflow Enhancements 5. Summary</vt:lpstr>
      <vt:lpstr>Summary</vt:lpstr>
      <vt:lpstr>PowerPoint プレゼンテーション</vt:lpstr>
      <vt:lpstr>Exporting SUBFLOW</vt:lpstr>
      <vt:lpstr>Flow Format Extension</vt:lpstr>
      <vt:lpstr>Meta-data in exported subflow</vt:lpstr>
      <vt:lpstr>Update/Deletion of SUBFLOW</vt:lpstr>
      <vt:lpstr>Node Color Specification</vt:lpstr>
      <vt:lpstr>Exporting SUBFLOW as NPM Module</vt:lpstr>
      <vt:lpstr>Node-RED Library Enhancements</vt:lpstr>
      <vt:lpstr>i18n of Node Description</vt:lpstr>
      <vt:lpstr>Extension of Function node#1</vt:lpstr>
      <vt:lpstr>Extension of Function node#2</vt:lpstr>
      <vt:lpstr>Setting values that do not accept env. var</vt:lpstr>
      <vt:lpstr>Subflow UI Editing[initial proposal]</vt:lpstr>
      <vt:lpstr>Encrypting SUBFLOW</vt:lpstr>
      <vt:lpstr>PowerPoint プレゼンテーション</vt:lpstr>
      <vt:lpstr>Grouping Nodes in Workspace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2019-08-31T17:04:13Z</dcterms:modified>
</cp:coreProperties>
</file>