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embedTrueTypeFonts="1" saveSubsetFonts="1" autoCompressPictures="0">
  <p:sldMasterIdLst>
    <p:sldMasterId id="2147483648" r:id="rId1"/>
  </p:sldMasterIdLst>
  <p:notesMasterIdLst>
    <p:notesMasterId r:id="rId18"/>
  </p:notesMasterIdLst>
  <p:handoutMasterIdLst>
    <p:handoutMasterId r:id="rId19"/>
  </p:handoutMasterIdLst>
  <p:sldIdLst>
    <p:sldId id="759" r:id="rId2"/>
    <p:sldId id="748" r:id="rId3"/>
    <p:sldId id="749" r:id="rId4"/>
    <p:sldId id="750" r:id="rId5"/>
    <p:sldId id="751" r:id="rId6"/>
    <p:sldId id="752" r:id="rId7"/>
    <p:sldId id="753" r:id="rId8"/>
    <p:sldId id="754" r:id="rId9"/>
    <p:sldId id="755" r:id="rId10"/>
    <p:sldId id="760" r:id="rId11"/>
    <p:sldId id="761" r:id="rId12"/>
    <p:sldId id="764" r:id="rId13"/>
    <p:sldId id="765" r:id="rId14"/>
    <p:sldId id="762" r:id="rId15"/>
    <p:sldId id="766" r:id="rId16"/>
    <p:sldId id="763" r:id="rId17"/>
  </p:sldIdLst>
  <p:sldSz cx="9144000" cy="5143500" type="screen16x9"/>
  <p:notesSz cx="6735763" cy="9866313"/>
  <p:embeddedFontLst>
    <p:embeddedFont>
      <p:font typeface="Calibri" panose="020F0502020204030204" pitchFamily="34" charset="0"/>
      <p:regular r:id="rId20"/>
      <p:bold r:id="rId21"/>
      <p:italic r:id="rId22"/>
      <p:boldItalic r:id="rId23"/>
    </p:embeddedFont>
    <p:embeddedFont>
      <p:font typeface="HGPｺﾞｼｯｸE" panose="020B0900000000000000" pitchFamily="50" charset="-128"/>
      <p:regular r:id="rId24"/>
    </p:embeddedFont>
  </p:embeddedFontLst>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1620">
          <p15:clr>
            <a:srgbClr val="A4A3A4"/>
          </p15:clr>
        </p15:guide>
        <p15:guide id="2" pos="2879">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0F8"/>
    <a:srgbClr val="FDD0A2"/>
    <a:srgbClr val="FF00FF"/>
    <a:srgbClr val="FF0026"/>
    <a:srgbClr val="2D2D2D"/>
    <a:srgbClr val="FF0000"/>
    <a:srgbClr val="1A1A1A"/>
    <a:srgbClr val="FFFFFF"/>
    <a:srgbClr val="3333CC"/>
    <a:srgbClr val="D9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A9FDDF-104A-4F52-9681-F24DB2C27846}" v="273" dt="2019-06-24T06:14:17.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1082" autoAdjust="0"/>
  </p:normalViewPr>
  <p:slideViewPr>
    <p:cSldViewPr snapToGrid="0">
      <p:cViewPr>
        <p:scale>
          <a:sx n="100" d="100"/>
          <a:sy n="100" d="100"/>
        </p:scale>
        <p:origin x="618" y="-360"/>
      </p:cViewPr>
      <p:guideLst>
        <p:guide orient="horz" pos="1620"/>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8" d="100"/>
          <a:sy n="38" d="100"/>
        </p:scale>
        <p:origin x="2438" y="58"/>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33796" name="Rectangle 1028"/>
          <p:cNvSpPr>
            <a:spLocks noGrp="1" noChangeArrowheads="1"/>
          </p:cNvSpPr>
          <p:nvPr>
            <p:ph type="ftr" sz="quarter" idx="2"/>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a:t>
            </a:fld>
            <a:endParaRPr lang="en-US" altLang="ja-JP" dirty="0"/>
          </a:p>
        </p:txBody>
      </p:sp>
    </p:spTree>
    <p:extLst>
      <p:ext uri="{BB962C8B-B14F-4D97-AF65-F5344CB8AC3E}">
        <p14:creationId xmlns:p14="http://schemas.microsoft.com/office/powerpoint/2010/main" val="3398551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25604" name="Rectangle 1028"/>
          <p:cNvSpPr>
            <a:spLocks noGrp="1" noRot="1" noChangeAspect="1" noChangeArrowheads="1" noTextEdit="1"/>
          </p:cNvSpPr>
          <p:nvPr>
            <p:ph type="sldImg" idx="2"/>
          </p:nvPr>
        </p:nvSpPr>
        <p:spPr bwMode="auto">
          <a:xfrm>
            <a:off x="79375" y="739775"/>
            <a:ext cx="6577013"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5" y="4687122"/>
            <a:ext cx="4940198" cy="4439530"/>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5606" name="Rectangle 1030"/>
          <p:cNvSpPr>
            <a:spLocks noGrp="1" noChangeArrowheads="1"/>
          </p:cNvSpPr>
          <p:nvPr>
            <p:ph type="ftr" sz="quarter" idx="4"/>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a:t>
            </a:fld>
            <a:endParaRPr lang="en-US" altLang="ja-JP" dirty="0"/>
          </a:p>
        </p:txBody>
      </p:sp>
    </p:spTree>
    <p:extLst>
      <p:ext uri="{BB962C8B-B14F-4D97-AF65-F5344CB8AC3E}">
        <p14:creationId xmlns:p14="http://schemas.microsoft.com/office/powerpoint/2010/main" val="4766876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12</a:t>
            </a:fld>
            <a:endParaRPr lang="en-US" altLang="ja-JP" dirty="0"/>
          </a:p>
        </p:txBody>
      </p:sp>
    </p:spTree>
    <p:extLst>
      <p:ext uri="{BB962C8B-B14F-4D97-AF65-F5344CB8AC3E}">
        <p14:creationId xmlns:p14="http://schemas.microsoft.com/office/powerpoint/2010/main" val="2146144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41" name="Text Box 13"/>
          <p:cNvSpPr txBox="1">
            <a:spLocks noChangeArrowheads="1"/>
          </p:cNvSpPr>
          <p:nvPr userDrawn="1"/>
        </p:nvSpPr>
        <p:spPr bwMode="gray">
          <a:xfrm>
            <a:off x="7046546" y="4949429"/>
            <a:ext cx="1646605" cy="189283"/>
          </a:xfrm>
          <a:prstGeom prst="rect">
            <a:avLst/>
          </a:prstGeom>
          <a:noFill/>
          <a:ln w="25400">
            <a:noFill/>
            <a:miter lim="800000"/>
            <a:headEnd/>
            <a:tailEnd/>
          </a:ln>
        </p:spPr>
        <p:txBody>
          <a:bodyPr wrap="none">
            <a:spAutoFit/>
          </a:bodyPr>
          <a:lstStyle/>
          <a:p>
            <a:pPr algn="r">
              <a:spcBef>
                <a:spcPct val="50000"/>
              </a:spcBef>
              <a:defRPr/>
            </a:pPr>
            <a:r>
              <a:rPr kumimoji="0" lang="en-US" altLang="ja-JP" sz="700" dirty="0">
                <a:solidFill>
                  <a:schemeClr val="tx1"/>
                </a:solidFill>
                <a:latin typeface="+mj-lt"/>
                <a:ea typeface="ＭＳ Ｐゴシック" pitchFamily="50" charset="-128"/>
              </a:rPr>
              <a:t>© Hitachi, Ltd. 2019. All rights reserved.</a:t>
            </a:r>
          </a:p>
        </p:txBody>
      </p:sp>
      <p:sp>
        <p:nvSpPr>
          <p:cNvPr id="42" name="スライド番号プレースホルダ 2"/>
          <p:cNvSpPr>
            <a:spLocks noGrp="1"/>
          </p:cNvSpPr>
          <p:nvPr userDrawn="1">
            <p:ph type="sldNum" sz="quarter" idx="10"/>
          </p:nvPr>
        </p:nvSpPr>
        <p:spPr bwMode="gray">
          <a:xfrm>
            <a:off x="8560360" y="4916262"/>
            <a:ext cx="488950" cy="228600"/>
          </a:xfrm>
          <a:prstGeom prst="rect">
            <a:avLst/>
          </a:prstGeom>
        </p:spPr>
        <p:txBody>
          <a:bodyPr/>
          <a:lstStyle>
            <a:lvl1pPr algn="r">
              <a:defRPr sz="1100" smtClean="0">
                <a:solidFill>
                  <a:schemeClr val="tx1"/>
                </a:solidFill>
                <a:latin typeface="+mj-lt"/>
                <a:cs typeface="Arial" pitchFamily="34" charset="0"/>
              </a:defRPr>
            </a:lvl1pPr>
          </a:lstStyle>
          <a:p>
            <a:pPr>
              <a:defRPr/>
            </a:pPr>
            <a:fld id="{790173A9-6621-4FFE-BC07-AC198BDD4C9A}" type="slidenum">
              <a:rPr lang="en-US" altLang="ja-JP" smtClean="0"/>
              <a:pPr>
                <a:defRPr/>
              </a:pPr>
              <a:t>‹#›</a:t>
            </a:fld>
            <a:endParaRPr lang="en-US" altLang="ja-JP" dirty="0"/>
          </a:p>
        </p:txBody>
      </p:sp>
      <p:sp>
        <p:nvSpPr>
          <p:cNvPr id="43" name="タイトル 1"/>
          <p:cNvSpPr>
            <a:spLocks noGrp="1"/>
          </p:cNvSpPr>
          <p:nvPr userDrawn="1">
            <p:ph type="title" hasCustomPrompt="1"/>
          </p:nvPr>
        </p:nvSpPr>
        <p:spPr bwMode="gray">
          <a:xfrm>
            <a:off x="2138611" y="2335279"/>
            <a:ext cx="1810111" cy="461665"/>
          </a:xfrm>
          <a:prstGeom prst="rect">
            <a:avLst/>
          </a:prstGeom>
        </p:spPr>
        <p:txBody>
          <a:bodyPr wrap="none">
            <a:spAutoFit/>
          </a:bodyPr>
          <a:lstStyle>
            <a:lvl1pPr>
              <a:lnSpc>
                <a:spcPct val="100000"/>
              </a:lnSpc>
              <a:defRPr sz="2400">
                <a:solidFill>
                  <a:schemeClr val="tx1"/>
                </a:solidFill>
                <a:latin typeface="+mj-lt"/>
                <a:ea typeface="HGP創英角ｺﾞｼｯｸUB" pitchFamily="50" charset="-128"/>
              </a:defRPr>
            </a:lvl1pPr>
          </a:lstStyle>
          <a:p>
            <a:r>
              <a:rPr lang="en-US" altLang="ja-JP" b="1">
                <a:latin typeface="+mj-lt"/>
                <a:cs typeface="Arial" charset="0"/>
              </a:rPr>
              <a:t>Master title</a:t>
            </a:r>
            <a:endParaRPr lang="ja-JP" altLang="en-US" dirty="0"/>
          </a:p>
        </p:txBody>
      </p:sp>
      <p:sp>
        <p:nvSpPr>
          <p:cNvPr id="49" name="テキスト プレースホルダ 48"/>
          <p:cNvSpPr>
            <a:spLocks noGrp="1"/>
          </p:cNvSpPr>
          <p:nvPr userDrawn="1">
            <p:ph type="body" sz="quarter" idx="11" hasCustomPrompt="1"/>
          </p:nvPr>
        </p:nvSpPr>
        <p:spPr bwMode="gray">
          <a:xfrm>
            <a:off x="2138610" y="2742133"/>
            <a:ext cx="954107" cy="369332"/>
          </a:xfrm>
          <a:prstGeom prst="rect">
            <a:avLst/>
          </a:prstGeom>
        </p:spPr>
        <p:txBody>
          <a:bodyPr wrap="none">
            <a:spAutoFit/>
          </a:bodyPr>
          <a:lstStyle>
            <a:lvl1pPr>
              <a:buNone/>
              <a:defRPr sz="1800"/>
            </a:lvl1pPr>
          </a:lstStyle>
          <a:p>
            <a:pPr lvl="0"/>
            <a:r>
              <a:rPr kumimoji="1" lang="en-US" altLang="ja-JP"/>
              <a:t>Subtitle</a:t>
            </a:r>
            <a:endParaRPr kumimoji="1" lang="ja-JP" altLang="en-US"/>
          </a:p>
        </p:txBody>
      </p:sp>
      <p:grpSp>
        <p:nvGrpSpPr>
          <p:cNvPr id="40" name="グループ化 39"/>
          <p:cNvGrpSpPr/>
          <p:nvPr userDrawn="1"/>
        </p:nvGrpSpPr>
        <p:grpSpPr bwMode="gray">
          <a:xfrm>
            <a:off x="324487" y="2057426"/>
            <a:ext cx="8495663" cy="97488"/>
            <a:chOff x="324487" y="2057426"/>
            <a:chExt cx="8495663" cy="97488"/>
          </a:xfrm>
        </p:grpSpPr>
        <p:sp>
          <p:nvSpPr>
            <p:cNvPr id="45"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p>
          </p:txBody>
        </p:sp>
        <p:grpSp>
          <p:nvGrpSpPr>
            <p:cNvPr id="46" name="グループ化 16"/>
            <p:cNvGrpSpPr/>
            <p:nvPr/>
          </p:nvGrpSpPr>
          <p:grpSpPr bwMode="gray">
            <a:xfrm>
              <a:off x="324487" y="2057426"/>
              <a:ext cx="1938812" cy="97488"/>
              <a:chOff x="312738" y="2747963"/>
              <a:chExt cx="1970087" cy="109537"/>
            </a:xfrm>
          </p:grpSpPr>
          <p:sp>
            <p:nvSpPr>
              <p:cNvPr id="47" name="正方形/長方形 46"/>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8" name="正方形/長方形 47"/>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50" name="図 49" descr="ea60_010_030_dwin.wmf"/>
          <p:cNvPicPr>
            <a:picLocks noChangeAspect="1"/>
          </p:cNvPicPr>
          <p:nvPr userDrawn="1"/>
        </p:nvPicPr>
        <p:blipFill>
          <a:blip r:embed="rId2"/>
          <a:stretch>
            <a:fillRect/>
          </a:stretch>
        </p:blipFill>
        <p:spPr>
          <a:xfrm>
            <a:off x="7050655" y="402724"/>
            <a:ext cx="1769495" cy="507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54" name="スライド番号プレースホルダ 2"/>
          <p:cNvSpPr>
            <a:spLocks noGrp="1"/>
          </p:cNvSpPr>
          <p:nvPr>
            <p:ph type="sldNum" sz="quarter" idx="10"/>
          </p:nvPr>
        </p:nvSpPr>
        <p:spPr bwMode="gray">
          <a:xfrm>
            <a:off x="8560360" y="4916262"/>
            <a:ext cx="488950" cy="228600"/>
          </a:xfrm>
          <a:prstGeom prst="rect">
            <a:avLst/>
          </a:prstGeom>
        </p:spPr>
        <p:txBody>
          <a:bodyPr/>
          <a:lstStyle>
            <a:lvl1pPr algn="r">
              <a:defRPr sz="1100" smtClean="0">
                <a:solidFill>
                  <a:schemeClr val="tx1"/>
                </a:solidFill>
                <a:latin typeface="+mn-lt"/>
                <a:cs typeface="Arial" pitchFamily="34" charset="0"/>
              </a:defRPr>
            </a:lvl1pPr>
          </a:lstStyle>
          <a:p>
            <a:pPr>
              <a:defRPr/>
            </a:pPr>
            <a:fld id="{790173A9-6621-4FFE-BC07-AC198BDD4C9A}" type="slidenum">
              <a:rPr lang="en-US" altLang="ja-JP" smtClean="0"/>
              <a:pPr>
                <a:defRPr/>
              </a:pPr>
              <a:t>‹#›</a:t>
            </a:fld>
            <a:endParaRPr lang="en-US" altLang="ja-JP" dirty="0"/>
          </a:p>
        </p:txBody>
      </p:sp>
      <p:sp>
        <p:nvSpPr>
          <p:cNvPr id="38" name="Text Box 13"/>
          <p:cNvSpPr txBox="1">
            <a:spLocks noChangeArrowheads="1"/>
          </p:cNvSpPr>
          <p:nvPr userDrawn="1"/>
        </p:nvSpPr>
        <p:spPr bwMode="gray">
          <a:xfrm>
            <a:off x="7046546" y="4949429"/>
            <a:ext cx="1646605" cy="189283"/>
          </a:xfrm>
          <a:prstGeom prst="rect">
            <a:avLst/>
          </a:prstGeom>
          <a:noFill/>
          <a:ln w="25400">
            <a:noFill/>
            <a:miter lim="800000"/>
            <a:headEnd/>
            <a:tailEnd/>
          </a:ln>
        </p:spPr>
        <p:txBody>
          <a:bodyPr wrap="none">
            <a:spAutoFit/>
          </a:bodyPr>
          <a:lstStyle/>
          <a:p>
            <a:pPr algn="r">
              <a:spcBef>
                <a:spcPct val="50000"/>
              </a:spcBef>
              <a:defRPr/>
            </a:pPr>
            <a:r>
              <a:rPr kumimoji="0" lang="en-US" altLang="ja-JP" sz="700" dirty="0">
                <a:solidFill>
                  <a:schemeClr val="tx1"/>
                </a:solidFill>
                <a:latin typeface="+mn-lt"/>
                <a:ea typeface="ＭＳ Ｐゴシック" pitchFamily="50" charset="-128"/>
              </a:rPr>
              <a:t>© Hitachi, Ltd. 2019. All rights reserved.</a:t>
            </a:r>
          </a:p>
        </p:txBody>
      </p:sp>
      <p:grpSp>
        <p:nvGrpSpPr>
          <p:cNvPr id="39" name="グループ化 38"/>
          <p:cNvGrpSpPr/>
          <p:nvPr userDrawn="1"/>
        </p:nvGrpSpPr>
        <p:grpSpPr bwMode="gray">
          <a:xfrm>
            <a:off x="324487" y="2057426"/>
            <a:ext cx="8495663" cy="97488"/>
            <a:chOff x="324487" y="2057426"/>
            <a:chExt cx="8495663" cy="97488"/>
          </a:xfrm>
        </p:grpSpPr>
        <p:sp>
          <p:nvSpPr>
            <p:cNvPr id="40"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p>
          </p:txBody>
        </p:sp>
        <p:grpSp>
          <p:nvGrpSpPr>
            <p:cNvPr id="41" name="グループ化 16"/>
            <p:cNvGrpSpPr/>
            <p:nvPr/>
          </p:nvGrpSpPr>
          <p:grpSpPr bwMode="gray">
            <a:xfrm>
              <a:off x="324487" y="2057426"/>
              <a:ext cx="1938812" cy="97488"/>
              <a:chOff x="312738" y="2747963"/>
              <a:chExt cx="1970087" cy="109537"/>
            </a:xfrm>
          </p:grpSpPr>
          <p:sp>
            <p:nvSpPr>
              <p:cNvPr id="42" name="正方形/長方形 41"/>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3" name="正方形/長方形 42"/>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44" name="図 43" descr="ea60_010_030_dwin.wmf"/>
          <p:cNvPicPr>
            <a:picLocks noChangeAspect="1"/>
          </p:cNvPicPr>
          <p:nvPr userDrawn="1"/>
        </p:nvPicPr>
        <p:blipFill>
          <a:blip r:embed="rId2"/>
          <a:stretch>
            <a:fillRect/>
          </a:stretch>
        </p:blipFill>
        <p:spPr>
          <a:xfrm>
            <a:off x="7050655" y="402724"/>
            <a:ext cx="1769495" cy="507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bwMode="gray">
          <a:xfrm>
            <a:off x="566739" y="2365096"/>
            <a:ext cx="1928733" cy="424732"/>
          </a:xfrm>
          <a:prstGeom prst="rect">
            <a:avLst/>
          </a:prstGeom>
        </p:spPr>
        <p:txBody>
          <a:bodyPr wrap="none">
            <a:spAutoFit/>
          </a:bodyPr>
          <a:lstStyle>
            <a:lvl1pPr>
              <a:defRPr lang="en-US" altLang="ja-JP" sz="2400" b="1" smtClean="0">
                <a:solidFill>
                  <a:schemeClr val="tx1"/>
                </a:solidFill>
                <a:ea typeface="HGPｺﾞｼｯｸE" pitchFamily="50" charset="-128"/>
                <a:cs typeface="Arial" charset="0"/>
              </a:defRPr>
            </a:lvl1pPr>
          </a:lstStyle>
          <a:p>
            <a:r>
              <a:rPr lang="en-US" altLang="ja-JP" b="1" dirty="0">
                <a:latin typeface="+mj-lt"/>
                <a:ea typeface="HGPｺﾞｼｯｸE" pitchFamily="50" charset="-128"/>
                <a:cs typeface="Arial" charset="0"/>
              </a:rPr>
              <a:t>chapter title</a:t>
            </a:r>
            <a:endParaRPr lang="ja-JP" altLang="en-US" dirty="0"/>
          </a:p>
        </p:txBody>
      </p:sp>
      <p:sp>
        <p:nvSpPr>
          <p:cNvPr id="54" name="スライド番号プレースホルダ 2"/>
          <p:cNvSpPr txBox="1">
            <a:spLocks/>
          </p:cNvSpPr>
          <p:nvPr userDrawn="1"/>
        </p:nvSpPr>
        <p:spPr bwMode="gray">
          <a:xfrm>
            <a:off x="8560360" y="4916262"/>
            <a:ext cx="488950" cy="228600"/>
          </a:xfrm>
          <a:prstGeom prst="rect">
            <a:avLst/>
          </a:prstGeom>
        </p:spPr>
        <p:txBody>
          <a:bodyPr/>
          <a:lstStyle>
            <a:lvl1pPr algn="r">
              <a:defRPr sz="1100" smtClean="0">
                <a:latin typeface="Arial" pitchFamily="34" charset="0"/>
                <a:cs typeface="Arial" pitchFamily="34" charset="0"/>
              </a:defRPr>
            </a:lvl1pPr>
          </a:lstStyle>
          <a:p>
            <a:pPr marL="0" marR="0" lvl="0" indent="0" algn="r" defTabSz="914400" rtl="0" eaLnBrk="1" fontAlgn="base" latinLnBrk="0" hangingPunct="1">
              <a:lnSpc>
                <a:spcPct val="90000"/>
              </a:lnSpc>
              <a:spcBef>
                <a:spcPct val="0"/>
              </a:spcBef>
              <a:spcAft>
                <a:spcPct val="0"/>
              </a:spcAft>
              <a:buClrTx/>
              <a:buSzTx/>
              <a:buFontTx/>
              <a:buNone/>
              <a:tabLst/>
              <a:defRPr/>
            </a:pPr>
            <a:fld id="{790173A9-6621-4FFE-BC07-AC198BDD4C9A}" type="slidenum">
              <a:rPr kumimoji="1" lang="en-US" altLang="ja-JP" sz="1100" b="0" i="0" u="none" strike="noStrike" kern="1200" cap="none" spc="0" normalizeH="0" baseline="0" noProof="0" smtClean="0">
                <a:ln>
                  <a:noFill/>
                </a:ln>
                <a:solidFill>
                  <a:schemeClr val="tx1"/>
                </a:solidFill>
                <a:effectLst/>
                <a:uLnTx/>
                <a:uFillTx/>
                <a:latin typeface="+mn-lt"/>
                <a:ea typeface="HGPｺﾞｼｯｸE" pitchFamily="50" charset="-128"/>
                <a:cs typeface="Arial" pitchFamily="34" charset="0"/>
              </a:rPr>
              <a:pPr marL="0" marR="0" lvl="0" indent="0" algn="r" defTabSz="914400" rtl="0" eaLnBrk="1" fontAlgn="base" latinLnBrk="0" hangingPunct="1">
                <a:lnSpc>
                  <a:spcPct val="90000"/>
                </a:lnSpc>
                <a:spcBef>
                  <a:spcPct val="0"/>
                </a:spcBef>
                <a:spcAft>
                  <a:spcPct val="0"/>
                </a:spcAft>
                <a:buClrTx/>
                <a:buSzTx/>
                <a:buFontTx/>
                <a:buNone/>
                <a:tabLst/>
                <a:defRPr/>
              </a:pPr>
              <a:t>‹#›</a:t>
            </a:fld>
            <a:endParaRPr kumimoji="1" lang="en-US" altLang="ja-JP" sz="1100" b="0" i="0" u="none" strike="noStrike" kern="1200" cap="none" spc="0" normalizeH="0" baseline="0" noProof="0" dirty="0">
              <a:ln>
                <a:noFill/>
              </a:ln>
              <a:solidFill>
                <a:schemeClr val="tx1"/>
              </a:solidFill>
              <a:effectLst/>
              <a:uLnTx/>
              <a:uFillTx/>
              <a:latin typeface="+mn-lt"/>
              <a:ea typeface="HGPｺﾞｼｯｸE" pitchFamily="50" charset="-128"/>
              <a:cs typeface="Arial" pitchFamily="34" charset="0"/>
            </a:endParaRPr>
          </a:p>
        </p:txBody>
      </p:sp>
      <p:sp>
        <p:nvSpPr>
          <p:cNvPr id="39" name="Text Box 13"/>
          <p:cNvSpPr txBox="1">
            <a:spLocks noChangeArrowheads="1"/>
          </p:cNvSpPr>
          <p:nvPr userDrawn="1"/>
        </p:nvSpPr>
        <p:spPr bwMode="gray">
          <a:xfrm>
            <a:off x="7046546" y="4949429"/>
            <a:ext cx="1646605" cy="189283"/>
          </a:xfrm>
          <a:prstGeom prst="rect">
            <a:avLst/>
          </a:prstGeom>
          <a:noFill/>
          <a:ln w="25400">
            <a:noFill/>
            <a:miter lim="800000"/>
            <a:headEnd/>
            <a:tailEnd/>
          </a:ln>
        </p:spPr>
        <p:txBody>
          <a:bodyPr wrap="none">
            <a:spAutoFit/>
          </a:bodyPr>
          <a:lstStyle/>
          <a:p>
            <a:pPr algn="r">
              <a:spcBef>
                <a:spcPct val="50000"/>
              </a:spcBef>
              <a:defRPr/>
            </a:pPr>
            <a:r>
              <a:rPr kumimoji="0" lang="en-US" altLang="ja-JP" sz="700" dirty="0">
                <a:solidFill>
                  <a:schemeClr val="tx1"/>
                </a:solidFill>
                <a:latin typeface="+mn-lt"/>
                <a:ea typeface="ＭＳ Ｐゴシック" pitchFamily="50" charset="-128"/>
              </a:rPr>
              <a:t>© Hitachi, Ltd. 2019. All rights reserved.</a:t>
            </a:r>
          </a:p>
        </p:txBody>
      </p:sp>
      <p:grpSp>
        <p:nvGrpSpPr>
          <p:cNvPr id="40" name="グループ化 39"/>
          <p:cNvGrpSpPr/>
          <p:nvPr userDrawn="1"/>
        </p:nvGrpSpPr>
        <p:grpSpPr bwMode="gray">
          <a:xfrm>
            <a:off x="324487" y="2057426"/>
            <a:ext cx="8495663" cy="97488"/>
            <a:chOff x="324487" y="2057426"/>
            <a:chExt cx="8495663" cy="97488"/>
          </a:xfrm>
        </p:grpSpPr>
        <p:sp>
          <p:nvSpPr>
            <p:cNvPr id="41"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p>
          </p:txBody>
        </p:sp>
        <p:grpSp>
          <p:nvGrpSpPr>
            <p:cNvPr id="42" name="グループ化 16"/>
            <p:cNvGrpSpPr/>
            <p:nvPr/>
          </p:nvGrpSpPr>
          <p:grpSpPr bwMode="gray">
            <a:xfrm>
              <a:off x="324487" y="2057426"/>
              <a:ext cx="1938812" cy="97488"/>
              <a:chOff x="312738" y="2747963"/>
              <a:chExt cx="1970087" cy="109537"/>
            </a:xfrm>
          </p:grpSpPr>
          <p:sp>
            <p:nvSpPr>
              <p:cNvPr id="43" name="正方形/長方形 42"/>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4" name="正方形/長方形 43"/>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pic>
        <p:nvPicPr>
          <p:cNvPr id="45" name="図 44" descr="ea60_010_030_dwin.wmf"/>
          <p:cNvPicPr>
            <a:picLocks noChangeAspect="1"/>
          </p:cNvPicPr>
          <p:nvPr userDrawn="1"/>
        </p:nvPicPr>
        <p:blipFill>
          <a:blip r:embed="rId2"/>
          <a:stretch>
            <a:fillRect/>
          </a:stretch>
        </p:blipFill>
        <p:spPr>
          <a:xfrm>
            <a:off x="7050655" y="402724"/>
            <a:ext cx="1769495" cy="507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userDrawn="1">
            <p:ph type="title" hasCustomPrompt="1"/>
          </p:nvPr>
        </p:nvSpPr>
        <p:spPr bwMode="gray">
          <a:xfrm>
            <a:off x="113192" y="134612"/>
            <a:ext cx="1893467" cy="369332"/>
          </a:xfrm>
          <a:prstGeom prst="rect">
            <a:avLst/>
          </a:prstGeom>
        </p:spPr>
        <p:txBody>
          <a:bodyPr wrap="none">
            <a:spAutoFit/>
          </a:bodyPr>
          <a:lstStyle>
            <a:lvl1pPr>
              <a:defRPr lang="en-US" altLang="ja-JP" sz="2000" b="1" smtClean="0">
                <a:solidFill>
                  <a:schemeClr val="tx1"/>
                </a:solidFill>
                <a:ea typeface="ＭＳ Ｐゴシック" pitchFamily="50" charset="-128"/>
                <a:cs typeface="Arial" charset="0"/>
              </a:defRPr>
            </a:lvl1pPr>
          </a:lstStyle>
          <a:p>
            <a:r>
              <a:rPr lang="en-US" altLang="ja-JP" b="1" dirty="0">
                <a:latin typeface="+mj-lt"/>
                <a:ea typeface="ＭＳ Ｐゴシック" pitchFamily="50" charset="-128"/>
                <a:cs typeface="Arial" charset="0"/>
              </a:rPr>
              <a:t>Contents Title</a:t>
            </a:r>
            <a:endParaRPr lang="ja-JP" altLang="en-US" dirty="0"/>
          </a:p>
        </p:txBody>
      </p:sp>
      <p:sp>
        <p:nvSpPr>
          <p:cNvPr id="36" name="スライド番号プレースホルダ 2"/>
          <p:cNvSpPr txBox="1">
            <a:spLocks/>
          </p:cNvSpPr>
          <p:nvPr userDrawn="1"/>
        </p:nvSpPr>
        <p:spPr bwMode="gray">
          <a:xfrm>
            <a:off x="8560360" y="4916262"/>
            <a:ext cx="488950" cy="228600"/>
          </a:xfrm>
          <a:prstGeom prst="rect">
            <a:avLst/>
          </a:prstGeom>
        </p:spPr>
        <p:txBody>
          <a:bodyPr/>
          <a:lstStyle>
            <a:lvl1pPr algn="r">
              <a:defRPr sz="1100" smtClean="0">
                <a:latin typeface="Arial" pitchFamily="34" charset="0"/>
                <a:cs typeface="Arial" pitchFamily="34" charset="0"/>
              </a:defRPr>
            </a:lvl1pPr>
          </a:lstStyle>
          <a:p>
            <a:pPr marL="0" marR="0" lvl="0" indent="0" algn="r" defTabSz="914400" rtl="0" eaLnBrk="1" fontAlgn="base" latinLnBrk="0" hangingPunct="1">
              <a:lnSpc>
                <a:spcPct val="90000"/>
              </a:lnSpc>
              <a:spcBef>
                <a:spcPct val="0"/>
              </a:spcBef>
              <a:spcAft>
                <a:spcPct val="0"/>
              </a:spcAft>
              <a:buClrTx/>
              <a:buSzTx/>
              <a:buFontTx/>
              <a:buNone/>
              <a:tabLst/>
              <a:defRPr/>
            </a:pPr>
            <a:fld id="{790173A9-6621-4FFE-BC07-AC198BDD4C9A}" type="slidenum">
              <a:rPr kumimoji="1" lang="en-US" altLang="ja-JP" sz="1100" b="0" i="0" u="none" strike="noStrike" kern="1200" cap="none" spc="0" normalizeH="0" baseline="0" noProof="0" smtClean="0">
                <a:ln>
                  <a:noFill/>
                </a:ln>
                <a:solidFill>
                  <a:schemeClr val="tx1"/>
                </a:solidFill>
                <a:effectLst/>
                <a:uLnTx/>
                <a:uFillTx/>
                <a:latin typeface="+mn-lt"/>
                <a:ea typeface="HGPｺﾞｼｯｸE" pitchFamily="50" charset="-128"/>
                <a:cs typeface="Arial" pitchFamily="34" charset="0"/>
              </a:rPr>
              <a:pPr marL="0" marR="0" lvl="0" indent="0" algn="r" defTabSz="914400" rtl="0" eaLnBrk="1" fontAlgn="base" latinLnBrk="0" hangingPunct="1">
                <a:lnSpc>
                  <a:spcPct val="90000"/>
                </a:lnSpc>
                <a:spcBef>
                  <a:spcPct val="0"/>
                </a:spcBef>
                <a:spcAft>
                  <a:spcPct val="0"/>
                </a:spcAft>
                <a:buClrTx/>
                <a:buSzTx/>
                <a:buFontTx/>
                <a:buNone/>
                <a:tabLst/>
                <a:defRPr/>
              </a:pPr>
              <a:t>‹#›</a:t>
            </a:fld>
            <a:endParaRPr kumimoji="1" lang="en-US" altLang="ja-JP" sz="1100" b="0" i="0" u="none" strike="noStrike" kern="1200" cap="none" spc="0" normalizeH="0" baseline="0" noProof="0" dirty="0">
              <a:ln>
                <a:noFill/>
              </a:ln>
              <a:solidFill>
                <a:schemeClr val="tx1"/>
              </a:solidFill>
              <a:effectLst/>
              <a:uLnTx/>
              <a:uFillTx/>
              <a:latin typeface="+mn-lt"/>
              <a:ea typeface="HGPｺﾞｼｯｸE" pitchFamily="50" charset="-128"/>
              <a:cs typeface="Arial" pitchFamily="34" charset="0"/>
            </a:endParaRPr>
          </a:p>
        </p:txBody>
      </p:sp>
      <p:sp>
        <p:nvSpPr>
          <p:cNvPr id="4" name="Rectangle 10"/>
          <p:cNvSpPr>
            <a:spLocks noChangeArrowheads="1"/>
          </p:cNvSpPr>
          <p:nvPr userDrawn="1"/>
        </p:nvSpPr>
        <p:spPr bwMode="gray">
          <a:xfrm>
            <a:off x="198439" y="759619"/>
            <a:ext cx="8747125" cy="4157663"/>
          </a:xfrm>
          <a:prstGeom prst="rect">
            <a:avLst/>
          </a:prstGeom>
          <a:noFill/>
          <a:ln w="3175">
            <a:solidFill>
              <a:srgbClr val="FF0000"/>
            </a:solidFill>
            <a:miter lim="800000"/>
            <a:headEnd/>
            <a:tailEnd/>
          </a:ln>
          <a:effectLst/>
        </p:spPr>
        <p:txBody>
          <a:bodyPr wrap="none" anchor="ctr"/>
          <a:lstStyle/>
          <a:p>
            <a:endParaRPr lang="ja-JP" altLang="en-US" dirty="0"/>
          </a:p>
        </p:txBody>
      </p:sp>
      <p:sp>
        <p:nvSpPr>
          <p:cNvPr id="63" name="Text Box 13"/>
          <p:cNvSpPr txBox="1">
            <a:spLocks noChangeArrowheads="1"/>
          </p:cNvSpPr>
          <p:nvPr userDrawn="1"/>
        </p:nvSpPr>
        <p:spPr bwMode="gray">
          <a:xfrm>
            <a:off x="7046546" y="4949429"/>
            <a:ext cx="1646605" cy="189283"/>
          </a:xfrm>
          <a:prstGeom prst="rect">
            <a:avLst/>
          </a:prstGeom>
          <a:noFill/>
          <a:ln w="25400">
            <a:noFill/>
            <a:miter lim="800000"/>
            <a:headEnd/>
            <a:tailEnd/>
          </a:ln>
        </p:spPr>
        <p:txBody>
          <a:bodyPr wrap="none">
            <a:spAutoFit/>
          </a:bodyPr>
          <a:lstStyle/>
          <a:p>
            <a:pPr algn="r">
              <a:spcBef>
                <a:spcPct val="50000"/>
              </a:spcBef>
              <a:defRPr/>
            </a:pPr>
            <a:r>
              <a:rPr kumimoji="0" lang="en-US" altLang="ja-JP" sz="700" dirty="0">
                <a:solidFill>
                  <a:schemeClr val="tx1"/>
                </a:solidFill>
                <a:latin typeface="+mn-lt"/>
                <a:ea typeface="ＭＳ Ｐゴシック" pitchFamily="50" charset="-128"/>
              </a:rPr>
              <a:t>© Hitachi, Ltd. 2019. All rights reserved.</a:t>
            </a:r>
          </a:p>
        </p:txBody>
      </p:sp>
      <p:sp>
        <p:nvSpPr>
          <p:cNvPr id="68" name="正方形/長方形 11"/>
          <p:cNvSpPr>
            <a:spLocks noChangeArrowheads="1"/>
          </p:cNvSpPr>
          <p:nvPr userDrawn="1"/>
        </p:nvSpPr>
        <p:spPr bwMode="gray">
          <a:xfrm>
            <a:off x="0" y="595775"/>
            <a:ext cx="9144000" cy="66292"/>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p>
        </p:txBody>
      </p:sp>
      <p:grpSp>
        <p:nvGrpSpPr>
          <p:cNvPr id="69" name="グループ化 62"/>
          <p:cNvGrpSpPr/>
          <p:nvPr userDrawn="1"/>
        </p:nvGrpSpPr>
        <p:grpSpPr bwMode="gray">
          <a:xfrm>
            <a:off x="-3" y="595775"/>
            <a:ext cx="1318393" cy="66292"/>
            <a:chOff x="312738" y="2747963"/>
            <a:chExt cx="1970087" cy="109537"/>
          </a:xfrm>
        </p:grpSpPr>
        <p:sp>
          <p:nvSpPr>
            <p:cNvPr id="70" name="正方形/長方形 69"/>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71" name="正方形/長方形 7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pic>
        <p:nvPicPr>
          <p:cNvPr id="72" name="図 71" descr="ea60_010_030_dwin.wmf"/>
          <p:cNvPicPr>
            <a:picLocks noChangeAspect="1"/>
          </p:cNvPicPr>
          <p:nvPr userDrawn="1"/>
        </p:nvPicPr>
        <p:blipFill>
          <a:blip r:embed="rId2"/>
          <a:stretch>
            <a:fillRect/>
          </a:stretch>
        </p:blipFill>
        <p:spPr>
          <a:xfrm>
            <a:off x="7774175" y="138115"/>
            <a:ext cx="1195200" cy="34285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4" name="図 3" descr="ea60_010_030_dwin.wmf"/>
          <p:cNvPicPr>
            <a:picLocks noChangeAspect="1"/>
          </p:cNvPicPr>
          <p:nvPr userDrawn="1"/>
        </p:nvPicPr>
        <p:blipFill>
          <a:blip r:embed="rId2"/>
          <a:stretch>
            <a:fillRect/>
          </a:stretch>
        </p:blipFill>
        <p:spPr>
          <a:xfrm>
            <a:off x="3222917" y="2167156"/>
            <a:ext cx="2698166" cy="774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3" r:id="rId2"/>
    <p:sldLayoutId id="2147483679" r:id="rId3"/>
    <p:sldLayoutId id="2147483656" r:id="rId4"/>
    <p:sldLayoutId id="2147483677" r:id="rId5"/>
  </p:sldLayoutIdLst>
  <p:hf hdr="0" ftr="0" dt="0"/>
  <p:txStyles>
    <p:titleStyle>
      <a:lvl1pPr algn="l" rtl="0" fontAlgn="base">
        <a:lnSpc>
          <a:spcPct val="90000"/>
        </a:lnSpc>
        <a:spcBef>
          <a:spcPct val="0"/>
        </a:spcBef>
        <a:spcAft>
          <a:spcPct val="0"/>
        </a:spcAft>
        <a:defRPr kumimoji="1" sz="2600">
          <a:solidFill>
            <a:schemeClr val="bg1"/>
          </a:solidFill>
          <a:latin typeface="+mj-lt"/>
          <a:ea typeface="+mj-ea"/>
          <a:cs typeface="+mj-cs"/>
        </a:defRPr>
      </a:lvl1pPr>
      <a:lvl2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2pPr>
      <a:lvl3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3pPr>
      <a:lvl4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4pPr>
      <a:lvl5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edium.com/node-red/node-red-design-patterns-893331422f42"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739" y="2365096"/>
            <a:ext cx="5354351" cy="424732"/>
          </a:xfrm>
        </p:spPr>
        <p:txBody>
          <a:bodyPr/>
          <a:lstStyle/>
          <a:p>
            <a:r>
              <a:rPr kumimoji="1" lang="ja-JP" altLang="en-US" dirty="0"/>
              <a:t>Ｒｅｓｕｌｔｓ　ｏｆ　Ｉｎｔｅｒｖｉｅｗ </a:t>
            </a:r>
            <a:r>
              <a:rPr lang="en-US" altLang="ja-JP" dirty="0"/>
              <a:t>&amp; </a:t>
            </a:r>
            <a:r>
              <a:rPr kumimoji="1" lang="ja-JP" altLang="en-US" dirty="0"/>
              <a:t>Ｐｒｏｐｏｓａｌ</a:t>
            </a:r>
          </a:p>
        </p:txBody>
      </p:sp>
    </p:spTree>
    <p:extLst>
      <p:ext uri="{BB962C8B-B14F-4D97-AF65-F5344CB8AC3E}">
        <p14:creationId xmlns:p14="http://schemas.microsoft.com/office/powerpoint/2010/main" val="2561252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739" y="2365096"/>
            <a:ext cx="3052439" cy="424732"/>
          </a:xfrm>
        </p:spPr>
        <p:txBody>
          <a:bodyPr/>
          <a:lstStyle/>
          <a:p>
            <a:r>
              <a:rPr lang="en-US" altLang="ja-JP" dirty="0"/>
              <a:t>Proposal: Flow control</a:t>
            </a:r>
            <a:endParaRPr kumimoji="1" lang="ja-JP" altLang="en-US" dirty="0"/>
          </a:p>
        </p:txBody>
      </p:sp>
    </p:spTree>
    <p:extLst>
      <p:ext uri="{BB962C8B-B14F-4D97-AF65-F5344CB8AC3E}">
        <p14:creationId xmlns:p14="http://schemas.microsoft.com/office/powerpoint/2010/main" val="85454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6338E608-795C-40F3-A9EC-4398600D0104}"/>
              </a:ext>
            </a:extLst>
          </p:cNvPr>
          <p:cNvPicPr>
            <a:picLocks noChangeAspect="1"/>
          </p:cNvPicPr>
          <p:nvPr/>
        </p:nvPicPr>
        <p:blipFill>
          <a:blip r:embed="rId2"/>
          <a:stretch>
            <a:fillRect/>
          </a:stretch>
        </p:blipFill>
        <p:spPr>
          <a:xfrm>
            <a:off x="1093461" y="3338644"/>
            <a:ext cx="7219950" cy="1485900"/>
          </a:xfrm>
          <a:prstGeom prst="rect">
            <a:avLst/>
          </a:prstGeom>
        </p:spPr>
      </p:pic>
      <p:sp>
        <p:nvSpPr>
          <p:cNvPr id="2" name="タイトル 1"/>
          <p:cNvSpPr>
            <a:spLocks noGrp="1"/>
          </p:cNvSpPr>
          <p:nvPr>
            <p:ph type="title"/>
          </p:nvPr>
        </p:nvSpPr>
        <p:spPr>
          <a:xfrm>
            <a:off x="113192" y="134612"/>
            <a:ext cx="2574744" cy="369332"/>
          </a:xfrm>
        </p:spPr>
        <p:txBody>
          <a:bodyPr/>
          <a:lstStyle/>
          <a:p>
            <a:r>
              <a:rPr kumimoji="1" lang="en-US" altLang="ja-JP" dirty="0"/>
              <a:t>Proposal: Flow control</a:t>
            </a:r>
            <a:endParaRPr kumimoji="1" lang="ja-JP" altLang="en-US" dirty="0"/>
          </a:p>
        </p:txBody>
      </p:sp>
      <p:sp>
        <p:nvSpPr>
          <p:cNvPr id="3" name="テキスト ボックス 2"/>
          <p:cNvSpPr txBox="1"/>
          <p:nvPr/>
        </p:nvSpPr>
        <p:spPr>
          <a:xfrm>
            <a:off x="214792" y="767645"/>
            <a:ext cx="8771164" cy="2702278"/>
          </a:xfrm>
          <a:prstGeom prst="rect">
            <a:avLst/>
          </a:prstGeom>
          <a:noFill/>
        </p:spPr>
        <p:txBody>
          <a:bodyPr wrap="square" rtlCol="0">
            <a:spAutoFit/>
          </a:bodyPr>
          <a:lstStyle/>
          <a:p>
            <a:pPr algn="just"/>
            <a:r>
              <a:rPr lang="en-US" altLang="ja-JP" sz="1600" b="1" dirty="0">
                <a:solidFill>
                  <a:schemeClr val="tx1"/>
                </a:solidFill>
                <a:latin typeface="Arial" panose="020B0604020202020204" pitchFamily="34" charset="0"/>
              </a:rPr>
              <a:t>Current situation:</a:t>
            </a:r>
          </a:p>
          <a:p>
            <a:pPr algn="just"/>
            <a:r>
              <a:rPr lang="en-US" altLang="ja-JP" sz="1600" dirty="0">
                <a:solidFill>
                  <a:schemeClr val="tx1"/>
                </a:solidFill>
                <a:latin typeface="Arial" panose="020B0604020202020204" pitchFamily="34" charset="0"/>
              </a:rPr>
              <a:t>As the results of interview for flow developers in Hitachi, there are 2 kinds of needs.</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Type1: Post-processing is needed in the node in which a timeout occurs.</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 API’s regarding ‘timeout’ are needed for post-processing.</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Type2: Using a delay node, it's possible to control a flow.</a:t>
            </a:r>
          </a:p>
          <a:p>
            <a:pPr algn="just"/>
            <a:r>
              <a:rPr lang="ja-JP" altLang="en-US" sz="1600" dirty="0">
                <a:solidFill>
                  <a:schemeClr val="tx1"/>
                </a:solidFill>
                <a:latin typeface="Arial" panose="020B0604020202020204" pitchFamily="34" charset="0"/>
              </a:rPr>
              <a:t>　　　</a:t>
            </a:r>
            <a:r>
              <a:rPr lang="en-US" altLang="ja-JP" sz="1600" dirty="0">
                <a:solidFill>
                  <a:schemeClr val="tx1"/>
                </a:solidFill>
                <a:latin typeface="Arial" panose="020B0604020202020204" pitchFamily="34" charset="0"/>
              </a:rPr>
              <a:t>- A node which judges to send a message to the next node or not is more convenient</a:t>
            </a:r>
          </a:p>
          <a:p>
            <a:pPr algn="just"/>
            <a:r>
              <a:rPr lang="en-US" altLang="ja-JP" sz="1600" dirty="0">
                <a:solidFill>
                  <a:schemeClr val="tx1"/>
                </a:solidFill>
                <a:latin typeface="Arial" panose="020B0604020202020204" pitchFamily="34" charset="0"/>
              </a:rPr>
              <a:t>         than coding the </a:t>
            </a:r>
            <a:r>
              <a:rPr lang="en-US" altLang="ja-JP" sz="1600" dirty="0" err="1">
                <a:solidFill>
                  <a:schemeClr val="tx1"/>
                </a:solidFill>
                <a:latin typeface="Arial" panose="020B0604020202020204" pitchFamily="34" charset="0"/>
              </a:rPr>
              <a:t>behaviour</a:t>
            </a:r>
            <a:r>
              <a:rPr lang="en-US" altLang="ja-JP" sz="1600" dirty="0">
                <a:solidFill>
                  <a:schemeClr val="tx1"/>
                </a:solidFill>
                <a:latin typeface="Arial" panose="020B0604020202020204" pitchFamily="34" charset="0"/>
              </a:rPr>
              <a:t> in function nodes.</a:t>
            </a:r>
          </a:p>
          <a:p>
            <a:pPr>
              <a:lnSpc>
                <a:spcPct val="100000"/>
              </a:lnSpc>
            </a:pPr>
            <a:endParaRPr lang="en-US" altLang="ja-JP" sz="1600" b="1"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r>
              <a:rPr lang="en-US" altLang="ja-JP" sz="1600" b="1" dirty="0">
                <a:solidFill>
                  <a:schemeClr val="tx1"/>
                </a:solidFill>
                <a:latin typeface="Arial" panose="020B0604020202020204" pitchFamily="34" charset="0"/>
                <a:ea typeface="メイリオ" panose="020B0604030504040204" pitchFamily="50" charset="-128"/>
                <a:cs typeface="Arial" panose="020B0604020202020204" pitchFamily="34" charset="0"/>
              </a:rPr>
              <a:t>Suggestion for Type2:</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There are common function nodes to control a flow after timeout occurred. We probably should provide these nodes.</a:t>
            </a:r>
          </a:p>
        </p:txBody>
      </p:sp>
      <p:sp>
        <p:nvSpPr>
          <p:cNvPr id="5" name="正方形/長方形 4"/>
          <p:cNvSpPr/>
          <p:nvPr/>
        </p:nvSpPr>
        <p:spPr bwMode="auto">
          <a:xfrm>
            <a:off x="3722915" y="3374930"/>
            <a:ext cx="1422400" cy="307954"/>
          </a:xfrm>
          <a:prstGeom prst="rect">
            <a:avLst/>
          </a:prstGeom>
          <a:noFill/>
          <a:ln w="19050">
            <a:solidFill>
              <a:srgbClr val="FF0000"/>
            </a:solidFill>
            <a:prstDash val="sysDash"/>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6" name="正方形/長方形 5"/>
          <p:cNvSpPr/>
          <p:nvPr/>
        </p:nvSpPr>
        <p:spPr bwMode="auto">
          <a:xfrm>
            <a:off x="3722915" y="4498588"/>
            <a:ext cx="1422400" cy="325956"/>
          </a:xfrm>
          <a:prstGeom prst="rect">
            <a:avLst/>
          </a:prstGeom>
          <a:noFill/>
          <a:ln w="19050">
            <a:solidFill>
              <a:srgbClr val="FF0000"/>
            </a:solidFill>
            <a:prstDash val="sysDash"/>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Tree>
    <p:extLst>
      <p:ext uri="{BB962C8B-B14F-4D97-AF65-F5344CB8AC3E}">
        <p14:creationId xmlns:p14="http://schemas.microsoft.com/office/powerpoint/2010/main" val="121563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574744" cy="369332"/>
          </a:xfrm>
        </p:spPr>
        <p:txBody>
          <a:bodyPr/>
          <a:lstStyle/>
          <a:p>
            <a:r>
              <a:rPr lang="en-US" altLang="ja-JP" dirty="0"/>
              <a:t>Proposal: Flow control</a:t>
            </a:r>
            <a:endParaRPr kumimoji="1" lang="ja-JP" altLang="en-US" dirty="0"/>
          </a:p>
        </p:txBody>
      </p:sp>
      <p:sp>
        <p:nvSpPr>
          <p:cNvPr id="4" name="テキスト ボックス 3"/>
          <p:cNvSpPr txBox="1"/>
          <p:nvPr/>
        </p:nvSpPr>
        <p:spPr>
          <a:xfrm>
            <a:off x="214792" y="767645"/>
            <a:ext cx="8771164" cy="4278094"/>
          </a:xfrm>
          <a:prstGeom prst="rect">
            <a:avLst/>
          </a:prstGeom>
          <a:noFill/>
        </p:spPr>
        <p:txBody>
          <a:bodyPr wrap="square" rtlCol="0">
            <a:spAutoFit/>
          </a:bodyPr>
          <a:lstStyle/>
          <a:p>
            <a:pPr>
              <a:lnSpc>
                <a:spcPct val="100000"/>
              </a:lnSpc>
            </a:pPr>
            <a:r>
              <a:rPr lang="en-US" altLang="ja-JP" sz="1600" b="1" dirty="0">
                <a:solidFill>
                  <a:schemeClr val="tx1"/>
                </a:solidFill>
                <a:latin typeface="Arial" panose="020B0604020202020204" pitchFamily="34" charset="0"/>
                <a:ea typeface="メイリオ" panose="020B0604030504040204" pitchFamily="50" charset="-128"/>
                <a:cs typeface="Arial" panose="020B0604020202020204" pitchFamily="34" charset="0"/>
              </a:rPr>
              <a:t>Suggestion 1:</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Providing "First come, first served" nodes to control a flow for time-out.</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Figure 1</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Figure 2</a:t>
            </a:r>
          </a:p>
        </p:txBody>
      </p:sp>
      <p:sp>
        <p:nvSpPr>
          <p:cNvPr id="5" name="角丸四角形 4"/>
          <p:cNvSpPr/>
          <p:nvPr/>
        </p:nvSpPr>
        <p:spPr bwMode="auto">
          <a:xfrm>
            <a:off x="2541081" y="1586035"/>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6" name="角丸四角形 5"/>
          <p:cNvSpPr/>
          <p:nvPr/>
        </p:nvSpPr>
        <p:spPr bwMode="auto">
          <a:xfrm>
            <a:off x="2541081" y="1972699"/>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8" name="直線矢印コネクタ 7"/>
          <p:cNvCxnSpPr/>
          <p:nvPr/>
        </p:nvCxnSpPr>
        <p:spPr bwMode="auto">
          <a:xfrm>
            <a:off x="2238375" y="1741254"/>
            <a:ext cx="2076450" cy="0"/>
          </a:xfrm>
          <a:prstGeom prst="straightConnector1">
            <a:avLst/>
          </a:prstGeom>
          <a:noFill/>
          <a:ln w="19050" cap="flat" cmpd="sng" algn="ctr">
            <a:solidFill>
              <a:schemeClr val="tx1"/>
            </a:solidFill>
            <a:prstDash val="solid"/>
            <a:round/>
            <a:headEnd type="none" w="med" len="med"/>
            <a:tailEnd type="arrow" w="med" len="med"/>
          </a:ln>
          <a:effectLst/>
        </p:spPr>
      </p:cxnSp>
      <p:cxnSp>
        <p:nvCxnSpPr>
          <p:cNvPr id="9" name="直線矢印コネクタ 8"/>
          <p:cNvCxnSpPr/>
          <p:nvPr/>
        </p:nvCxnSpPr>
        <p:spPr bwMode="auto">
          <a:xfrm flipV="1">
            <a:off x="2256964" y="2142561"/>
            <a:ext cx="923925" cy="1"/>
          </a:xfrm>
          <a:prstGeom prst="straightConnector1">
            <a:avLst/>
          </a:prstGeom>
          <a:noFill/>
          <a:ln w="19050" cap="flat" cmpd="sng" algn="ctr">
            <a:solidFill>
              <a:schemeClr val="tx1"/>
            </a:solidFill>
            <a:prstDash val="solid"/>
            <a:round/>
            <a:headEnd type="none" w="med" len="med"/>
            <a:tailEnd type="arrow" w="med" len="med"/>
          </a:ln>
          <a:effectLst/>
        </p:spPr>
      </p:cxnSp>
      <p:sp>
        <p:nvSpPr>
          <p:cNvPr id="12" name="十字形 11"/>
          <p:cNvSpPr/>
          <p:nvPr/>
        </p:nvSpPr>
        <p:spPr bwMode="auto">
          <a:xfrm rot="18828521">
            <a:off x="3073411" y="1999686"/>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3" name="角丸四角形 12"/>
          <p:cNvSpPr/>
          <p:nvPr/>
        </p:nvSpPr>
        <p:spPr bwMode="auto">
          <a:xfrm>
            <a:off x="6548245" y="196510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4" name="角丸四角形 13"/>
          <p:cNvSpPr/>
          <p:nvPr/>
        </p:nvSpPr>
        <p:spPr bwMode="auto">
          <a:xfrm>
            <a:off x="6529656" y="1580916"/>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15" name="直線矢印コネクタ 14"/>
          <p:cNvCxnSpPr/>
          <p:nvPr/>
        </p:nvCxnSpPr>
        <p:spPr bwMode="auto">
          <a:xfrm>
            <a:off x="6245539" y="2120327"/>
            <a:ext cx="2076450" cy="0"/>
          </a:xfrm>
          <a:prstGeom prst="straightConnector1">
            <a:avLst/>
          </a:prstGeom>
          <a:noFill/>
          <a:ln w="19050" cap="flat" cmpd="sng" algn="ctr">
            <a:solidFill>
              <a:schemeClr val="tx1"/>
            </a:solidFill>
            <a:prstDash val="solid"/>
            <a:round/>
            <a:headEnd type="none" w="med" len="med"/>
            <a:tailEnd type="arrow" w="med" len="med"/>
          </a:ln>
          <a:effectLst/>
        </p:spPr>
      </p:cxnSp>
      <p:cxnSp>
        <p:nvCxnSpPr>
          <p:cNvPr id="16" name="直線矢印コネクタ 15"/>
          <p:cNvCxnSpPr/>
          <p:nvPr/>
        </p:nvCxnSpPr>
        <p:spPr bwMode="auto">
          <a:xfrm flipV="1">
            <a:off x="6245539" y="1750778"/>
            <a:ext cx="923925" cy="1"/>
          </a:xfrm>
          <a:prstGeom prst="straightConnector1">
            <a:avLst/>
          </a:prstGeom>
          <a:noFill/>
          <a:ln w="19050" cap="flat" cmpd="sng" algn="ctr">
            <a:solidFill>
              <a:schemeClr val="tx1"/>
            </a:solidFill>
            <a:prstDash val="solid"/>
            <a:round/>
            <a:headEnd type="none" w="med" len="med"/>
            <a:tailEnd type="arrow" w="med" len="med"/>
          </a:ln>
          <a:effectLst/>
        </p:spPr>
      </p:cxnSp>
      <p:sp>
        <p:nvSpPr>
          <p:cNvPr id="17" name="十字形 16"/>
          <p:cNvSpPr/>
          <p:nvPr/>
        </p:nvSpPr>
        <p:spPr bwMode="auto">
          <a:xfrm rot="18828521">
            <a:off x="7061986" y="1607903"/>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8" name="テキスト ボックス 17"/>
          <p:cNvSpPr txBox="1"/>
          <p:nvPr/>
        </p:nvSpPr>
        <p:spPr>
          <a:xfrm>
            <a:off x="866351" y="1550134"/>
            <a:ext cx="1452083"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1st message</a:t>
            </a:r>
          </a:p>
        </p:txBody>
      </p:sp>
      <p:sp>
        <p:nvSpPr>
          <p:cNvPr id="19" name="テキスト ボックス 18"/>
          <p:cNvSpPr txBox="1"/>
          <p:nvPr/>
        </p:nvSpPr>
        <p:spPr>
          <a:xfrm>
            <a:off x="809949" y="1940651"/>
            <a:ext cx="1452083"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2nd message</a:t>
            </a:r>
          </a:p>
        </p:txBody>
      </p:sp>
      <p:sp>
        <p:nvSpPr>
          <p:cNvPr id="20" name="テキスト ボックス 19"/>
          <p:cNvSpPr txBox="1"/>
          <p:nvPr/>
        </p:nvSpPr>
        <p:spPr>
          <a:xfrm>
            <a:off x="4873515" y="1947229"/>
            <a:ext cx="1452083"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1st message</a:t>
            </a:r>
          </a:p>
        </p:txBody>
      </p:sp>
      <p:sp>
        <p:nvSpPr>
          <p:cNvPr id="21" name="テキスト ボックス 20"/>
          <p:cNvSpPr txBox="1"/>
          <p:nvPr/>
        </p:nvSpPr>
        <p:spPr>
          <a:xfrm>
            <a:off x="4793456" y="1563037"/>
            <a:ext cx="1452083"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2nd message</a:t>
            </a:r>
          </a:p>
        </p:txBody>
      </p:sp>
      <p:pic>
        <p:nvPicPr>
          <p:cNvPr id="22" name="図 21"/>
          <p:cNvPicPr>
            <a:picLocks noChangeAspect="1"/>
          </p:cNvPicPr>
          <p:nvPr/>
        </p:nvPicPr>
        <p:blipFill>
          <a:blip r:embed="rId2"/>
          <a:stretch>
            <a:fillRect/>
          </a:stretch>
        </p:blipFill>
        <p:spPr>
          <a:xfrm>
            <a:off x="1743112" y="2912308"/>
            <a:ext cx="1219200" cy="314325"/>
          </a:xfrm>
          <a:prstGeom prst="rect">
            <a:avLst/>
          </a:prstGeom>
        </p:spPr>
      </p:pic>
      <p:sp>
        <p:nvSpPr>
          <p:cNvPr id="35" name="角丸四角形 34"/>
          <p:cNvSpPr/>
          <p:nvPr/>
        </p:nvSpPr>
        <p:spPr bwMode="auto">
          <a:xfrm>
            <a:off x="4814754" y="3170325"/>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41" name="角丸四角形 40"/>
          <p:cNvSpPr/>
          <p:nvPr/>
        </p:nvSpPr>
        <p:spPr bwMode="auto">
          <a:xfrm>
            <a:off x="4814754" y="2726397"/>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46" name="十字形 45"/>
          <p:cNvSpPr/>
          <p:nvPr/>
        </p:nvSpPr>
        <p:spPr bwMode="auto">
          <a:xfrm rot="18828521">
            <a:off x="5478274" y="3185957"/>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pic>
        <p:nvPicPr>
          <p:cNvPr id="3" name="図 2">
            <a:extLst>
              <a:ext uri="{FF2B5EF4-FFF2-40B4-BE49-F238E27FC236}">
                <a16:creationId xmlns:a16="http://schemas.microsoft.com/office/drawing/2014/main" id="{71318CBD-5344-44BB-BA61-B18CF8C89FA5}"/>
              </a:ext>
            </a:extLst>
          </p:cNvPr>
          <p:cNvPicPr>
            <a:picLocks noChangeAspect="1"/>
          </p:cNvPicPr>
          <p:nvPr/>
        </p:nvPicPr>
        <p:blipFill>
          <a:blip r:embed="rId3"/>
          <a:stretch>
            <a:fillRect/>
          </a:stretch>
        </p:blipFill>
        <p:spPr>
          <a:xfrm>
            <a:off x="3180889" y="3159444"/>
            <a:ext cx="1457325" cy="304800"/>
          </a:xfrm>
          <a:prstGeom prst="rect">
            <a:avLst/>
          </a:prstGeom>
        </p:spPr>
      </p:pic>
      <p:pic>
        <p:nvPicPr>
          <p:cNvPr id="7" name="図 6">
            <a:extLst>
              <a:ext uri="{FF2B5EF4-FFF2-40B4-BE49-F238E27FC236}">
                <a16:creationId xmlns:a16="http://schemas.microsoft.com/office/drawing/2014/main" id="{21A4123B-CE38-4A95-978D-0EB1C05ECA8A}"/>
              </a:ext>
            </a:extLst>
          </p:cNvPr>
          <p:cNvPicPr>
            <a:picLocks noChangeAspect="1"/>
          </p:cNvPicPr>
          <p:nvPr/>
        </p:nvPicPr>
        <p:blipFill>
          <a:blip r:embed="rId4"/>
          <a:stretch>
            <a:fillRect/>
          </a:stretch>
        </p:blipFill>
        <p:spPr>
          <a:xfrm>
            <a:off x="3166476" y="2728958"/>
            <a:ext cx="1457325" cy="304800"/>
          </a:xfrm>
          <a:prstGeom prst="rect">
            <a:avLst/>
          </a:prstGeom>
        </p:spPr>
      </p:pic>
      <p:cxnSp>
        <p:nvCxnSpPr>
          <p:cNvPr id="11" name="直線コネクタ 10">
            <a:extLst>
              <a:ext uri="{FF2B5EF4-FFF2-40B4-BE49-F238E27FC236}">
                <a16:creationId xmlns:a16="http://schemas.microsoft.com/office/drawing/2014/main" id="{B574AA70-BC12-43EB-899F-0EF7C89DA060}"/>
              </a:ext>
            </a:extLst>
          </p:cNvPr>
          <p:cNvCxnSpPr>
            <a:stCxn id="22" idx="3"/>
            <a:endCxn id="7" idx="1"/>
          </p:cNvCxnSpPr>
          <p:nvPr/>
        </p:nvCxnSpPr>
        <p:spPr bwMode="auto">
          <a:xfrm flipV="1">
            <a:off x="2962312" y="2881358"/>
            <a:ext cx="204164" cy="188113"/>
          </a:xfrm>
          <a:prstGeom prst="line">
            <a:avLst/>
          </a:prstGeom>
          <a:noFill/>
          <a:ln w="19050" cap="flat" cmpd="sng" algn="ctr">
            <a:solidFill>
              <a:schemeClr val="tx1"/>
            </a:solidFill>
            <a:prstDash val="solid"/>
            <a:round/>
            <a:headEnd type="none" w="med" len="med"/>
            <a:tailEnd type="none" w="med" len="med"/>
          </a:ln>
          <a:effectLst/>
        </p:spPr>
      </p:cxnSp>
      <p:cxnSp>
        <p:nvCxnSpPr>
          <p:cNvPr id="24" name="直線コネクタ 23">
            <a:extLst>
              <a:ext uri="{FF2B5EF4-FFF2-40B4-BE49-F238E27FC236}">
                <a16:creationId xmlns:a16="http://schemas.microsoft.com/office/drawing/2014/main" id="{0FFE8413-729D-4D9B-B588-136D644188EC}"/>
              </a:ext>
            </a:extLst>
          </p:cNvPr>
          <p:cNvCxnSpPr>
            <a:stCxn id="22" idx="3"/>
            <a:endCxn id="3" idx="1"/>
          </p:cNvCxnSpPr>
          <p:nvPr/>
        </p:nvCxnSpPr>
        <p:spPr bwMode="auto">
          <a:xfrm>
            <a:off x="2962312" y="3069471"/>
            <a:ext cx="218577" cy="242373"/>
          </a:xfrm>
          <a:prstGeom prst="line">
            <a:avLst/>
          </a:prstGeom>
          <a:noFill/>
          <a:ln w="19050"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4623801" y="2880198"/>
            <a:ext cx="2404626" cy="0"/>
          </a:xfrm>
          <a:prstGeom prst="line">
            <a:avLst/>
          </a:prstGeom>
          <a:noFill/>
          <a:ln w="19050" cap="flat" cmpd="sng" algn="ctr">
            <a:solidFill>
              <a:schemeClr val="tx1"/>
            </a:solidFill>
            <a:prstDash val="solid"/>
            <a:round/>
            <a:headEnd type="none" w="med" len="med"/>
            <a:tailEnd type="arrow" w="med" len="med"/>
          </a:ln>
          <a:effectLst/>
        </p:spPr>
      </p:cxnSp>
      <p:cxnSp>
        <p:nvCxnSpPr>
          <p:cNvPr id="65" name="直線コネクタ 64">
            <a:extLst>
              <a:ext uri="{FF2B5EF4-FFF2-40B4-BE49-F238E27FC236}">
                <a16:creationId xmlns:a16="http://schemas.microsoft.com/office/drawing/2014/main" id="{CCD7E38E-EE0F-492C-B63A-BE31CA8B3BE2}"/>
              </a:ext>
            </a:extLst>
          </p:cNvPr>
          <p:cNvCxnSpPr>
            <a:cxnSpLocks/>
          </p:cNvCxnSpPr>
          <p:nvPr/>
        </p:nvCxnSpPr>
        <p:spPr bwMode="auto">
          <a:xfrm>
            <a:off x="4623801" y="3310248"/>
            <a:ext cx="861496" cy="0"/>
          </a:xfrm>
          <a:prstGeom prst="line">
            <a:avLst/>
          </a:prstGeom>
          <a:noFill/>
          <a:ln w="19050" cap="flat" cmpd="sng" algn="ctr">
            <a:solidFill>
              <a:schemeClr val="tx1"/>
            </a:solidFill>
            <a:prstDash val="solid"/>
            <a:round/>
            <a:headEnd type="none" w="med" len="med"/>
            <a:tailEnd type="arrow" w="med" len="med"/>
          </a:ln>
          <a:effectLst/>
        </p:spPr>
      </p:cxnSp>
      <p:pic>
        <p:nvPicPr>
          <p:cNvPr id="66" name="図 65">
            <a:extLst>
              <a:ext uri="{FF2B5EF4-FFF2-40B4-BE49-F238E27FC236}">
                <a16:creationId xmlns:a16="http://schemas.microsoft.com/office/drawing/2014/main" id="{B81E1C77-5FF2-414C-A752-F07356552B45}"/>
              </a:ext>
            </a:extLst>
          </p:cNvPr>
          <p:cNvPicPr>
            <a:picLocks noChangeAspect="1"/>
          </p:cNvPicPr>
          <p:nvPr/>
        </p:nvPicPr>
        <p:blipFill>
          <a:blip r:embed="rId2"/>
          <a:stretch>
            <a:fillRect/>
          </a:stretch>
        </p:blipFill>
        <p:spPr>
          <a:xfrm>
            <a:off x="1743112" y="4008251"/>
            <a:ext cx="1219200" cy="314325"/>
          </a:xfrm>
          <a:prstGeom prst="rect">
            <a:avLst/>
          </a:prstGeom>
        </p:spPr>
      </p:pic>
      <p:sp>
        <p:nvSpPr>
          <p:cNvPr id="67" name="角丸四角形 34">
            <a:extLst>
              <a:ext uri="{FF2B5EF4-FFF2-40B4-BE49-F238E27FC236}">
                <a16:creationId xmlns:a16="http://schemas.microsoft.com/office/drawing/2014/main" id="{FD681C40-01A4-4AD1-8FB9-843BE2B02CDC}"/>
              </a:ext>
            </a:extLst>
          </p:cNvPr>
          <p:cNvSpPr/>
          <p:nvPr/>
        </p:nvSpPr>
        <p:spPr bwMode="auto">
          <a:xfrm>
            <a:off x="4814754" y="426626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68" name="角丸四角形 40">
            <a:extLst>
              <a:ext uri="{FF2B5EF4-FFF2-40B4-BE49-F238E27FC236}">
                <a16:creationId xmlns:a16="http://schemas.microsoft.com/office/drawing/2014/main" id="{34835E66-B089-4621-9D01-CF01AC9646F2}"/>
              </a:ext>
            </a:extLst>
          </p:cNvPr>
          <p:cNvSpPr/>
          <p:nvPr/>
        </p:nvSpPr>
        <p:spPr bwMode="auto">
          <a:xfrm>
            <a:off x="4814754" y="3822340"/>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69" name="十字形 68">
            <a:extLst>
              <a:ext uri="{FF2B5EF4-FFF2-40B4-BE49-F238E27FC236}">
                <a16:creationId xmlns:a16="http://schemas.microsoft.com/office/drawing/2014/main" id="{D7715672-135D-45C4-A7AD-1CD4D4DEAD52}"/>
              </a:ext>
            </a:extLst>
          </p:cNvPr>
          <p:cNvSpPr/>
          <p:nvPr/>
        </p:nvSpPr>
        <p:spPr bwMode="auto">
          <a:xfrm rot="18828521">
            <a:off x="5478274" y="3843750"/>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pic>
        <p:nvPicPr>
          <p:cNvPr id="70" name="図 69">
            <a:extLst>
              <a:ext uri="{FF2B5EF4-FFF2-40B4-BE49-F238E27FC236}">
                <a16:creationId xmlns:a16="http://schemas.microsoft.com/office/drawing/2014/main" id="{76BA975B-B135-4202-B154-60BB5EEFA03D}"/>
              </a:ext>
            </a:extLst>
          </p:cNvPr>
          <p:cNvPicPr>
            <a:picLocks noChangeAspect="1"/>
          </p:cNvPicPr>
          <p:nvPr/>
        </p:nvPicPr>
        <p:blipFill>
          <a:blip r:embed="rId3"/>
          <a:stretch>
            <a:fillRect/>
          </a:stretch>
        </p:blipFill>
        <p:spPr>
          <a:xfrm>
            <a:off x="3180889" y="4255387"/>
            <a:ext cx="1457325" cy="304800"/>
          </a:xfrm>
          <a:prstGeom prst="rect">
            <a:avLst/>
          </a:prstGeom>
        </p:spPr>
      </p:pic>
      <p:pic>
        <p:nvPicPr>
          <p:cNvPr id="71" name="図 70">
            <a:extLst>
              <a:ext uri="{FF2B5EF4-FFF2-40B4-BE49-F238E27FC236}">
                <a16:creationId xmlns:a16="http://schemas.microsoft.com/office/drawing/2014/main" id="{D3D71D03-52C6-44AF-B32E-A390D02D2B3B}"/>
              </a:ext>
            </a:extLst>
          </p:cNvPr>
          <p:cNvPicPr>
            <a:picLocks noChangeAspect="1"/>
          </p:cNvPicPr>
          <p:nvPr/>
        </p:nvPicPr>
        <p:blipFill>
          <a:blip r:embed="rId4"/>
          <a:stretch>
            <a:fillRect/>
          </a:stretch>
        </p:blipFill>
        <p:spPr>
          <a:xfrm>
            <a:off x="3166476" y="3824901"/>
            <a:ext cx="1457325" cy="304800"/>
          </a:xfrm>
          <a:prstGeom prst="rect">
            <a:avLst/>
          </a:prstGeom>
        </p:spPr>
      </p:pic>
      <p:cxnSp>
        <p:nvCxnSpPr>
          <p:cNvPr id="72" name="直線コネクタ 71">
            <a:extLst>
              <a:ext uri="{FF2B5EF4-FFF2-40B4-BE49-F238E27FC236}">
                <a16:creationId xmlns:a16="http://schemas.microsoft.com/office/drawing/2014/main" id="{BCFC9090-46E8-47CA-9941-EB6587B8B43D}"/>
              </a:ext>
            </a:extLst>
          </p:cNvPr>
          <p:cNvCxnSpPr>
            <a:stCxn id="66" idx="3"/>
            <a:endCxn id="71" idx="1"/>
          </p:cNvCxnSpPr>
          <p:nvPr/>
        </p:nvCxnSpPr>
        <p:spPr bwMode="auto">
          <a:xfrm flipV="1">
            <a:off x="2962312" y="3977301"/>
            <a:ext cx="204164" cy="188113"/>
          </a:xfrm>
          <a:prstGeom prst="line">
            <a:avLst/>
          </a:prstGeom>
          <a:noFill/>
          <a:ln w="19050" cap="flat" cmpd="sng" algn="ctr">
            <a:solidFill>
              <a:schemeClr val="tx1"/>
            </a:solidFill>
            <a:prstDash val="solid"/>
            <a:round/>
            <a:headEnd type="none" w="med" len="med"/>
            <a:tailEnd type="none" w="med" len="med"/>
          </a:ln>
          <a:effectLst/>
        </p:spPr>
      </p:cxnSp>
      <p:cxnSp>
        <p:nvCxnSpPr>
          <p:cNvPr id="73" name="直線コネクタ 72">
            <a:extLst>
              <a:ext uri="{FF2B5EF4-FFF2-40B4-BE49-F238E27FC236}">
                <a16:creationId xmlns:a16="http://schemas.microsoft.com/office/drawing/2014/main" id="{1605B824-053F-4464-82AA-579EF971C89D}"/>
              </a:ext>
            </a:extLst>
          </p:cNvPr>
          <p:cNvCxnSpPr>
            <a:stCxn id="66" idx="3"/>
            <a:endCxn id="70" idx="1"/>
          </p:cNvCxnSpPr>
          <p:nvPr/>
        </p:nvCxnSpPr>
        <p:spPr bwMode="auto">
          <a:xfrm>
            <a:off x="2962312" y="4165414"/>
            <a:ext cx="218577" cy="242373"/>
          </a:xfrm>
          <a:prstGeom prst="line">
            <a:avLst/>
          </a:prstGeom>
          <a:noFill/>
          <a:ln w="19050" cap="flat" cmpd="sng" algn="ctr">
            <a:solidFill>
              <a:schemeClr val="tx1"/>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2772CFA9-C974-4191-BAAF-B0083BD5FD64}"/>
              </a:ext>
            </a:extLst>
          </p:cNvPr>
          <p:cNvCxnSpPr/>
          <p:nvPr/>
        </p:nvCxnSpPr>
        <p:spPr bwMode="auto">
          <a:xfrm>
            <a:off x="4623801" y="4414291"/>
            <a:ext cx="2404626" cy="0"/>
          </a:xfrm>
          <a:prstGeom prst="line">
            <a:avLst/>
          </a:prstGeom>
          <a:noFill/>
          <a:ln w="19050" cap="flat" cmpd="sng" algn="ctr">
            <a:solidFill>
              <a:schemeClr val="tx1"/>
            </a:solidFill>
            <a:prstDash val="solid"/>
            <a:round/>
            <a:headEnd type="none" w="med" len="med"/>
            <a:tailEnd type="arrow" w="med" len="med"/>
          </a:ln>
          <a:effectLst/>
        </p:spPr>
      </p:cxnSp>
      <p:cxnSp>
        <p:nvCxnSpPr>
          <p:cNvPr id="75" name="直線コネクタ 74">
            <a:extLst>
              <a:ext uri="{FF2B5EF4-FFF2-40B4-BE49-F238E27FC236}">
                <a16:creationId xmlns:a16="http://schemas.microsoft.com/office/drawing/2014/main" id="{34AA5AC4-9B89-4F9E-A749-5865B3B79CE7}"/>
              </a:ext>
            </a:extLst>
          </p:cNvPr>
          <p:cNvCxnSpPr>
            <a:cxnSpLocks/>
          </p:cNvCxnSpPr>
          <p:nvPr/>
        </p:nvCxnSpPr>
        <p:spPr bwMode="auto">
          <a:xfrm>
            <a:off x="4623801" y="3968041"/>
            <a:ext cx="861496" cy="0"/>
          </a:xfrm>
          <a:prstGeom prst="line">
            <a:avLst/>
          </a:prstGeom>
          <a:noFill/>
          <a:ln w="19050"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254531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574744" cy="369332"/>
          </a:xfrm>
        </p:spPr>
        <p:txBody>
          <a:bodyPr/>
          <a:lstStyle/>
          <a:p>
            <a:r>
              <a:rPr lang="en-US" altLang="ja-JP" dirty="0"/>
              <a:t>Proposal: Flow control</a:t>
            </a:r>
            <a:endParaRPr kumimoji="1" lang="ja-JP" altLang="en-US" dirty="0"/>
          </a:p>
        </p:txBody>
      </p:sp>
      <p:pic>
        <p:nvPicPr>
          <p:cNvPr id="3" name="図 2"/>
          <p:cNvPicPr>
            <a:picLocks noChangeAspect="1"/>
          </p:cNvPicPr>
          <p:nvPr/>
        </p:nvPicPr>
        <p:blipFill>
          <a:blip r:embed="rId3"/>
          <a:stretch>
            <a:fillRect/>
          </a:stretch>
        </p:blipFill>
        <p:spPr>
          <a:xfrm>
            <a:off x="905383" y="4008181"/>
            <a:ext cx="1219200" cy="314325"/>
          </a:xfrm>
          <a:prstGeom prst="rect">
            <a:avLst/>
          </a:prstGeom>
        </p:spPr>
      </p:pic>
      <p:sp>
        <p:nvSpPr>
          <p:cNvPr id="17" name="角丸四角形 16"/>
          <p:cNvSpPr/>
          <p:nvPr/>
        </p:nvSpPr>
        <p:spPr bwMode="auto">
          <a:xfrm>
            <a:off x="4186999" y="3797980"/>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9" name="十字形 18"/>
          <p:cNvSpPr/>
          <p:nvPr/>
        </p:nvSpPr>
        <p:spPr bwMode="auto">
          <a:xfrm rot="18828521">
            <a:off x="4689750" y="3835039"/>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29" name="テキスト ボックス 28"/>
          <p:cNvSpPr txBox="1"/>
          <p:nvPr/>
        </p:nvSpPr>
        <p:spPr>
          <a:xfrm>
            <a:off x="186957" y="748595"/>
            <a:ext cx="8762714" cy="4278094"/>
          </a:xfrm>
          <a:prstGeom prst="rect">
            <a:avLst/>
          </a:prstGeom>
          <a:noFill/>
        </p:spPr>
        <p:txBody>
          <a:bodyPr wrap="square" rtlCol="0">
            <a:spAutoFit/>
          </a:bodyPr>
          <a:lstStyle/>
          <a:p>
            <a:pPr>
              <a:lnSpc>
                <a:spcPct val="100000"/>
              </a:lnSpc>
            </a:pPr>
            <a:r>
              <a:rPr lang="en-US" altLang="ja-JP" sz="1600" b="1" dirty="0">
                <a:solidFill>
                  <a:schemeClr val="tx1"/>
                </a:solidFill>
                <a:latin typeface="Arial" panose="020B0604020202020204" pitchFamily="34" charset="0"/>
                <a:ea typeface="メイリオ" panose="020B0604030504040204" pitchFamily="50" charset="-128"/>
                <a:cs typeface="Arial" panose="020B0604020202020204" pitchFamily="34" charset="0"/>
              </a:rPr>
              <a:t>Suggestion 2:</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Providing "only once" node to control a flow for time-out.</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Figure 1</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Once a msg passed to a next node, the msg, which has same _</a:t>
            </a:r>
            <a:r>
              <a:rPr lang="en-US" altLang="ja-JP" sz="1600" dirty="0" err="1">
                <a:solidFill>
                  <a:schemeClr val="tx1"/>
                </a:solidFill>
                <a:latin typeface="Arial" panose="020B0604020202020204" pitchFamily="34" charset="0"/>
                <a:ea typeface="メイリオ" panose="020B0604030504040204" pitchFamily="50" charset="-128"/>
                <a:cs typeface="Arial" panose="020B0604020202020204" pitchFamily="34" charset="0"/>
              </a:rPr>
              <a:t>msgid</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cannot passed to a next node.</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Figure 2</a:t>
            </a:r>
          </a:p>
        </p:txBody>
      </p:sp>
      <p:sp>
        <p:nvSpPr>
          <p:cNvPr id="30" name="角丸四角形 29"/>
          <p:cNvSpPr/>
          <p:nvPr/>
        </p:nvSpPr>
        <p:spPr bwMode="auto">
          <a:xfrm>
            <a:off x="4157422" y="144705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31" name="直線コネクタ 30"/>
          <p:cNvCxnSpPr/>
          <p:nvPr/>
        </p:nvCxnSpPr>
        <p:spPr bwMode="auto">
          <a:xfrm>
            <a:off x="3933269" y="1546179"/>
            <a:ext cx="1842783" cy="0"/>
          </a:xfrm>
          <a:prstGeom prst="line">
            <a:avLst/>
          </a:prstGeom>
          <a:noFill/>
          <a:ln w="19050" cap="flat" cmpd="sng" algn="ctr">
            <a:solidFill>
              <a:schemeClr val="tx1"/>
            </a:solidFill>
            <a:prstDash val="solid"/>
            <a:round/>
            <a:headEnd type="none" w="med" len="med"/>
            <a:tailEnd type="arrow" w="med" len="med"/>
          </a:ln>
          <a:effectLst/>
        </p:spPr>
      </p:cxnSp>
      <p:sp>
        <p:nvSpPr>
          <p:cNvPr id="33" name="テキスト ボックス 32"/>
          <p:cNvSpPr txBox="1"/>
          <p:nvPr/>
        </p:nvSpPr>
        <p:spPr>
          <a:xfrm>
            <a:off x="2510202" y="1429253"/>
            <a:ext cx="1487458"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AAA</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cxnSp>
        <p:nvCxnSpPr>
          <p:cNvPr id="34" name="直線コネクタ 33"/>
          <p:cNvCxnSpPr/>
          <p:nvPr/>
        </p:nvCxnSpPr>
        <p:spPr bwMode="auto">
          <a:xfrm>
            <a:off x="3937053" y="1675445"/>
            <a:ext cx="817143" cy="0"/>
          </a:xfrm>
          <a:prstGeom prst="line">
            <a:avLst/>
          </a:prstGeom>
          <a:noFill/>
          <a:ln w="19050" cap="flat" cmpd="sng" algn="ctr">
            <a:solidFill>
              <a:schemeClr val="tx1"/>
            </a:solidFill>
            <a:prstDash val="solid"/>
            <a:round/>
            <a:headEnd type="none" w="med" len="med"/>
            <a:tailEnd type="arrow" w="med" len="med"/>
          </a:ln>
          <a:effectLst/>
        </p:spPr>
      </p:cxnSp>
      <p:sp>
        <p:nvSpPr>
          <p:cNvPr id="36" name="テキスト ボックス 35"/>
          <p:cNvSpPr txBox="1"/>
          <p:nvPr/>
        </p:nvSpPr>
        <p:spPr>
          <a:xfrm>
            <a:off x="2510202" y="1598765"/>
            <a:ext cx="1487458"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AAA</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sp>
        <p:nvSpPr>
          <p:cNvPr id="37" name="十字形 36"/>
          <p:cNvSpPr/>
          <p:nvPr/>
        </p:nvSpPr>
        <p:spPr bwMode="auto">
          <a:xfrm rot="18828521">
            <a:off x="4689751" y="1542095"/>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38" name="角丸四角形 37"/>
          <p:cNvSpPr/>
          <p:nvPr/>
        </p:nvSpPr>
        <p:spPr bwMode="auto">
          <a:xfrm>
            <a:off x="4157422" y="204706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39" name="直線コネクタ 38"/>
          <p:cNvCxnSpPr/>
          <p:nvPr/>
        </p:nvCxnSpPr>
        <p:spPr bwMode="auto">
          <a:xfrm>
            <a:off x="3933269" y="2146189"/>
            <a:ext cx="1842783" cy="0"/>
          </a:xfrm>
          <a:prstGeom prst="line">
            <a:avLst/>
          </a:prstGeom>
          <a:noFill/>
          <a:ln w="19050" cap="flat" cmpd="sng" algn="ctr">
            <a:solidFill>
              <a:schemeClr val="tx1"/>
            </a:solidFill>
            <a:prstDash val="solid"/>
            <a:round/>
            <a:headEnd type="none" w="med" len="med"/>
            <a:tailEnd type="arrow" w="med" len="med"/>
          </a:ln>
          <a:effectLst/>
        </p:spPr>
      </p:cxnSp>
      <p:sp>
        <p:nvSpPr>
          <p:cNvPr id="40" name="テキスト ボックス 39"/>
          <p:cNvSpPr txBox="1"/>
          <p:nvPr/>
        </p:nvSpPr>
        <p:spPr>
          <a:xfrm>
            <a:off x="2510202" y="1971203"/>
            <a:ext cx="1495922"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BBB</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cxnSp>
        <p:nvCxnSpPr>
          <p:cNvPr id="41" name="直線コネクタ 40"/>
          <p:cNvCxnSpPr/>
          <p:nvPr/>
        </p:nvCxnSpPr>
        <p:spPr bwMode="auto">
          <a:xfrm>
            <a:off x="3937053" y="2275455"/>
            <a:ext cx="1838999" cy="23464"/>
          </a:xfrm>
          <a:prstGeom prst="line">
            <a:avLst/>
          </a:prstGeom>
          <a:noFill/>
          <a:ln w="19050" cap="flat" cmpd="sng" algn="ctr">
            <a:solidFill>
              <a:schemeClr val="tx1"/>
            </a:solidFill>
            <a:prstDash val="solid"/>
            <a:round/>
            <a:headEnd type="none" w="med" len="med"/>
            <a:tailEnd type="arrow" w="med" len="med"/>
          </a:ln>
          <a:effectLst/>
        </p:spPr>
      </p:cxnSp>
      <p:sp>
        <p:nvSpPr>
          <p:cNvPr id="42" name="テキスト ボックス 41"/>
          <p:cNvSpPr txBox="1"/>
          <p:nvPr/>
        </p:nvSpPr>
        <p:spPr>
          <a:xfrm>
            <a:off x="2510202" y="2198775"/>
            <a:ext cx="1519968"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CCC</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sp>
        <p:nvSpPr>
          <p:cNvPr id="45" name="角丸四角形 44"/>
          <p:cNvSpPr/>
          <p:nvPr/>
        </p:nvSpPr>
        <p:spPr bwMode="auto">
          <a:xfrm>
            <a:off x="4186999" y="2676010"/>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46" name="直線コネクタ 45"/>
          <p:cNvCxnSpPr/>
          <p:nvPr/>
        </p:nvCxnSpPr>
        <p:spPr bwMode="auto">
          <a:xfrm>
            <a:off x="3962846" y="2775131"/>
            <a:ext cx="820927" cy="0"/>
          </a:xfrm>
          <a:prstGeom prst="line">
            <a:avLst/>
          </a:prstGeom>
          <a:noFill/>
          <a:ln w="19050" cap="flat" cmpd="sng" algn="ctr">
            <a:solidFill>
              <a:schemeClr val="tx1"/>
            </a:solidFill>
            <a:prstDash val="solid"/>
            <a:round/>
            <a:headEnd type="none" w="med" len="med"/>
            <a:tailEnd type="arrow" w="med" len="med"/>
          </a:ln>
          <a:effectLst/>
        </p:spPr>
      </p:cxnSp>
      <p:sp>
        <p:nvSpPr>
          <p:cNvPr id="47" name="テキスト ボックス 46"/>
          <p:cNvSpPr txBox="1"/>
          <p:nvPr/>
        </p:nvSpPr>
        <p:spPr>
          <a:xfrm>
            <a:off x="2539779" y="2600145"/>
            <a:ext cx="1487458"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AAA</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cxnSp>
        <p:nvCxnSpPr>
          <p:cNvPr id="48" name="直線コネクタ 47"/>
          <p:cNvCxnSpPr/>
          <p:nvPr/>
        </p:nvCxnSpPr>
        <p:spPr bwMode="auto">
          <a:xfrm>
            <a:off x="3966630" y="2904397"/>
            <a:ext cx="817143" cy="0"/>
          </a:xfrm>
          <a:prstGeom prst="line">
            <a:avLst/>
          </a:prstGeom>
          <a:noFill/>
          <a:ln w="19050" cap="flat" cmpd="sng" algn="ctr">
            <a:solidFill>
              <a:schemeClr val="tx1"/>
            </a:solidFill>
            <a:prstDash val="solid"/>
            <a:round/>
            <a:headEnd type="none" w="med" len="med"/>
            <a:tailEnd type="arrow" w="med" len="med"/>
          </a:ln>
          <a:effectLst/>
        </p:spPr>
      </p:cxnSp>
      <p:sp>
        <p:nvSpPr>
          <p:cNvPr id="49" name="テキスト ボックス 48"/>
          <p:cNvSpPr txBox="1"/>
          <p:nvPr/>
        </p:nvSpPr>
        <p:spPr>
          <a:xfrm>
            <a:off x="2539779" y="2827717"/>
            <a:ext cx="1495922"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msg._msgid</a:t>
            </a:r>
            <a:r>
              <a:rPr lang="en-US" altLang="ja-JP" sz="1200" dirty="0">
                <a:solidFill>
                  <a:schemeClr val="tx1"/>
                </a:solidFill>
                <a:latin typeface="Arial" panose="020B0604020202020204" pitchFamily="34" charset="0"/>
                <a:ea typeface="+mn-ea"/>
                <a:cs typeface="Arial" panose="020B0604020202020204" pitchFamily="34" charset="0"/>
              </a:rPr>
              <a:t> = BBB</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sp>
        <p:nvSpPr>
          <p:cNvPr id="50" name="十字形 49"/>
          <p:cNvSpPr/>
          <p:nvPr/>
        </p:nvSpPr>
        <p:spPr bwMode="auto">
          <a:xfrm rot="18828521">
            <a:off x="4719328" y="2771047"/>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52" name="十字形 51"/>
          <p:cNvSpPr/>
          <p:nvPr/>
        </p:nvSpPr>
        <p:spPr bwMode="auto">
          <a:xfrm rot="18828521">
            <a:off x="4719328" y="2637697"/>
            <a:ext cx="276426" cy="266700"/>
          </a:xfrm>
          <a:prstGeom prst="plus">
            <a:avLst>
              <a:gd name="adj" fmla="val 42799"/>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3" name="四角形: メモ 12">
            <a:extLst>
              <a:ext uri="{FF2B5EF4-FFF2-40B4-BE49-F238E27FC236}">
                <a16:creationId xmlns:a16="http://schemas.microsoft.com/office/drawing/2014/main" id="{60FABA8F-8BAF-47A4-9844-E08B54AB4902}"/>
              </a:ext>
            </a:extLst>
          </p:cNvPr>
          <p:cNvSpPr/>
          <p:nvPr/>
        </p:nvSpPr>
        <p:spPr bwMode="auto">
          <a:xfrm>
            <a:off x="6106327" y="1479078"/>
            <a:ext cx="2435561" cy="888665"/>
          </a:xfrm>
          <a:prstGeom prst="foldedCorner">
            <a:avLst>
              <a:gd name="adj" fmla="val 28585"/>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nchorCtr="0">
            <a:noAutofit/>
          </a:bodyPr>
          <a:lstStyle/>
          <a:p>
            <a:r>
              <a:rPr lang="en-US" altLang="ja-JP" sz="1400" dirty="0">
                <a:solidFill>
                  <a:schemeClr val="tx1"/>
                </a:solidFill>
                <a:latin typeface="Arial" panose="020B0604020202020204" pitchFamily="34" charset="0"/>
                <a:ea typeface="+mn-ea"/>
                <a:cs typeface="Arial" panose="020B0604020202020204" pitchFamily="34" charset="0"/>
              </a:rPr>
              <a:t>To make a message unique,</a:t>
            </a:r>
          </a:p>
          <a:p>
            <a:r>
              <a:rPr lang="en-US" altLang="ja-JP" sz="1400" dirty="0">
                <a:solidFill>
                  <a:schemeClr val="tx1"/>
                </a:solidFill>
                <a:latin typeface="Arial" panose="020B0604020202020204" pitchFamily="34" charset="0"/>
                <a:ea typeface="+mn-ea"/>
                <a:cs typeface="Arial" panose="020B0604020202020204" pitchFamily="34" charset="0"/>
              </a:rPr>
              <a:t>w</a:t>
            </a:r>
            <a:r>
              <a:rPr kumimoji="1" lang="en-US" altLang="ja-JP" sz="1400" dirty="0">
                <a:solidFill>
                  <a:schemeClr val="tx1"/>
                </a:solidFill>
                <a:latin typeface="Arial" panose="020B0604020202020204" pitchFamily="34" charset="0"/>
                <a:ea typeface="+mn-ea"/>
                <a:cs typeface="Arial" panose="020B0604020202020204" pitchFamily="34" charset="0"/>
              </a:rPr>
              <a:t>e might need an other id </a:t>
            </a:r>
          </a:p>
          <a:p>
            <a:r>
              <a:rPr kumimoji="1" lang="en-US" altLang="ja-JP" sz="1400" dirty="0">
                <a:solidFill>
                  <a:schemeClr val="tx1"/>
                </a:solidFill>
                <a:latin typeface="Arial" panose="020B0604020202020204" pitchFamily="34" charset="0"/>
                <a:ea typeface="+mn-ea"/>
                <a:cs typeface="Arial" panose="020B0604020202020204" pitchFamily="34" charset="0"/>
              </a:rPr>
              <a:t>instead of _</a:t>
            </a:r>
            <a:r>
              <a:rPr kumimoji="1" lang="en-US" altLang="ja-JP" sz="1400" dirty="0" err="1">
                <a:solidFill>
                  <a:schemeClr val="tx1"/>
                </a:solidFill>
                <a:latin typeface="Arial" panose="020B0604020202020204" pitchFamily="34" charset="0"/>
                <a:ea typeface="+mn-ea"/>
                <a:cs typeface="Arial" panose="020B0604020202020204" pitchFamily="34" charset="0"/>
              </a:rPr>
              <a:t>msgid</a:t>
            </a:r>
            <a:r>
              <a:rPr kumimoji="1" lang="en-US" altLang="ja-JP" sz="1400" dirty="0">
                <a:solidFill>
                  <a:schemeClr val="tx1"/>
                </a:solidFill>
                <a:latin typeface="Arial" panose="020B0604020202020204" pitchFamily="34" charset="0"/>
                <a:ea typeface="+mn-ea"/>
                <a:cs typeface="Arial" panose="020B0604020202020204" pitchFamily="34" charset="0"/>
              </a:rPr>
              <a:t> </a:t>
            </a:r>
            <a:endParaRPr kumimoji="1" lang="ja-JP" altLang="en-US" sz="1400" dirty="0">
              <a:solidFill>
                <a:schemeClr val="tx1"/>
              </a:solidFill>
              <a:latin typeface="Arial" panose="020B0604020202020204" pitchFamily="34" charset="0"/>
              <a:ea typeface="+mn-ea"/>
              <a:cs typeface="Arial" panose="020B0604020202020204" pitchFamily="34" charset="0"/>
            </a:endParaRPr>
          </a:p>
        </p:txBody>
      </p:sp>
      <p:pic>
        <p:nvPicPr>
          <p:cNvPr id="51" name="図 50">
            <a:extLst>
              <a:ext uri="{FF2B5EF4-FFF2-40B4-BE49-F238E27FC236}">
                <a16:creationId xmlns:a16="http://schemas.microsoft.com/office/drawing/2014/main" id="{AF5985EB-6440-4AFC-BC94-942AA3C1FB08}"/>
              </a:ext>
            </a:extLst>
          </p:cNvPr>
          <p:cNvPicPr>
            <a:picLocks noChangeAspect="1"/>
          </p:cNvPicPr>
          <p:nvPr/>
        </p:nvPicPr>
        <p:blipFill>
          <a:blip r:embed="rId4"/>
          <a:stretch>
            <a:fillRect/>
          </a:stretch>
        </p:blipFill>
        <p:spPr>
          <a:xfrm>
            <a:off x="2410786" y="4287744"/>
            <a:ext cx="1457325" cy="304800"/>
          </a:xfrm>
          <a:prstGeom prst="rect">
            <a:avLst/>
          </a:prstGeom>
        </p:spPr>
      </p:pic>
      <p:pic>
        <p:nvPicPr>
          <p:cNvPr id="53" name="図 52">
            <a:extLst>
              <a:ext uri="{FF2B5EF4-FFF2-40B4-BE49-F238E27FC236}">
                <a16:creationId xmlns:a16="http://schemas.microsoft.com/office/drawing/2014/main" id="{E6424B8D-7F17-4D48-B4AA-504D60F71173}"/>
              </a:ext>
            </a:extLst>
          </p:cNvPr>
          <p:cNvPicPr>
            <a:picLocks noChangeAspect="1"/>
          </p:cNvPicPr>
          <p:nvPr/>
        </p:nvPicPr>
        <p:blipFill>
          <a:blip r:embed="rId5"/>
          <a:stretch>
            <a:fillRect/>
          </a:stretch>
        </p:blipFill>
        <p:spPr>
          <a:xfrm>
            <a:off x="2416177" y="3805590"/>
            <a:ext cx="1457325" cy="304800"/>
          </a:xfrm>
          <a:prstGeom prst="rect">
            <a:avLst/>
          </a:prstGeom>
        </p:spPr>
      </p:pic>
      <p:pic>
        <p:nvPicPr>
          <p:cNvPr id="14" name="図 13">
            <a:extLst>
              <a:ext uri="{FF2B5EF4-FFF2-40B4-BE49-F238E27FC236}">
                <a16:creationId xmlns:a16="http://schemas.microsoft.com/office/drawing/2014/main" id="{F548D4AE-8E10-4EE6-A321-75FBB4F2DDE7}"/>
              </a:ext>
            </a:extLst>
          </p:cNvPr>
          <p:cNvPicPr>
            <a:picLocks noChangeAspect="1"/>
          </p:cNvPicPr>
          <p:nvPr/>
        </p:nvPicPr>
        <p:blipFill>
          <a:blip r:embed="rId6"/>
          <a:stretch>
            <a:fillRect/>
          </a:stretch>
        </p:blipFill>
        <p:spPr>
          <a:xfrm>
            <a:off x="5977137" y="3825130"/>
            <a:ext cx="1066800" cy="304800"/>
          </a:xfrm>
          <a:prstGeom prst="rect">
            <a:avLst/>
          </a:prstGeom>
        </p:spPr>
      </p:pic>
      <p:sp>
        <p:nvSpPr>
          <p:cNvPr id="44" name="吹き出し: 四角形 43">
            <a:extLst>
              <a:ext uri="{FF2B5EF4-FFF2-40B4-BE49-F238E27FC236}">
                <a16:creationId xmlns:a16="http://schemas.microsoft.com/office/drawing/2014/main" id="{64E98441-1D17-4890-860A-29C98C5792F3}"/>
              </a:ext>
            </a:extLst>
          </p:cNvPr>
          <p:cNvSpPr/>
          <p:nvPr/>
        </p:nvSpPr>
        <p:spPr bwMode="auto">
          <a:xfrm>
            <a:off x="5659717" y="4262463"/>
            <a:ext cx="3154919" cy="642253"/>
          </a:xfrm>
          <a:prstGeom prst="wedgeRectCallout">
            <a:avLst>
              <a:gd name="adj1" fmla="val -23565"/>
              <a:gd name="adj2" fmla="val -76257"/>
            </a:avLst>
          </a:prstGeom>
          <a:ln>
            <a:headEnd/>
            <a:tailEnd/>
          </a:ln>
        </p:spPr>
        <p:style>
          <a:lnRef idx="2">
            <a:schemeClr val="accent4"/>
          </a:lnRef>
          <a:fillRef idx="1">
            <a:schemeClr val="lt1"/>
          </a:fillRef>
          <a:effectRef idx="0">
            <a:schemeClr val="accent4"/>
          </a:effectRef>
          <a:fontRef idx="minor">
            <a:schemeClr val="dk1"/>
          </a:fontRef>
        </p:style>
        <p:txBody>
          <a:bodyPr wrap="none" rtlCol="0" anchor="ctr" anchorCtr="0">
            <a:noAutofit/>
          </a:bodyPr>
          <a:lstStyle/>
          <a:p>
            <a:r>
              <a:rPr lang="en-US" altLang="ja-JP" sz="1400" dirty="0">
                <a:solidFill>
                  <a:schemeClr val="tx1"/>
                </a:solidFill>
                <a:latin typeface="Arial" panose="020B0604020202020204" pitchFamily="34" charset="0"/>
                <a:cs typeface="Arial" panose="020B0604020202020204" pitchFamily="34" charset="0"/>
              </a:rPr>
              <a:t>In this node, you should check where </a:t>
            </a:r>
          </a:p>
          <a:p>
            <a:r>
              <a:rPr lang="en-US" altLang="ja-JP" sz="1400" dirty="0">
                <a:solidFill>
                  <a:schemeClr val="tx1"/>
                </a:solidFill>
                <a:latin typeface="Arial" panose="020B0604020202020204" pitchFamily="34" charset="0"/>
                <a:cs typeface="Arial" panose="020B0604020202020204" pitchFamily="34" charset="0"/>
              </a:rPr>
              <a:t>the received message comes from to </a:t>
            </a:r>
          </a:p>
          <a:p>
            <a:r>
              <a:rPr lang="en-US" altLang="ja-JP" sz="1400" dirty="0">
                <a:solidFill>
                  <a:schemeClr val="tx1"/>
                </a:solidFill>
                <a:latin typeface="Arial" panose="020B0604020202020204" pitchFamily="34" charset="0"/>
                <a:cs typeface="Arial" panose="020B0604020202020204" pitchFamily="34" charset="0"/>
              </a:rPr>
              <a:t>deal with as an error or not.</a:t>
            </a:r>
          </a:p>
        </p:txBody>
      </p:sp>
      <p:cxnSp>
        <p:nvCxnSpPr>
          <p:cNvPr id="23" name="直線コネクタ 22">
            <a:extLst>
              <a:ext uri="{FF2B5EF4-FFF2-40B4-BE49-F238E27FC236}">
                <a16:creationId xmlns:a16="http://schemas.microsoft.com/office/drawing/2014/main" id="{CA397E47-7A80-472A-92F5-B9D0E09037F7}"/>
              </a:ext>
            </a:extLst>
          </p:cNvPr>
          <p:cNvCxnSpPr>
            <a:stCxn id="3" idx="3"/>
            <a:endCxn id="53" idx="1"/>
          </p:cNvCxnSpPr>
          <p:nvPr/>
        </p:nvCxnSpPr>
        <p:spPr bwMode="auto">
          <a:xfrm flipV="1">
            <a:off x="2124583" y="3957990"/>
            <a:ext cx="291594" cy="207354"/>
          </a:xfrm>
          <a:prstGeom prst="line">
            <a:avLst/>
          </a:prstGeom>
          <a:noFill/>
          <a:ln w="19050" cap="flat" cmpd="sng" algn="ctr">
            <a:solidFill>
              <a:schemeClr val="tx1"/>
            </a:solidFill>
            <a:prstDash val="solid"/>
            <a:round/>
            <a:headEnd type="none" w="med" len="med"/>
            <a:tailEnd type="none" w="med" len="med"/>
          </a:ln>
          <a:effectLst/>
        </p:spPr>
      </p:cxnSp>
      <p:cxnSp>
        <p:nvCxnSpPr>
          <p:cNvPr id="26" name="直線コネクタ 25">
            <a:extLst>
              <a:ext uri="{FF2B5EF4-FFF2-40B4-BE49-F238E27FC236}">
                <a16:creationId xmlns:a16="http://schemas.microsoft.com/office/drawing/2014/main" id="{943301BD-3F17-40C3-92C5-29E61222605D}"/>
              </a:ext>
            </a:extLst>
          </p:cNvPr>
          <p:cNvCxnSpPr>
            <a:stCxn id="3" idx="3"/>
            <a:endCxn id="51" idx="1"/>
          </p:cNvCxnSpPr>
          <p:nvPr/>
        </p:nvCxnSpPr>
        <p:spPr bwMode="auto">
          <a:xfrm>
            <a:off x="2124583" y="4165344"/>
            <a:ext cx="286203" cy="274800"/>
          </a:xfrm>
          <a:prstGeom prst="line">
            <a:avLst/>
          </a:prstGeom>
          <a:noFill/>
          <a:ln w="19050" cap="flat" cmpd="sng" algn="ctr">
            <a:solidFill>
              <a:schemeClr val="tx1"/>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D78778FE-FCC7-4CE7-9AD6-7DBADEDA708E}"/>
              </a:ext>
            </a:extLst>
          </p:cNvPr>
          <p:cNvCxnSpPr>
            <a:stCxn id="51" idx="3"/>
            <a:endCxn id="17" idx="1"/>
          </p:cNvCxnSpPr>
          <p:nvPr/>
        </p:nvCxnSpPr>
        <p:spPr bwMode="auto">
          <a:xfrm flipV="1">
            <a:off x="3868111" y="3958318"/>
            <a:ext cx="318888" cy="481826"/>
          </a:xfrm>
          <a:prstGeom prst="line">
            <a:avLst/>
          </a:prstGeom>
          <a:noFill/>
          <a:ln w="19050" cap="flat" cmpd="sng" algn="ctr">
            <a:solidFill>
              <a:schemeClr val="tx1"/>
            </a:solidFill>
            <a:prstDash val="solid"/>
            <a:round/>
            <a:headEnd type="none" w="med" len="med"/>
            <a:tailEnd type="none" w="med" len="med"/>
          </a:ln>
          <a:effectLst/>
        </p:spPr>
      </p:cxnSp>
      <p:cxnSp>
        <p:nvCxnSpPr>
          <p:cNvPr id="35" name="直線コネクタ 34">
            <a:extLst>
              <a:ext uri="{FF2B5EF4-FFF2-40B4-BE49-F238E27FC236}">
                <a16:creationId xmlns:a16="http://schemas.microsoft.com/office/drawing/2014/main" id="{8A1CC875-DD96-482B-A4E9-B14DA181AF45}"/>
              </a:ext>
            </a:extLst>
          </p:cNvPr>
          <p:cNvCxnSpPr>
            <a:stCxn id="53" idx="3"/>
            <a:endCxn id="17" idx="1"/>
          </p:cNvCxnSpPr>
          <p:nvPr/>
        </p:nvCxnSpPr>
        <p:spPr bwMode="auto">
          <a:xfrm>
            <a:off x="3873502" y="3957990"/>
            <a:ext cx="313497" cy="328"/>
          </a:xfrm>
          <a:prstGeom prst="line">
            <a:avLst/>
          </a:prstGeom>
          <a:noFill/>
          <a:ln w="19050" cap="flat" cmpd="sng" algn="ctr">
            <a:solidFill>
              <a:schemeClr val="tx1"/>
            </a:solidFill>
            <a:prstDash val="solid"/>
            <a:round/>
            <a:headEnd type="none" w="med" len="med"/>
            <a:tailEnd type="none" w="med" len="med"/>
          </a:ln>
          <a:effectLst/>
        </p:spPr>
      </p:cxnSp>
      <p:cxnSp>
        <p:nvCxnSpPr>
          <p:cNvPr id="56" name="直線コネクタ 55">
            <a:extLst>
              <a:ext uri="{FF2B5EF4-FFF2-40B4-BE49-F238E27FC236}">
                <a16:creationId xmlns:a16="http://schemas.microsoft.com/office/drawing/2014/main" id="{B557B05F-2AE1-40E7-83B4-97B52751F119}"/>
              </a:ext>
            </a:extLst>
          </p:cNvPr>
          <p:cNvCxnSpPr>
            <a:cxnSpLocks/>
          </p:cNvCxnSpPr>
          <p:nvPr/>
        </p:nvCxnSpPr>
        <p:spPr bwMode="auto">
          <a:xfrm>
            <a:off x="4186999" y="3957990"/>
            <a:ext cx="2163001" cy="19540"/>
          </a:xfrm>
          <a:prstGeom prst="line">
            <a:avLst/>
          </a:prstGeom>
          <a:noFill/>
          <a:ln w="19050"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341250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bwMode="auto">
          <a:xfrm>
            <a:off x="5909468" y="1810039"/>
            <a:ext cx="1341086" cy="320675"/>
          </a:xfrm>
          <a:prstGeom prst="roundRect">
            <a:avLst>
              <a:gd name="adj" fmla="val 26568"/>
            </a:avLst>
          </a:prstGeom>
          <a:solidFill>
            <a:srgbClr val="E6E0F8"/>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23" name="角丸四角形 22"/>
          <p:cNvSpPr/>
          <p:nvPr/>
        </p:nvSpPr>
        <p:spPr bwMode="auto">
          <a:xfrm>
            <a:off x="4332419" y="124754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18" name="角丸四角形 17"/>
          <p:cNvSpPr/>
          <p:nvPr/>
        </p:nvSpPr>
        <p:spPr bwMode="auto">
          <a:xfrm>
            <a:off x="5909468" y="1247548"/>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2" name="タイトル 1"/>
          <p:cNvSpPr>
            <a:spLocks noGrp="1"/>
          </p:cNvSpPr>
          <p:nvPr>
            <p:ph type="title"/>
          </p:nvPr>
        </p:nvSpPr>
        <p:spPr>
          <a:xfrm>
            <a:off x="113192" y="134612"/>
            <a:ext cx="2574744" cy="369332"/>
          </a:xfrm>
        </p:spPr>
        <p:txBody>
          <a:bodyPr/>
          <a:lstStyle/>
          <a:p>
            <a:r>
              <a:rPr lang="en-US" altLang="ja-JP" dirty="0"/>
              <a:t>Proposal: Flow control</a:t>
            </a:r>
            <a:endParaRPr kumimoji="1" lang="ja-JP" altLang="en-US" dirty="0"/>
          </a:p>
        </p:txBody>
      </p:sp>
      <p:sp>
        <p:nvSpPr>
          <p:cNvPr id="4" name="テキスト ボックス 3"/>
          <p:cNvSpPr txBox="1"/>
          <p:nvPr/>
        </p:nvSpPr>
        <p:spPr>
          <a:xfrm>
            <a:off x="214792" y="767645"/>
            <a:ext cx="8771164" cy="338554"/>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addition, to measure time precisely, it’s better to call a delay node first.</a:t>
            </a:r>
          </a:p>
        </p:txBody>
      </p:sp>
      <p:pic>
        <p:nvPicPr>
          <p:cNvPr id="5" name="図 4"/>
          <p:cNvPicPr>
            <a:picLocks noChangeAspect="1"/>
          </p:cNvPicPr>
          <p:nvPr/>
        </p:nvPicPr>
        <p:blipFill>
          <a:blip r:embed="rId2"/>
          <a:stretch>
            <a:fillRect/>
          </a:stretch>
        </p:blipFill>
        <p:spPr>
          <a:xfrm>
            <a:off x="324413" y="1081801"/>
            <a:ext cx="3381375" cy="1123950"/>
          </a:xfrm>
          <a:prstGeom prst="rect">
            <a:avLst/>
          </a:prstGeom>
        </p:spPr>
      </p:pic>
      <p:cxnSp>
        <p:nvCxnSpPr>
          <p:cNvPr id="9" name="直線矢印コネクタ 8"/>
          <p:cNvCxnSpPr/>
          <p:nvPr/>
        </p:nvCxnSpPr>
        <p:spPr bwMode="auto">
          <a:xfrm flipV="1">
            <a:off x="6592998" y="1398361"/>
            <a:ext cx="508000" cy="1"/>
          </a:xfrm>
          <a:prstGeom prst="straightConnector1">
            <a:avLst/>
          </a:prstGeom>
          <a:noFill/>
          <a:ln w="19050" cap="flat" cmpd="sng" algn="ctr">
            <a:solidFill>
              <a:schemeClr val="tx1"/>
            </a:solidFill>
            <a:prstDash val="solid"/>
            <a:round/>
            <a:headEnd type="none" w="med" len="med"/>
            <a:tailEnd type="arrow" w="med" len="med"/>
          </a:ln>
          <a:effectLst/>
        </p:spPr>
      </p:cxnSp>
      <p:cxnSp>
        <p:nvCxnSpPr>
          <p:cNvPr id="12" name="直線コネクタ 11"/>
          <p:cNvCxnSpPr/>
          <p:nvPr/>
        </p:nvCxnSpPr>
        <p:spPr bwMode="auto">
          <a:xfrm>
            <a:off x="5083462" y="1340908"/>
            <a:ext cx="1512711" cy="0"/>
          </a:xfrm>
          <a:prstGeom prst="line">
            <a:avLst/>
          </a:prstGeom>
          <a:noFill/>
          <a:ln w="19050"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6586361" y="1340908"/>
            <a:ext cx="0" cy="115418"/>
          </a:xfrm>
          <a:prstGeom prst="line">
            <a:avLst/>
          </a:prstGeom>
          <a:noFill/>
          <a:ln w="19050" cap="flat" cmpd="sng" algn="ctr">
            <a:solidFill>
              <a:schemeClr val="tx1"/>
            </a:solidFill>
            <a:prstDash val="solid"/>
            <a:round/>
            <a:headEnd type="none" w="med" len="med"/>
            <a:tailEnd type="none" w="med" len="med"/>
          </a:ln>
          <a:effectLst/>
        </p:spPr>
      </p:cxnSp>
      <p:cxnSp>
        <p:nvCxnSpPr>
          <p:cNvPr id="15" name="直線コネクタ 14"/>
          <p:cNvCxnSpPr/>
          <p:nvPr/>
        </p:nvCxnSpPr>
        <p:spPr bwMode="auto">
          <a:xfrm>
            <a:off x="5570295" y="1456326"/>
            <a:ext cx="1025878" cy="0"/>
          </a:xfrm>
          <a:prstGeom prst="line">
            <a:avLst/>
          </a:prstGeom>
          <a:noFill/>
          <a:ln w="19050" cap="flat" cmpd="sng" algn="ctr">
            <a:solidFill>
              <a:schemeClr val="tx1"/>
            </a:solidFill>
            <a:prstDash val="solid"/>
            <a:round/>
            <a:headEnd type="none" w="med" len="med"/>
            <a:tailEnd type="none" w="med" len="med"/>
          </a:ln>
          <a:effectLst/>
        </p:spPr>
      </p:cxnSp>
      <p:cxnSp>
        <p:nvCxnSpPr>
          <p:cNvPr id="17" name="直線コネクタ 16"/>
          <p:cNvCxnSpPr/>
          <p:nvPr/>
        </p:nvCxnSpPr>
        <p:spPr bwMode="auto">
          <a:xfrm>
            <a:off x="5570295" y="1970376"/>
            <a:ext cx="1025878" cy="5533"/>
          </a:xfrm>
          <a:prstGeom prst="line">
            <a:avLst/>
          </a:prstGeom>
          <a:noFill/>
          <a:ln w="19050" cap="flat" cmpd="sng" algn="ctr">
            <a:solidFill>
              <a:schemeClr val="tx1"/>
            </a:solidFill>
            <a:prstDash val="solid"/>
            <a:round/>
            <a:headEnd type="none" w="med" len="med"/>
            <a:tailEnd type="arrow" w="med" len="med"/>
          </a:ln>
          <a:effectLst/>
        </p:spPr>
      </p:cxnSp>
      <p:cxnSp>
        <p:nvCxnSpPr>
          <p:cNvPr id="27" name="直線コネクタ 26"/>
          <p:cNvCxnSpPr/>
          <p:nvPr/>
        </p:nvCxnSpPr>
        <p:spPr bwMode="auto">
          <a:xfrm>
            <a:off x="5579820" y="1456326"/>
            <a:ext cx="0" cy="514050"/>
          </a:xfrm>
          <a:prstGeom prst="line">
            <a:avLst/>
          </a:prstGeom>
          <a:noFill/>
          <a:ln w="19050" cap="flat" cmpd="sng" algn="ctr">
            <a:solidFill>
              <a:schemeClr val="tx1"/>
            </a:solidFill>
            <a:prstDash val="solid"/>
            <a:round/>
            <a:headEnd type="none" w="med" len="med"/>
            <a:tailEnd type="none" w="med" len="med"/>
          </a:ln>
          <a:effectLst/>
        </p:spPr>
      </p:cxnSp>
      <p:sp>
        <p:nvSpPr>
          <p:cNvPr id="28" name="右矢印 27"/>
          <p:cNvSpPr/>
          <p:nvPr/>
        </p:nvSpPr>
        <p:spPr bwMode="auto">
          <a:xfrm>
            <a:off x="3859109" y="1148495"/>
            <a:ext cx="352425" cy="1057256"/>
          </a:xfrm>
          <a:prstGeom prst="rightArrow">
            <a:avLst>
              <a:gd name="adj1" fmla="val 66817"/>
              <a:gd name="adj2" fmla="val 50000"/>
            </a:avLst>
          </a:prstGeom>
          <a:solidFill>
            <a:schemeClr val="bg1">
              <a:lumMod val="75000"/>
            </a:schemeClr>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30" name="角丸四角形吹き出し 29"/>
          <p:cNvSpPr/>
          <p:nvPr/>
        </p:nvSpPr>
        <p:spPr bwMode="auto">
          <a:xfrm>
            <a:off x="6724622" y="1530657"/>
            <a:ext cx="2021771" cy="279049"/>
          </a:xfrm>
          <a:prstGeom prst="wedgeRoundRectCallout">
            <a:avLst>
              <a:gd name="adj1" fmla="val -56786"/>
              <a:gd name="adj2" fmla="val -90874"/>
              <a:gd name="adj3" fmla="val 16667"/>
            </a:avLst>
          </a:prstGeom>
          <a:solidFill>
            <a:schemeClr val="bg1"/>
          </a:solidFill>
          <a:ln w="9525">
            <a:solidFill>
              <a:srgbClr val="0070C0"/>
            </a:solidFill>
            <a:miter lim="800000"/>
            <a:headEnd/>
            <a:tailEnd/>
          </a:ln>
          <a:effectLst/>
        </p:spPr>
        <p:txBody>
          <a:bodyPr wrap="none" rtlCol="0" anchor="ctr" anchorCtr="0">
            <a:noAutofit/>
          </a:bodyPr>
          <a:lstStyle/>
          <a:p>
            <a:pPr algn="ctr"/>
            <a:r>
              <a:rPr lang="en-US" altLang="ja-JP" sz="1050" dirty="0">
                <a:solidFill>
                  <a:schemeClr val="tx1"/>
                </a:solidFill>
                <a:latin typeface="Arial" panose="020B0604020202020204" pitchFamily="34" charset="0"/>
                <a:ea typeface="+mn-ea"/>
                <a:cs typeface="Arial" panose="020B0604020202020204" pitchFamily="34" charset="0"/>
              </a:rPr>
              <a:t>Call an asynchronous function </a:t>
            </a:r>
            <a:endParaRPr kumimoji="1" lang="ja-JP" altLang="en-US" sz="1050" dirty="0">
              <a:solidFill>
                <a:schemeClr val="tx1"/>
              </a:solidFill>
              <a:latin typeface="Arial" panose="020B0604020202020204" pitchFamily="34" charset="0"/>
              <a:ea typeface="+mn-ea"/>
              <a:cs typeface="Arial" panose="020B0604020202020204" pitchFamily="34" charset="0"/>
            </a:endParaRPr>
          </a:p>
        </p:txBody>
      </p:sp>
      <p:sp>
        <p:nvSpPr>
          <p:cNvPr id="34" name="テキスト ボックス 33"/>
          <p:cNvSpPr txBox="1"/>
          <p:nvPr/>
        </p:nvSpPr>
        <p:spPr>
          <a:xfrm>
            <a:off x="3442108" y="2136246"/>
            <a:ext cx="2430345" cy="313932"/>
          </a:xfrm>
          <a:prstGeom prst="rect">
            <a:avLst/>
          </a:prstGeom>
          <a:noFill/>
        </p:spPr>
        <p:txBody>
          <a:bodyPr wrap="none" rtlCol="0">
            <a:spAutoFit/>
          </a:bodyPr>
          <a:lstStyle/>
          <a:p>
            <a:r>
              <a:rPr kumimoji="1" lang="en-US" altLang="ja-JP" sz="1600" dirty="0">
                <a:solidFill>
                  <a:schemeClr val="tx1"/>
                </a:solidFill>
                <a:latin typeface="Arial" panose="020B0604020202020204" pitchFamily="34" charset="0"/>
                <a:ea typeface="+mn-ea"/>
                <a:cs typeface="Arial" panose="020B0604020202020204" pitchFamily="34" charset="0"/>
              </a:rPr>
              <a:t>figure1: Actual sequence</a:t>
            </a:r>
            <a:endParaRPr kumimoji="1" lang="ja-JP" altLang="en-US" sz="1600" dirty="0">
              <a:solidFill>
                <a:schemeClr val="tx1"/>
              </a:solidFill>
              <a:latin typeface="Arial" panose="020B0604020202020204" pitchFamily="34" charset="0"/>
              <a:ea typeface="+mn-ea"/>
              <a:cs typeface="Arial" panose="020B0604020202020204" pitchFamily="34" charset="0"/>
            </a:endParaRPr>
          </a:p>
        </p:txBody>
      </p:sp>
      <p:sp>
        <p:nvSpPr>
          <p:cNvPr id="35" name="テキスト ボックス 34"/>
          <p:cNvSpPr txBox="1"/>
          <p:nvPr/>
        </p:nvSpPr>
        <p:spPr>
          <a:xfrm>
            <a:off x="214792" y="2380596"/>
            <a:ext cx="8771164" cy="1077218"/>
          </a:xfrm>
          <a:prstGeom prst="rect">
            <a:avLst/>
          </a:prstGeom>
          <a:noFill/>
        </p:spPr>
        <p:txBody>
          <a:bodyPr wrap="square" rtlCol="0">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If an asynchronous function in 'procedure#1' is not called, the delay node won't be called. We’d like to modify delay node’s </a:t>
            </a:r>
            <a:r>
              <a:rPr lang="en-US" altLang="ja-JP" sz="1600" dirty="0" err="1">
                <a:solidFill>
                  <a:schemeClr val="tx1"/>
                </a:solidFill>
                <a:latin typeface="Arial" panose="020B0604020202020204" pitchFamily="34" charset="0"/>
                <a:ea typeface="メイリオ" panose="020B0604030504040204" pitchFamily="50" charset="-128"/>
                <a:cs typeface="Arial" panose="020B0604020202020204" pitchFamily="34" charset="0"/>
              </a:rPr>
              <a:t>behaviours</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(1) Adding an option to send a message to 1st wired node before the time passes.</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    (2) When the time passed, only 2nd wired node will receive a message.</a:t>
            </a:r>
          </a:p>
        </p:txBody>
      </p:sp>
      <p:sp>
        <p:nvSpPr>
          <p:cNvPr id="37" name="角丸四角形 36"/>
          <p:cNvSpPr/>
          <p:nvPr/>
        </p:nvSpPr>
        <p:spPr bwMode="auto">
          <a:xfrm>
            <a:off x="7017831" y="3664306"/>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sp>
        <p:nvSpPr>
          <p:cNvPr id="38" name="角丸四角形 37"/>
          <p:cNvSpPr/>
          <p:nvPr/>
        </p:nvSpPr>
        <p:spPr bwMode="auto">
          <a:xfrm>
            <a:off x="5412691" y="3661731"/>
            <a:ext cx="1341086" cy="320675"/>
          </a:xfrm>
          <a:prstGeom prst="roundRect">
            <a:avLst>
              <a:gd name="adj" fmla="val 26568"/>
            </a:avLst>
          </a:prstGeom>
          <a:solidFill>
            <a:srgbClr val="E6E0F8"/>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45" name="直線コネクタ 44"/>
          <p:cNvCxnSpPr/>
          <p:nvPr/>
        </p:nvCxnSpPr>
        <p:spPr bwMode="auto">
          <a:xfrm>
            <a:off x="5333999" y="3826624"/>
            <a:ext cx="236295" cy="0"/>
          </a:xfrm>
          <a:prstGeom prst="line">
            <a:avLst/>
          </a:prstGeom>
          <a:noFill/>
          <a:ln w="19050"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flipV="1">
            <a:off x="5565531" y="3744490"/>
            <a:ext cx="188345" cy="1"/>
          </a:xfrm>
          <a:prstGeom prst="line">
            <a:avLst/>
          </a:prstGeom>
          <a:noFill/>
          <a:ln w="19050"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flipH="1" flipV="1">
            <a:off x="5573458" y="3744490"/>
            <a:ext cx="3508" cy="85309"/>
          </a:xfrm>
          <a:prstGeom prst="line">
            <a:avLst/>
          </a:prstGeom>
          <a:noFill/>
          <a:ln w="19050" cap="flat" cmpd="sng" algn="ctr">
            <a:solidFill>
              <a:schemeClr val="tx1"/>
            </a:solidFill>
            <a:prstDash val="solid"/>
            <a:round/>
            <a:headEnd type="none" w="med" len="med"/>
            <a:tailEnd type="none" w="med" len="med"/>
          </a:ln>
          <a:effectLst/>
        </p:spPr>
      </p:cxnSp>
      <p:cxnSp>
        <p:nvCxnSpPr>
          <p:cNvPr id="50" name="直線コネクタ 49"/>
          <p:cNvCxnSpPr/>
          <p:nvPr/>
        </p:nvCxnSpPr>
        <p:spPr bwMode="auto">
          <a:xfrm>
            <a:off x="5757037" y="3826623"/>
            <a:ext cx="2082038" cy="0"/>
          </a:xfrm>
          <a:prstGeom prst="line">
            <a:avLst/>
          </a:prstGeom>
          <a:noFill/>
          <a:ln w="19050" cap="flat" cmpd="sng" algn="ctr">
            <a:solidFill>
              <a:schemeClr val="tx1"/>
            </a:solidFill>
            <a:prstDash val="solid"/>
            <a:round/>
            <a:headEnd type="none" w="med" len="med"/>
            <a:tailEnd type="arrow" w="med" len="med"/>
          </a:ln>
          <a:effectLst/>
        </p:spPr>
      </p:cxnSp>
      <p:cxnSp>
        <p:nvCxnSpPr>
          <p:cNvPr id="51" name="直線コネクタ 50"/>
          <p:cNvCxnSpPr/>
          <p:nvPr/>
        </p:nvCxnSpPr>
        <p:spPr bwMode="auto">
          <a:xfrm flipH="1" flipV="1">
            <a:off x="5755130" y="3744490"/>
            <a:ext cx="1908" cy="85308"/>
          </a:xfrm>
          <a:prstGeom prst="line">
            <a:avLst/>
          </a:prstGeom>
          <a:noFill/>
          <a:ln w="19050" cap="flat" cmpd="sng" algn="ctr">
            <a:solidFill>
              <a:schemeClr val="tx1"/>
            </a:solidFill>
            <a:prstDash val="solid"/>
            <a:round/>
            <a:headEnd type="none" w="med" len="med"/>
            <a:tailEnd type="none" w="med" len="med"/>
          </a:ln>
          <a:effectLst/>
        </p:spPr>
      </p:cxnSp>
      <p:cxnSp>
        <p:nvCxnSpPr>
          <p:cNvPr id="56" name="直線コネクタ 55"/>
          <p:cNvCxnSpPr/>
          <p:nvPr/>
        </p:nvCxnSpPr>
        <p:spPr bwMode="auto">
          <a:xfrm flipV="1">
            <a:off x="5673507" y="3553968"/>
            <a:ext cx="2764" cy="190522"/>
          </a:xfrm>
          <a:prstGeom prst="line">
            <a:avLst/>
          </a:prstGeom>
          <a:noFill/>
          <a:ln w="19050" cap="flat" cmpd="sng" algn="ctr">
            <a:solidFill>
              <a:schemeClr val="tx1"/>
            </a:solidFill>
            <a:prstDash val="solid"/>
            <a:round/>
            <a:headEnd type="none" w="med" len="med"/>
            <a:tailEnd type="arrow" w="med" len="med"/>
          </a:ln>
          <a:effectLst/>
        </p:spPr>
      </p:cxnSp>
      <p:sp>
        <p:nvSpPr>
          <p:cNvPr id="58" name="テキスト ボックス 57"/>
          <p:cNvSpPr txBox="1"/>
          <p:nvPr/>
        </p:nvSpPr>
        <p:spPr>
          <a:xfrm>
            <a:off x="5704229" y="3446156"/>
            <a:ext cx="1041375" cy="258532"/>
          </a:xfrm>
          <a:prstGeom prst="rect">
            <a:avLst/>
          </a:prstGeom>
          <a:noFill/>
        </p:spPr>
        <p:txBody>
          <a:bodyPr wrap="none" rtlCol="0">
            <a:spAutoFit/>
          </a:bodyPr>
          <a:lstStyle/>
          <a:p>
            <a:r>
              <a:rPr lang="en-US" altLang="ja-JP" sz="1200" dirty="0" err="1">
                <a:solidFill>
                  <a:schemeClr val="tx1"/>
                </a:solidFill>
                <a:latin typeface="Arial" panose="020B0604020202020204" pitchFamily="34" charset="0"/>
                <a:ea typeface="+mn-ea"/>
                <a:cs typeface="Arial" panose="020B0604020202020204" pitchFamily="34" charset="0"/>
              </a:rPr>
              <a:t>s</a:t>
            </a:r>
            <a:r>
              <a:rPr kumimoji="1" lang="en-US" altLang="ja-JP" sz="1200" dirty="0" err="1">
                <a:solidFill>
                  <a:schemeClr val="tx1"/>
                </a:solidFill>
                <a:latin typeface="Arial" panose="020B0604020202020204" pitchFamily="34" charset="0"/>
                <a:ea typeface="+mn-ea"/>
                <a:cs typeface="Arial" panose="020B0604020202020204" pitchFamily="34" charset="0"/>
              </a:rPr>
              <a:t>etTimeout</a:t>
            </a:r>
            <a:r>
              <a:rPr kumimoji="1" lang="en-US" altLang="ja-JP" sz="1200" dirty="0">
                <a:solidFill>
                  <a:schemeClr val="tx1"/>
                </a:solidFill>
                <a:latin typeface="Arial" panose="020B0604020202020204" pitchFamily="34" charset="0"/>
                <a:ea typeface="+mn-ea"/>
                <a:cs typeface="Arial" panose="020B0604020202020204" pitchFamily="34" charset="0"/>
              </a:rPr>
              <a:t>()</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cxnSp>
        <p:nvCxnSpPr>
          <p:cNvPr id="60" name="直線コネクタ 59"/>
          <p:cNvCxnSpPr/>
          <p:nvPr/>
        </p:nvCxnSpPr>
        <p:spPr bwMode="auto">
          <a:xfrm>
            <a:off x="6613558" y="3912778"/>
            <a:ext cx="236295" cy="0"/>
          </a:xfrm>
          <a:prstGeom prst="line">
            <a:avLst/>
          </a:prstGeom>
          <a:noFill/>
          <a:ln w="19050" cap="flat" cmpd="sng" algn="ctr">
            <a:solidFill>
              <a:schemeClr val="tx1"/>
            </a:solidFill>
            <a:prstDash val="solid"/>
            <a:round/>
            <a:headEnd type="none" w="med" len="med"/>
            <a:tailEnd type="none" w="med" len="med"/>
          </a:ln>
          <a:effectLst/>
        </p:spPr>
      </p:cxnSp>
      <p:cxnSp>
        <p:nvCxnSpPr>
          <p:cNvPr id="61" name="直線コネクタ 60"/>
          <p:cNvCxnSpPr/>
          <p:nvPr/>
        </p:nvCxnSpPr>
        <p:spPr bwMode="auto">
          <a:xfrm flipV="1">
            <a:off x="6849853" y="3908015"/>
            <a:ext cx="0" cy="276525"/>
          </a:xfrm>
          <a:prstGeom prst="line">
            <a:avLst/>
          </a:prstGeom>
          <a:noFill/>
          <a:ln w="19050" cap="flat" cmpd="sng" algn="ctr">
            <a:solidFill>
              <a:schemeClr val="tx1"/>
            </a:solidFill>
            <a:prstDash val="solid"/>
            <a:round/>
            <a:headEnd type="none" w="med" len="med"/>
            <a:tailEnd type="none" w="med" len="med"/>
          </a:ln>
          <a:effectLst/>
        </p:spPr>
      </p:cxnSp>
      <p:sp>
        <p:nvSpPr>
          <p:cNvPr id="62" name="角丸四角形 61"/>
          <p:cNvSpPr/>
          <p:nvPr/>
        </p:nvSpPr>
        <p:spPr bwMode="auto">
          <a:xfrm>
            <a:off x="7017831" y="4050970"/>
            <a:ext cx="1341086" cy="320675"/>
          </a:xfrm>
          <a:prstGeom prst="roundRect">
            <a:avLst>
              <a:gd name="adj" fmla="val 26568"/>
            </a:avLst>
          </a:prstGeom>
          <a:solidFill>
            <a:srgbClr val="FDD0A2"/>
          </a:solidFill>
          <a:ln w="9525">
            <a:noFill/>
            <a:miter lim="800000"/>
            <a:headEnd/>
            <a:tailEnd/>
          </a:ln>
          <a:effectLst/>
        </p:spPr>
        <p:txBody>
          <a:bodyPr wrap="none" rtlCol="0" anchor="ctr" anchorCtr="0">
            <a:noAutofit/>
          </a:bodyPr>
          <a:lstStyle/>
          <a:p>
            <a:pPr algn="ctr"/>
            <a:endParaRPr kumimoji="1" lang="ja-JP" altLang="en-US" sz="1800">
              <a:solidFill>
                <a:schemeClr val="tx1"/>
              </a:solidFill>
              <a:latin typeface="+mn-lt"/>
              <a:ea typeface="+mn-ea"/>
            </a:endParaRPr>
          </a:p>
        </p:txBody>
      </p:sp>
      <p:cxnSp>
        <p:nvCxnSpPr>
          <p:cNvPr id="59" name="直線コネクタ 58"/>
          <p:cNvCxnSpPr/>
          <p:nvPr/>
        </p:nvCxnSpPr>
        <p:spPr bwMode="auto">
          <a:xfrm>
            <a:off x="6846998" y="4189303"/>
            <a:ext cx="965273" cy="0"/>
          </a:xfrm>
          <a:prstGeom prst="line">
            <a:avLst/>
          </a:prstGeom>
          <a:noFill/>
          <a:ln w="19050" cap="flat" cmpd="sng" algn="ctr">
            <a:solidFill>
              <a:schemeClr val="tx1"/>
            </a:solidFill>
            <a:prstDash val="solid"/>
            <a:round/>
            <a:headEnd type="none" w="med" len="med"/>
            <a:tailEnd type="arrow" w="med" len="med"/>
          </a:ln>
          <a:effectLst/>
        </p:spPr>
      </p:cxnSp>
      <p:cxnSp>
        <p:nvCxnSpPr>
          <p:cNvPr id="65" name="直線コネクタ 64"/>
          <p:cNvCxnSpPr/>
          <p:nvPr/>
        </p:nvCxnSpPr>
        <p:spPr bwMode="auto">
          <a:xfrm flipV="1">
            <a:off x="6609383" y="3908819"/>
            <a:ext cx="2764" cy="190522"/>
          </a:xfrm>
          <a:prstGeom prst="line">
            <a:avLst/>
          </a:prstGeom>
          <a:noFill/>
          <a:ln w="19050" cap="flat" cmpd="sng" algn="ctr">
            <a:solidFill>
              <a:schemeClr val="tx1"/>
            </a:solidFill>
            <a:prstDash val="solid"/>
            <a:round/>
            <a:headEnd type="none" w="med" len="med"/>
            <a:tailEnd type="arrow" w="med" len="med"/>
          </a:ln>
          <a:effectLst/>
        </p:spPr>
      </p:cxnSp>
      <p:sp>
        <p:nvSpPr>
          <p:cNvPr id="66" name="テキスト ボックス 65"/>
          <p:cNvSpPr txBox="1"/>
          <p:nvPr/>
        </p:nvSpPr>
        <p:spPr>
          <a:xfrm>
            <a:off x="6342606" y="4039242"/>
            <a:ext cx="474810" cy="258532"/>
          </a:xfrm>
          <a:prstGeom prst="rect">
            <a:avLst/>
          </a:prstGeom>
          <a:noFill/>
        </p:spPr>
        <p:txBody>
          <a:bodyPr wrap="none" rtlCol="0">
            <a:spAutoFit/>
          </a:bodyPr>
          <a:lstStyle/>
          <a:p>
            <a:r>
              <a:rPr kumimoji="1" lang="en-US" altLang="ja-JP" sz="1200" dirty="0">
                <a:solidFill>
                  <a:schemeClr val="tx1"/>
                </a:solidFill>
                <a:latin typeface="Arial" panose="020B0604020202020204" pitchFamily="34" charset="0"/>
                <a:ea typeface="+mn-ea"/>
                <a:cs typeface="Arial" panose="020B0604020202020204" pitchFamily="34" charset="0"/>
              </a:rPr>
              <a:t>emit</a:t>
            </a:r>
            <a:endParaRPr kumimoji="1" lang="ja-JP" altLang="en-US" sz="1200" dirty="0">
              <a:solidFill>
                <a:schemeClr val="tx1"/>
              </a:solidFill>
              <a:latin typeface="Arial" panose="020B0604020202020204" pitchFamily="34" charset="0"/>
              <a:ea typeface="+mn-ea"/>
              <a:cs typeface="Arial" panose="020B0604020202020204" pitchFamily="34" charset="0"/>
            </a:endParaRPr>
          </a:p>
        </p:txBody>
      </p:sp>
      <p:sp>
        <p:nvSpPr>
          <p:cNvPr id="67" name="テキスト ボックス 66"/>
          <p:cNvSpPr txBox="1"/>
          <p:nvPr/>
        </p:nvSpPr>
        <p:spPr>
          <a:xfrm>
            <a:off x="3442108" y="4454900"/>
            <a:ext cx="2430345" cy="313932"/>
          </a:xfrm>
          <a:prstGeom prst="rect">
            <a:avLst/>
          </a:prstGeom>
          <a:noFill/>
        </p:spPr>
        <p:txBody>
          <a:bodyPr wrap="none" rtlCol="0">
            <a:spAutoFit/>
          </a:bodyPr>
          <a:lstStyle/>
          <a:p>
            <a:r>
              <a:rPr kumimoji="1" lang="en-US" altLang="ja-JP" sz="1600" dirty="0">
                <a:solidFill>
                  <a:schemeClr val="tx1"/>
                </a:solidFill>
                <a:latin typeface="Arial" panose="020B0604020202020204" pitchFamily="34" charset="0"/>
                <a:ea typeface="+mn-ea"/>
                <a:cs typeface="Arial" panose="020B0604020202020204" pitchFamily="34" charset="0"/>
              </a:rPr>
              <a:t>figure2: Actual sequence</a:t>
            </a:r>
            <a:endParaRPr kumimoji="1" lang="ja-JP" altLang="en-US" sz="1600" dirty="0">
              <a:solidFill>
                <a:schemeClr val="tx1"/>
              </a:solidFill>
              <a:latin typeface="Arial" panose="020B0604020202020204" pitchFamily="34" charset="0"/>
              <a:ea typeface="+mn-ea"/>
              <a:cs typeface="Arial" panose="020B0604020202020204" pitchFamily="34" charset="0"/>
            </a:endParaRPr>
          </a:p>
        </p:txBody>
      </p:sp>
      <p:pic>
        <p:nvPicPr>
          <p:cNvPr id="68" name="図 67"/>
          <p:cNvPicPr>
            <a:picLocks noChangeAspect="1"/>
          </p:cNvPicPr>
          <p:nvPr/>
        </p:nvPicPr>
        <p:blipFill>
          <a:blip r:embed="rId3"/>
          <a:stretch>
            <a:fillRect/>
          </a:stretch>
        </p:blipFill>
        <p:spPr>
          <a:xfrm>
            <a:off x="340339" y="3600255"/>
            <a:ext cx="4705350" cy="790575"/>
          </a:xfrm>
          <a:prstGeom prst="rect">
            <a:avLst/>
          </a:prstGeom>
        </p:spPr>
      </p:pic>
      <p:sp>
        <p:nvSpPr>
          <p:cNvPr id="36" name="角丸四角形吹き出し 29">
            <a:extLst>
              <a:ext uri="{FF2B5EF4-FFF2-40B4-BE49-F238E27FC236}">
                <a16:creationId xmlns:a16="http://schemas.microsoft.com/office/drawing/2014/main" id="{A9C74039-FED0-43E7-A183-0D13707C9952}"/>
              </a:ext>
            </a:extLst>
          </p:cNvPr>
          <p:cNvSpPr/>
          <p:nvPr/>
        </p:nvSpPr>
        <p:spPr bwMode="auto">
          <a:xfrm>
            <a:off x="1004215" y="4111781"/>
            <a:ext cx="1446092" cy="279049"/>
          </a:xfrm>
          <a:prstGeom prst="wedgeRoundRectCallout">
            <a:avLst>
              <a:gd name="adj1" fmla="val 22181"/>
              <a:gd name="adj2" fmla="val -120985"/>
              <a:gd name="adj3" fmla="val 16667"/>
            </a:avLst>
          </a:prstGeom>
          <a:solidFill>
            <a:schemeClr val="bg1"/>
          </a:solidFill>
          <a:ln w="9525">
            <a:solidFill>
              <a:srgbClr val="0070C0"/>
            </a:solidFill>
            <a:miter lim="800000"/>
            <a:headEnd/>
            <a:tailEnd/>
          </a:ln>
          <a:effectLst/>
        </p:spPr>
        <p:txBody>
          <a:bodyPr wrap="none" rtlCol="0" anchor="ctr" anchorCtr="0">
            <a:noAutofit/>
          </a:bodyPr>
          <a:lstStyle/>
          <a:p>
            <a:pPr algn="ctr"/>
            <a:r>
              <a:rPr lang="en-US" altLang="ja-JP" sz="1050" dirty="0">
                <a:solidFill>
                  <a:schemeClr val="tx1"/>
                </a:solidFill>
                <a:latin typeface="Arial" panose="020B0604020202020204" pitchFamily="34" charset="0"/>
                <a:ea typeface="+mn-ea"/>
                <a:cs typeface="Arial" panose="020B0604020202020204" pitchFamily="34" charset="0"/>
              </a:rPr>
              <a:t>Enhanced delay node</a:t>
            </a:r>
            <a:endParaRPr kumimoji="1" lang="ja-JP" altLang="en-US" sz="105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8022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B842D-DE42-4D70-8A8A-51492ED1E1EB}"/>
              </a:ext>
            </a:extLst>
          </p:cNvPr>
          <p:cNvSpPr>
            <a:spLocks noGrp="1"/>
          </p:cNvSpPr>
          <p:nvPr>
            <p:ph type="title"/>
          </p:nvPr>
        </p:nvSpPr>
        <p:spPr>
          <a:xfrm>
            <a:off x="113192" y="134612"/>
            <a:ext cx="2574744" cy="369332"/>
          </a:xfrm>
        </p:spPr>
        <p:txBody>
          <a:bodyPr/>
          <a:lstStyle/>
          <a:p>
            <a:r>
              <a:rPr lang="en-US" altLang="ja-JP" dirty="0"/>
              <a:t>Proposal: Flow control</a:t>
            </a:r>
            <a:endParaRPr kumimoji="1" lang="ja-JP" altLang="en-US" dirty="0"/>
          </a:p>
        </p:txBody>
      </p:sp>
      <p:sp>
        <p:nvSpPr>
          <p:cNvPr id="3" name="正方形/長方形 2">
            <a:extLst>
              <a:ext uri="{FF2B5EF4-FFF2-40B4-BE49-F238E27FC236}">
                <a16:creationId xmlns:a16="http://schemas.microsoft.com/office/drawing/2014/main" id="{343FBF30-9F8D-46A2-949C-5FC68A333857}"/>
              </a:ext>
            </a:extLst>
          </p:cNvPr>
          <p:cNvSpPr/>
          <p:nvPr/>
        </p:nvSpPr>
        <p:spPr>
          <a:xfrm>
            <a:off x="213204" y="772053"/>
            <a:ext cx="8723627" cy="3416320"/>
          </a:xfrm>
          <a:prstGeom prst="rect">
            <a:avLst/>
          </a:prstGeom>
        </p:spPr>
        <p:txBody>
          <a:bodyPr wrap="square">
            <a:spAutoFit/>
          </a:bodyPr>
          <a:lstStyle/>
          <a:p>
            <a:pPr algn="just"/>
            <a:r>
              <a:rPr lang="en-US" altLang="ja-JP" sz="1600" b="1" dirty="0">
                <a:solidFill>
                  <a:schemeClr val="tx1"/>
                </a:solidFill>
                <a:latin typeface="Arial" panose="020B0604020202020204" pitchFamily="34" charset="0"/>
              </a:rPr>
              <a:t>Recommendations</a:t>
            </a:r>
            <a:r>
              <a:rPr lang="en-US" altLang="ja-JP" sz="1600" dirty="0">
                <a:solidFill>
                  <a:schemeClr val="tx1"/>
                </a:solidFill>
                <a:latin typeface="Arial" panose="020B0604020202020204" pitchFamily="34" charset="0"/>
              </a:rPr>
              <a:t>:</a:t>
            </a:r>
          </a:p>
          <a:p>
            <a:pPr algn="just"/>
            <a:r>
              <a:rPr lang="en-US" altLang="ja-JP" sz="1600" dirty="0">
                <a:solidFill>
                  <a:schemeClr val="tx1"/>
                </a:solidFill>
                <a:latin typeface="Arial" panose="020B0604020202020204" pitchFamily="34" charset="0"/>
              </a:rPr>
              <a:t>We recommend providing a node which passes a message to the next node only once and enhancing ‘delay’ node by adding an option to measure time precisely.</a:t>
            </a:r>
          </a:p>
          <a:p>
            <a:pPr algn="just"/>
            <a:endParaRPr lang="en-US" altLang="ja-JP" sz="1600" dirty="0">
              <a:solidFill>
                <a:schemeClr val="tx1"/>
              </a:solidFill>
              <a:latin typeface="Arial" panose="020B0604020202020204" pitchFamily="34" charset="0"/>
            </a:endParaRPr>
          </a:p>
          <a:p>
            <a:pPr algn="just"/>
            <a:endParaRPr lang="en-US" altLang="ja-JP" sz="1600" dirty="0">
              <a:solidFill>
                <a:schemeClr val="tx1"/>
              </a:solidFill>
              <a:latin typeface="Arial" panose="020B0604020202020204" pitchFamily="34" charset="0"/>
            </a:endParaRPr>
          </a:p>
          <a:p>
            <a:pPr algn="just"/>
            <a:r>
              <a:rPr lang="en-US" altLang="ja-JP" sz="1600" b="1" dirty="0">
                <a:solidFill>
                  <a:schemeClr val="tx1"/>
                </a:solidFill>
                <a:latin typeface="Arial" panose="020B0604020202020204" pitchFamily="34" charset="0"/>
              </a:rPr>
              <a:t>rec1: </a:t>
            </a:r>
            <a:r>
              <a:rPr lang="ja-JP" altLang="en-US" sz="1600" b="1" dirty="0">
                <a:solidFill>
                  <a:schemeClr val="tx1"/>
                </a:solidFill>
                <a:latin typeface="Arial" panose="020B0604020202020204" pitchFamily="34" charset="0"/>
              </a:rPr>
              <a:t> </a:t>
            </a:r>
            <a:r>
              <a:rPr lang="en-US" altLang="ja-JP" sz="1600" dirty="0">
                <a:solidFill>
                  <a:schemeClr val="tx1"/>
                </a:solidFill>
                <a:latin typeface="Arial" panose="020B0604020202020204" pitchFamily="34" charset="0"/>
              </a:rPr>
              <a:t>Adding an option on ‘join’ node and it does opposite </a:t>
            </a:r>
            <a:r>
              <a:rPr lang="en-US" altLang="ja-JP" sz="1600" dirty="0" err="1">
                <a:solidFill>
                  <a:schemeClr val="tx1"/>
                </a:solidFill>
                <a:latin typeface="Arial" panose="020B0604020202020204" pitchFamily="34" charset="0"/>
              </a:rPr>
              <a:t>behaivour</a:t>
            </a:r>
            <a:r>
              <a:rPr lang="en-US" altLang="ja-JP" sz="1600" dirty="0">
                <a:solidFill>
                  <a:schemeClr val="tx1"/>
                </a:solidFill>
                <a:latin typeface="Arial" panose="020B0604020202020204" pitchFamily="34" charset="0"/>
              </a:rPr>
              <a:t>. </a:t>
            </a:r>
          </a:p>
          <a:p>
            <a:pPr algn="just"/>
            <a:r>
              <a:rPr lang="en-US" altLang="ja-JP" sz="1600" dirty="0">
                <a:solidFill>
                  <a:schemeClr val="tx1"/>
                </a:solidFill>
                <a:latin typeface="Arial" panose="020B0604020202020204" pitchFamily="34" charset="0"/>
              </a:rPr>
              <a:t>A ‘join’ node waits for multiple messages and combines them, but this option allows it to behave an opposite action. It only waits for one of messages and passes it to the next node. The others are ignored and not passed to the next node. (</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Suggestion 2)</a:t>
            </a:r>
          </a:p>
          <a:p>
            <a:pPr algn="just"/>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Or providing a new node which has the same </a:t>
            </a:r>
            <a:r>
              <a:rPr lang="en-US" altLang="ja-JP" sz="1600" dirty="0" err="1">
                <a:solidFill>
                  <a:schemeClr val="tx1"/>
                </a:solidFill>
                <a:latin typeface="Arial" panose="020B0604020202020204" pitchFamily="34" charset="0"/>
                <a:ea typeface="メイリオ" panose="020B0604030504040204" pitchFamily="50" charset="-128"/>
                <a:cs typeface="Arial" panose="020B0604020202020204" pitchFamily="34" charset="0"/>
              </a:rPr>
              <a:t>behaivour</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a:t>
            </a:r>
            <a:endParaRPr lang="en-US" altLang="ja-JP" sz="1600" dirty="0">
              <a:solidFill>
                <a:schemeClr val="tx1"/>
              </a:solidFill>
              <a:latin typeface="Arial" panose="020B0604020202020204" pitchFamily="34" charset="0"/>
            </a:endParaRPr>
          </a:p>
          <a:p>
            <a:pPr algn="just"/>
            <a:r>
              <a:rPr lang="en-US" altLang="ja-JP" sz="1600" dirty="0">
                <a:solidFill>
                  <a:schemeClr val="tx1"/>
                </a:solidFill>
                <a:latin typeface="Arial" panose="020B0604020202020204" pitchFamily="34" charset="0"/>
              </a:rPr>
              <a:t>  </a:t>
            </a:r>
          </a:p>
          <a:p>
            <a:pPr algn="just"/>
            <a:r>
              <a:rPr lang="en-US" altLang="ja-JP" sz="1600" b="1" dirty="0">
                <a:solidFill>
                  <a:schemeClr val="tx1"/>
                </a:solidFill>
                <a:latin typeface="Arial" panose="020B0604020202020204" pitchFamily="34" charset="0"/>
              </a:rPr>
              <a:t>rec2:</a:t>
            </a:r>
            <a:r>
              <a:rPr lang="ja-JP" altLang="en-US" sz="1600" b="1" dirty="0">
                <a:solidFill>
                  <a:schemeClr val="tx1"/>
                </a:solidFill>
                <a:latin typeface="Arial" panose="020B0604020202020204" pitchFamily="34" charset="0"/>
              </a:rPr>
              <a:t>  </a:t>
            </a: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Adding an option on ‘delay’ node and it passes a message to the first connected node.</a:t>
            </a:r>
          </a:p>
          <a:p>
            <a:pPr algn="just"/>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A ‘delay’ node with the option sends a message to the first wired node at the very beginning. When a timer expires, a ‘delay’ node with the option passes the message to the other connected nodes, not the first one.</a:t>
            </a:r>
          </a:p>
        </p:txBody>
      </p:sp>
    </p:spTree>
    <p:extLst>
      <p:ext uri="{BB962C8B-B14F-4D97-AF65-F5344CB8AC3E}">
        <p14:creationId xmlns:p14="http://schemas.microsoft.com/office/powerpoint/2010/main" val="95153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8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04826" cy="369332"/>
          </a:xfrm>
        </p:spPr>
        <p:txBody>
          <a:bodyPr/>
          <a:lstStyle/>
          <a:p>
            <a:r>
              <a:rPr lang="en-US" altLang="ja-JP" dirty="0"/>
              <a:t>Results</a:t>
            </a:r>
            <a:r>
              <a:rPr lang="ja-JP" altLang="en-US" dirty="0"/>
              <a:t> </a:t>
            </a:r>
            <a:r>
              <a:rPr lang="en-US" altLang="ja-JP" dirty="0"/>
              <a:t>of</a:t>
            </a:r>
            <a:r>
              <a:rPr lang="ja-JP" altLang="en-US" dirty="0"/>
              <a:t> </a:t>
            </a:r>
            <a:r>
              <a:rPr lang="en-US" altLang="ja-JP" dirty="0"/>
              <a:t>interviews</a:t>
            </a:r>
            <a:endParaRPr kumimoji="1" lang="ja-JP" altLang="en-US" dirty="0"/>
          </a:p>
        </p:txBody>
      </p:sp>
      <p:sp>
        <p:nvSpPr>
          <p:cNvPr id="3" name="正方形/長方形 2"/>
          <p:cNvSpPr/>
          <p:nvPr/>
        </p:nvSpPr>
        <p:spPr>
          <a:xfrm>
            <a:off x="209320" y="767750"/>
            <a:ext cx="8769427" cy="1815882"/>
          </a:xfrm>
          <a:prstGeom prst="rect">
            <a:avLst/>
          </a:prstGeom>
        </p:spPr>
        <p:txBody>
          <a:bodyPr wrap="square">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Current Problems:</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case1: Executing SQL statements and queries take a long time.</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case2: No response returned when sending a request to a web service with "http-request" node.</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case3: The flows between "http-in" and "http-out" nodes take a long time.</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the case1:</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We can avoid this situation using a delay node.</a:t>
            </a:r>
          </a:p>
        </p:txBody>
      </p:sp>
      <p:sp>
        <p:nvSpPr>
          <p:cNvPr id="6" name="下矢印 5"/>
          <p:cNvSpPr/>
          <p:nvPr/>
        </p:nvSpPr>
        <p:spPr bwMode="auto">
          <a:xfrm>
            <a:off x="4207920" y="2847438"/>
            <a:ext cx="484632" cy="404296"/>
          </a:xfrm>
          <a:prstGeom prst="downArrow">
            <a:avLst/>
          </a:prstGeom>
          <a:solidFill>
            <a:schemeClr val="bg1">
              <a:lumMod val="75000"/>
            </a:schemeClr>
          </a:solidFill>
          <a:ln w="9525">
            <a:noFill/>
            <a:miter lim="800000"/>
            <a:headEnd/>
            <a:tailEnd/>
          </a:ln>
          <a:effectLst/>
        </p:spPr>
        <p:txBody>
          <a:bodyPr wrap="none" rtlCol="0" anchor="ctr" anchorCtr="0">
            <a:noAutofit/>
          </a:bodyPr>
          <a:lstStyle/>
          <a:p>
            <a:pPr algn="ctr"/>
            <a:endParaRPr kumimoji="1" lang="ja-JP" altLang="en-US" sz="1800" dirty="0">
              <a:solidFill>
                <a:schemeClr val="tx1"/>
              </a:solidFill>
              <a:latin typeface="+mn-lt"/>
              <a:ea typeface="+mn-ea"/>
            </a:endParaRPr>
          </a:p>
        </p:txBody>
      </p:sp>
      <p:pic>
        <p:nvPicPr>
          <p:cNvPr id="5" name="図 4">
            <a:extLst>
              <a:ext uri="{FF2B5EF4-FFF2-40B4-BE49-F238E27FC236}">
                <a16:creationId xmlns:a16="http://schemas.microsoft.com/office/drawing/2014/main" id="{B6A698B4-6A1F-44EC-B8E9-F6C4F185CEF8}"/>
              </a:ext>
            </a:extLst>
          </p:cNvPr>
          <p:cNvPicPr>
            <a:picLocks noChangeAspect="1"/>
          </p:cNvPicPr>
          <p:nvPr/>
        </p:nvPicPr>
        <p:blipFill>
          <a:blip r:embed="rId2"/>
          <a:stretch>
            <a:fillRect/>
          </a:stretch>
        </p:blipFill>
        <p:spPr>
          <a:xfrm>
            <a:off x="1101627" y="2583632"/>
            <a:ext cx="7181850" cy="314325"/>
          </a:xfrm>
          <a:prstGeom prst="rect">
            <a:avLst/>
          </a:prstGeom>
        </p:spPr>
      </p:pic>
      <p:pic>
        <p:nvPicPr>
          <p:cNvPr id="8" name="図 7">
            <a:extLst>
              <a:ext uri="{FF2B5EF4-FFF2-40B4-BE49-F238E27FC236}">
                <a16:creationId xmlns:a16="http://schemas.microsoft.com/office/drawing/2014/main" id="{036E8C2C-5866-41C9-A981-FF850DD2A252}"/>
              </a:ext>
            </a:extLst>
          </p:cNvPr>
          <p:cNvPicPr>
            <a:picLocks noChangeAspect="1"/>
          </p:cNvPicPr>
          <p:nvPr/>
        </p:nvPicPr>
        <p:blipFill>
          <a:blip r:embed="rId3"/>
          <a:stretch>
            <a:fillRect/>
          </a:stretch>
        </p:blipFill>
        <p:spPr>
          <a:xfrm>
            <a:off x="1101627" y="3328988"/>
            <a:ext cx="7219950" cy="1485900"/>
          </a:xfrm>
          <a:prstGeom prst="rect">
            <a:avLst/>
          </a:prstGeom>
        </p:spPr>
      </p:pic>
    </p:spTree>
    <p:extLst>
      <p:ext uri="{BB962C8B-B14F-4D97-AF65-F5344CB8AC3E}">
        <p14:creationId xmlns:p14="http://schemas.microsoft.com/office/powerpoint/2010/main" val="26222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85E2CEF-DD41-4F84-A3AA-BDCE4B0BF96B}"/>
              </a:ext>
            </a:extLst>
          </p:cNvPr>
          <p:cNvPicPr>
            <a:picLocks noChangeAspect="1"/>
          </p:cNvPicPr>
          <p:nvPr/>
        </p:nvPicPr>
        <p:blipFill>
          <a:blip r:embed="rId2"/>
          <a:stretch>
            <a:fillRect/>
          </a:stretch>
        </p:blipFill>
        <p:spPr>
          <a:xfrm>
            <a:off x="1059952" y="2303534"/>
            <a:ext cx="7219950" cy="1485900"/>
          </a:xfrm>
          <a:prstGeom prst="rect">
            <a:avLst/>
          </a:prstGeom>
        </p:spPr>
      </p:pic>
      <p:sp>
        <p:nvSpPr>
          <p:cNvPr id="2" name="タイトル 1"/>
          <p:cNvSpPr>
            <a:spLocks noGrp="1"/>
          </p:cNvSpPr>
          <p:nvPr>
            <p:ph type="title"/>
          </p:nvPr>
        </p:nvSpPr>
        <p:spPr>
          <a:xfrm>
            <a:off x="113192" y="134612"/>
            <a:ext cx="2404826" cy="369332"/>
          </a:xfrm>
        </p:spPr>
        <p:txBody>
          <a:bodyPr/>
          <a:lstStyle/>
          <a:p>
            <a:r>
              <a:rPr lang="en-US" altLang="ja-JP" dirty="0"/>
              <a:t>Results</a:t>
            </a:r>
            <a:r>
              <a:rPr lang="ja-JP" altLang="en-US" dirty="0"/>
              <a:t> </a:t>
            </a:r>
            <a:r>
              <a:rPr lang="en-US" altLang="ja-JP" dirty="0"/>
              <a:t>of</a:t>
            </a:r>
            <a:r>
              <a:rPr lang="ja-JP" altLang="en-US" dirty="0"/>
              <a:t> </a:t>
            </a:r>
            <a:r>
              <a:rPr lang="en-US" altLang="ja-JP" dirty="0"/>
              <a:t>interviews</a:t>
            </a:r>
            <a:endParaRPr kumimoji="1" lang="ja-JP" altLang="en-US" dirty="0"/>
          </a:p>
        </p:txBody>
      </p:sp>
      <p:sp>
        <p:nvSpPr>
          <p:cNvPr id="10" name="正方形/長方形 9"/>
          <p:cNvSpPr/>
          <p:nvPr/>
        </p:nvSpPr>
        <p:spPr>
          <a:xfrm>
            <a:off x="209320" y="767750"/>
            <a:ext cx="8769427" cy="584775"/>
          </a:xfrm>
          <a:prstGeom prst="rect">
            <a:avLst/>
          </a:prstGeom>
        </p:spPr>
        <p:txBody>
          <a:bodyPr wrap="square">
            <a:spAutoFit/>
          </a:bodyPr>
          <a:lstStyle/>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 node next to the SQL node and the node next to the delay node set a flag value in the flow context and they decide whether they return "null" or "msg" by checking the flag value.</a:t>
            </a:r>
          </a:p>
        </p:txBody>
      </p:sp>
      <p:sp>
        <p:nvSpPr>
          <p:cNvPr id="4" name="吹き出し: 四角形 3">
            <a:extLst>
              <a:ext uri="{FF2B5EF4-FFF2-40B4-BE49-F238E27FC236}">
                <a16:creationId xmlns:a16="http://schemas.microsoft.com/office/drawing/2014/main" id="{CBA67BC7-308A-4288-95EB-CDD6F2DDBE3B}"/>
              </a:ext>
            </a:extLst>
          </p:cNvPr>
          <p:cNvSpPr/>
          <p:nvPr/>
        </p:nvSpPr>
        <p:spPr bwMode="auto">
          <a:xfrm>
            <a:off x="288292" y="3895065"/>
            <a:ext cx="3684404" cy="961369"/>
          </a:xfrm>
          <a:prstGeom prst="wedgeRectCallout">
            <a:avLst>
              <a:gd name="adj1" fmla="val 39922"/>
              <a:gd name="adj2" fmla="val -67844"/>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nchorCtr="0">
            <a:noAutofit/>
          </a:bodyPr>
          <a:lstStyle/>
          <a:p>
            <a:r>
              <a:rPr lang="en-US" altLang="ja-JP" sz="1100" dirty="0">
                <a:solidFill>
                  <a:schemeClr val="tx1"/>
                </a:solidFill>
                <a:latin typeface="Courier New" panose="02070309020205020404" pitchFamily="49" charset="0"/>
                <a:cs typeface="Courier New" panose="02070309020205020404" pitchFamily="49" charset="0"/>
              </a:rPr>
              <a:t>var </a:t>
            </a:r>
            <a:r>
              <a:rPr lang="en-US" altLang="ja-JP" sz="1100" dirty="0" err="1">
                <a:solidFill>
                  <a:schemeClr val="tx1"/>
                </a:solidFill>
                <a:latin typeface="Courier New" panose="02070309020205020404" pitchFamily="49" charset="0"/>
                <a:cs typeface="Courier New" panose="02070309020205020404" pitchFamily="49" charset="0"/>
              </a:rPr>
              <a:t>flg</a:t>
            </a:r>
            <a:r>
              <a:rPr lang="en-US" altLang="ja-JP" sz="1100" dirty="0">
                <a:solidFill>
                  <a:schemeClr val="tx1"/>
                </a:solidFill>
                <a:latin typeface="Courier New" panose="02070309020205020404" pitchFamily="49" charset="0"/>
                <a:cs typeface="Courier New" panose="02070309020205020404" pitchFamily="49" charset="0"/>
              </a:rPr>
              <a:t> = </a:t>
            </a:r>
            <a:r>
              <a:rPr lang="en-US" altLang="ja-JP" sz="1100" dirty="0" err="1">
                <a:solidFill>
                  <a:schemeClr val="tx1"/>
                </a:solidFill>
                <a:latin typeface="Courier New" panose="02070309020205020404" pitchFamily="49" charset="0"/>
                <a:cs typeface="Courier New" panose="02070309020205020404" pitchFamily="49" charset="0"/>
              </a:rPr>
              <a:t>flow.get</a:t>
            </a:r>
            <a:r>
              <a:rPr lang="en-US" altLang="ja-JP" sz="1100" dirty="0">
                <a:solidFill>
                  <a:schemeClr val="tx1"/>
                </a:solidFill>
                <a:latin typeface="Courier New" panose="02070309020205020404" pitchFamily="49" charset="0"/>
                <a:cs typeface="Courier New" panose="02070309020205020404" pitchFamily="49" charset="0"/>
              </a:rPr>
              <a:t>("timeout_"+msg._</a:t>
            </a:r>
            <a:r>
              <a:rPr lang="en-US" altLang="ja-JP" sz="1100" dirty="0" err="1">
                <a:solidFill>
                  <a:schemeClr val="tx1"/>
                </a:solidFill>
                <a:latin typeface="Courier New" panose="02070309020205020404" pitchFamily="49" charset="0"/>
                <a:cs typeface="Courier New" panose="02070309020205020404" pitchFamily="49" charset="0"/>
              </a:rPr>
              <a:t>msgid</a:t>
            </a:r>
            <a:r>
              <a:rPr lang="en-US" altLang="ja-JP" sz="1100" dirty="0">
                <a:solidFill>
                  <a:schemeClr val="tx1"/>
                </a:solidFill>
                <a:latin typeface="Courier New" panose="02070309020205020404" pitchFamily="49" charset="0"/>
                <a:cs typeface="Courier New" panose="02070309020205020404" pitchFamily="49" charset="0"/>
              </a:rPr>
              <a:t>);</a:t>
            </a:r>
          </a:p>
          <a:p>
            <a:r>
              <a:rPr lang="en-US" altLang="ja-JP" sz="1100" dirty="0">
                <a:solidFill>
                  <a:schemeClr val="tx1"/>
                </a:solidFill>
                <a:latin typeface="Courier New" panose="02070309020205020404" pitchFamily="49" charset="0"/>
                <a:cs typeface="Courier New" panose="02070309020205020404" pitchFamily="49" charset="0"/>
              </a:rPr>
              <a:t>if (</a:t>
            </a:r>
            <a:r>
              <a:rPr lang="en-US" altLang="ja-JP" sz="1100" dirty="0" err="1">
                <a:solidFill>
                  <a:schemeClr val="tx1"/>
                </a:solidFill>
                <a:latin typeface="Courier New" panose="02070309020205020404" pitchFamily="49" charset="0"/>
                <a:cs typeface="Courier New" panose="02070309020205020404" pitchFamily="49" charset="0"/>
              </a:rPr>
              <a:t>flg</a:t>
            </a:r>
            <a:r>
              <a:rPr lang="en-US" altLang="ja-JP" sz="1100" dirty="0">
                <a:solidFill>
                  <a:schemeClr val="tx1"/>
                </a:solidFill>
                <a:latin typeface="Courier New" panose="02070309020205020404" pitchFamily="49" charset="0"/>
                <a:cs typeface="Courier New" panose="02070309020205020404" pitchFamily="49" charset="0"/>
              </a:rPr>
              <a:t> == 1) {</a:t>
            </a:r>
          </a:p>
          <a:p>
            <a:r>
              <a:rPr lang="en-US" altLang="ja-JP" sz="1100" dirty="0">
                <a:solidFill>
                  <a:schemeClr val="tx1"/>
                </a:solidFill>
                <a:latin typeface="Courier New" panose="02070309020205020404" pitchFamily="49" charset="0"/>
                <a:cs typeface="Courier New" panose="02070309020205020404" pitchFamily="49" charset="0"/>
              </a:rPr>
              <a:t>    return null;</a:t>
            </a:r>
          </a:p>
          <a:p>
            <a:r>
              <a:rPr lang="en-US" altLang="ja-JP" sz="1100" dirty="0">
                <a:solidFill>
                  <a:schemeClr val="tx1"/>
                </a:solidFill>
                <a:latin typeface="Courier New" panose="02070309020205020404" pitchFamily="49" charset="0"/>
                <a:cs typeface="Courier New" panose="02070309020205020404" pitchFamily="49" charset="0"/>
              </a:rPr>
              <a:t>}</a:t>
            </a:r>
          </a:p>
          <a:p>
            <a:r>
              <a:rPr lang="en-US" altLang="ja-JP" sz="1100" dirty="0" err="1">
                <a:solidFill>
                  <a:schemeClr val="tx1"/>
                </a:solidFill>
                <a:latin typeface="Courier New" panose="02070309020205020404" pitchFamily="49" charset="0"/>
                <a:cs typeface="Courier New" panose="02070309020205020404" pitchFamily="49" charset="0"/>
              </a:rPr>
              <a:t>flow.set</a:t>
            </a:r>
            <a:r>
              <a:rPr lang="en-US" altLang="ja-JP" sz="1100" dirty="0">
                <a:solidFill>
                  <a:schemeClr val="tx1"/>
                </a:solidFill>
                <a:latin typeface="Courier New" panose="02070309020205020404" pitchFamily="49" charset="0"/>
                <a:cs typeface="Courier New" panose="02070309020205020404" pitchFamily="49" charset="0"/>
              </a:rPr>
              <a:t>("non_timeout_"+msg._msgid,1);</a:t>
            </a:r>
          </a:p>
          <a:p>
            <a:r>
              <a:rPr lang="en-US" altLang="ja-JP" sz="1100" dirty="0">
                <a:solidFill>
                  <a:schemeClr val="tx1"/>
                </a:solidFill>
                <a:latin typeface="Courier New" panose="02070309020205020404" pitchFamily="49" charset="0"/>
                <a:cs typeface="Courier New" panose="02070309020205020404" pitchFamily="49" charset="0"/>
              </a:rPr>
              <a:t>return msg;</a:t>
            </a:r>
            <a:endParaRPr lang="ja-JP" altLang="en-US" sz="1100" dirty="0">
              <a:solidFill>
                <a:schemeClr val="tx1"/>
              </a:solidFill>
              <a:latin typeface="Courier New" panose="02070309020205020404" pitchFamily="49" charset="0"/>
              <a:cs typeface="Courier New" panose="02070309020205020404" pitchFamily="49" charset="0"/>
            </a:endParaRPr>
          </a:p>
        </p:txBody>
      </p:sp>
      <p:sp>
        <p:nvSpPr>
          <p:cNvPr id="13" name="吹き出し: 四角形 12">
            <a:extLst>
              <a:ext uri="{FF2B5EF4-FFF2-40B4-BE49-F238E27FC236}">
                <a16:creationId xmlns:a16="http://schemas.microsoft.com/office/drawing/2014/main" id="{10F47A74-A59A-4B67-9FF6-50E57F2B15CA}"/>
              </a:ext>
            </a:extLst>
          </p:cNvPr>
          <p:cNvSpPr/>
          <p:nvPr/>
        </p:nvSpPr>
        <p:spPr bwMode="auto">
          <a:xfrm>
            <a:off x="5210202" y="1399363"/>
            <a:ext cx="3684404" cy="961369"/>
          </a:xfrm>
          <a:prstGeom prst="wedgeRectCallout">
            <a:avLst>
              <a:gd name="adj1" fmla="val -53990"/>
              <a:gd name="adj2" fmla="val 49337"/>
            </a:avLst>
          </a:prstGeom>
          <a:ln>
            <a:headEnd/>
            <a:tailEnd/>
          </a:ln>
        </p:spPr>
        <p:style>
          <a:lnRef idx="2">
            <a:schemeClr val="accent5"/>
          </a:lnRef>
          <a:fillRef idx="1">
            <a:schemeClr val="lt1"/>
          </a:fillRef>
          <a:effectRef idx="0">
            <a:schemeClr val="accent5"/>
          </a:effectRef>
          <a:fontRef idx="minor">
            <a:schemeClr val="dk1"/>
          </a:fontRef>
        </p:style>
        <p:txBody>
          <a:bodyPr wrap="none" rtlCol="0" anchor="ctr" anchorCtr="0">
            <a:noAutofit/>
          </a:bodyPr>
          <a:lstStyle/>
          <a:p>
            <a:r>
              <a:rPr lang="en-US" altLang="ja-JP" sz="1100" dirty="0">
                <a:solidFill>
                  <a:schemeClr val="tx1"/>
                </a:solidFill>
                <a:latin typeface="Courier New" panose="02070309020205020404" pitchFamily="49" charset="0"/>
                <a:cs typeface="Courier New" panose="02070309020205020404" pitchFamily="49" charset="0"/>
              </a:rPr>
              <a:t>var </a:t>
            </a:r>
            <a:r>
              <a:rPr lang="en-US" altLang="ja-JP" sz="1100" dirty="0" err="1">
                <a:solidFill>
                  <a:schemeClr val="tx1"/>
                </a:solidFill>
                <a:latin typeface="Courier New" panose="02070309020205020404" pitchFamily="49" charset="0"/>
                <a:cs typeface="Courier New" panose="02070309020205020404" pitchFamily="49" charset="0"/>
              </a:rPr>
              <a:t>flg</a:t>
            </a:r>
            <a:r>
              <a:rPr lang="en-US" altLang="ja-JP" sz="1100" dirty="0">
                <a:solidFill>
                  <a:schemeClr val="tx1"/>
                </a:solidFill>
                <a:latin typeface="Courier New" panose="02070309020205020404" pitchFamily="49" charset="0"/>
                <a:cs typeface="Courier New" panose="02070309020205020404" pitchFamily="49" charset="0"/>
              </a:rPr>
              <a:t> = </a:t>
            </a:r>
            <a:r>
              <a:rPr lang="en-US" altLang="ja-JP" sz="1100" dirty="0" err="1">
                <a:solidFill>
                  <a:schemeClr val="tx1"/>
                </a:solidFill>
                <a:latin typeface="Courier New" panose="02070309020205020404" pitchFamily="49" charset="0"/>
                <a:cs typeface="Courier New" panose="02070309020205020404" pitchFamily="49" charset="0"/>
              </a:rPr>
              <a:t>flow.get</a:t>
            </a:r>
            <a:r>
              <a:rPr lang="en-US" altLang="ja-JP" sz="1100" dirty="0">
                <a:solidFill>
                  <a:schemeClr val="tx1"/>
                </a:solidFill>
                <a:latin typeface="Courier New" panose="02070309020205020404" pitchFamily="49" charset="0"/>
                <a:cs typeface="Courier New" panose="02070309020205020404" pitchFamily="49" charset="0"/>
              </a:rPr>
              <a:t>("timeout_"+msg._</a:t>
            </a:r>
            <a:r>
              <a:rPr lang="en-US" altLang="ja-JP" sz="1100" dirty="0" err="1">
                <a:solidFill>
                  <a:schemeClr val="tx1"/>
                </a:solidFill>
                <a:latin typeface="Courier New" panose="02070309020205020404" pitchFamily="49" charset="0"/>
                <a:cs typeface="Courier New" panose="02070309020205020404" pitchFamily="49" charset="0"/>
              </a:rPr>
              <a:t>msgid</a:t>
            </a:r>
            <a:r>
              <a:rPr lang="en-US" altLang="ja-JP" sz="1100" dirty="0">
                <a:solidFill>
                  <a:schemeClr val="tx1"/>
                </a:solidFill>
                <a:latin typeface="Courier New" panose="02070309020205020404" pitchFamily="49" charset="0"/>
                <a:cs typeface="Courier New" panose="02070309020205020404" pitchFamily="49" charset="0"/>
              </a:rPr>
              <a:t>);</a:t>
            </a:r>
          </a:p>
          <a:p>
            <a:r>
              <a:rPr lang="en-US" altLang="ja-JP" sz="1100" dirty="0">
                <a:solidFill>
                  <a:schemeClr val="tx1"/>
                </a:solidFill>
                <a:latin typeface="Courier New" panose="02070309020205020404" pitchFamily="49" charset="0"/>
                <a:cs typeface="Courier New" panose="02070309020205020404" pitchFamily="49" charset="0"/>
              </a:rPr>
              <a:t>if (</a:t>
            </a:r>
            <a:r>
              <a:rPr lang="en-US" altLang="ja-JP" sz="1100" dirty="0" err="1">
                <a:solidFill>
                  <a:schemeClr val="tx1"/>
                </a:solidFill>
                <a:latin typeface="Courier New" panose="02070309020205020404" pitchFamily="49" charset="0"/>
                <a:cs typeface="Courier New" panose="02070309020205020404" pitchFamily="49" charset="0"/>
              </a:rPr>
              <a:t>flg</a:t>
            </a:r>
            <a:r>
              <a:rPr lang="en-US" altLang="ja-JP" sz="1100" dirty="0">
                <a:solidFill>
                  <a:schemeClr val="tx1"/>
                </a:solidFill>
                <a:latin typeface="Courier New" panose="02070309020205020404" pitchFamily="49" charset="0"/>
                <a:cs typeface="Courier New" panose="02070309020205020404" pitchFamily="49" charset="0"/>
              </a:rPr>
              <a:t> == 1) {</a:t>
            </a:r>
          </a:p>
          <a:p>
            <a:r>
              <a:rPr lang="en-US" altLang="ja-JP" sz="1100" dirty="0">
                <a:solidFill>
                  <a:schemeClr val="tx1"/>
                </a:solidFill>
                <a:latin typeface="Courier New" panose="02070309020205020404" pitchFamily="49" charset="0"/>
                <a:cs typeface="Courier New" panose="02070309020205020404" pitchFamily="49" charset="0"/>
              </a:rPr>
              <a:t>    return null;</a:t>
            </a:r>
          </a:p>
          <a:p>
            <a:r>
              <a:rPr lang="en-US" altLang="ja-JP" sz="1100" dirty="0">
                <a:solidFill>
                  <a:schemeClr val="tx1"/>
                </a:solidFill>
                <a:latin typeface="Courier New" panose="02070309020205020404" pitchFamily="49" charset="0"/>
                <a:cs typeface="Courier New" panose="02070309020205020404" pitchFamily="49" charset="0"/>
              </a:rPr>
              <a:t>}</a:t>
            </a:r>
          </a:p>
          <a:p>
            <a:r>
              <a:rPr lang="en-US" altLang="ja-JP" sz="1100" dirty="0" err="1">
                <a:solidFill>
                  <a:schemeClr val="tx1"/>
                </a:solidFill>
                <a:latin typeface="Courier New" panose="02070309020205020404" pitchFamily="49" charset="0"/>
                <a:cs typeface="Courier New" panose="02070309020205020404" pitchFamily="49" charset="0"/>
              </a:rPr>
              <a:t>flow.set</a:t>
            </a:r>
            <a:r>
              <a:rPr lang="en-US" altLang="ja-JP" sz="1100" dirty="0">
                <a:solidFill>
                  <a:schemeClr val="tx1"/>
                </a:solidFill>
                <a:latin typeface="Courier New" panose="02070309020205020404" pitchFamily="49" charset="0"/>
                <a:cs typeface="Courier New" panose="02070309020205020404" pitchFamily="49" charset="0"/>
              </a:rPr>
              <a:t>("non_timeout_"+msg._msgid,1);</a:t>
            </a:r>
          </a:p>
          <a:p>
            <a:r>
              <a:rPr lang="en-US" altLang="ja-JP" sz="1100" dirty="0">
                <a:solidFill>
                  <a:schemeClr val="tx1"/>
                </a:solidFill>
                <a:latin typeface="Courier New" panose="02070309020205020404" pitchFamily="49" charset="0"/>
                <a:cs typeface="Courier New" panose="02070309020205020404" pitchFamily="49" charset="0"/>
              </a:rPr>
              <a:t>return msg;</a:t>
            </a:r>
            <a:endParaRPr lang="ja-JP" altLang="en-US"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961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04826" cy="369332"/>
          </a:xfrm>
        </p:spPr>
        <p:txBody>
          <a:bodyPr/>
          <a:lstStyle/>
          <a:p>
            <a:r>
              <a:rPr lang="en-US" altLang="ja-JP" dirty="0"/>
              <a:t>Results</a:t>
            </a:r>
            <a:r>
              <a:rPr lang="ja-JP" altLang="en-US" dirty="0"/>
              <a:t> </a:t>
            </a:r>
            <a:r>
              <a:rPr lang="en-US" altLang="ja-JP" dirty="0"/>
              <a:t>of</a:t>
            </a:r>
            <a:r>
              <a:rPr lang="ja-JP" altLang="en-US" dirty="0"/>
              <a:t> </a:t>
            </a:r>
            <a:r>
              <a:rPr lang="en-US" altLang="ja-JP" dirty="0"/>
              <a:t>interviews</a:t>
            </a:r>
            <a:endParaRPr kumimoji="1" lang="ja-JP" altLang="en-US" dirty="0"/>
          </a:p>
        </p:txBody>
      </p:sp>
      <p:sp>
        <p:nvSpPr>
          <p:cNvPr id="3" name="正方形/長方形 2"/>
          <p:cNvSpPr/>
          <p:nvPr/>
        </p:nvSpPr>
        <p:spPr>
          <a:xfrm>
            <a:off x="209320" y="767750"/>
            <a:ext cx="8734655" cy="3293209"/>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that case, a user should define read-only queries in the SQL node. If a user defines queries including "insert", "delete" and "update",  the SQL node cannot revert the data back when a timeout occurs.</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Reverting the data back requires SQL statements including transaction such as "begin transaction", "commit" or "rollback".</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If a timeout occurs, automatically "rollback" function should be called. SQL nodes currently provided don't have this mechanism. To implement it, at least a timeout event is needed. We should create  a new SQL node or modify existing nodes for SQL for transaction processing. </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the other hand, if we need to cope with serious transactions, we might need nodes which handles "begin", "commit" and "rollback". </a:t>
            </a:r>
          </a:p>
        </p:txBody>
      </p:sp>
      <p:pic>
        <p:nvPicPr>
          <p:cNvPr id="5" name="図 4"/>
          <p:cNvPicPr>
            <a:picLocks noChangeAspect="1"/>
          </p:cNvPicPr>
          <p:nvPr/>
        </p:nvPicPr>
        <p:blipFill>
          <a:blip r:embed="rId2"/>
          <a:stretch>
            <a:fillRect/>
          </a:stretch>
        </p:blipFill>
        <p:spPr>
          <a:xfrm>
            <a:off x="769468" y="4008542"/>
            <a:ext cx="7429500" cy="895350"/>
          </a:xfrm>
          <a:prstGeom prst="rect">
            <a:avLst/>
          </a:prstGeom>
        </p:spPr>
      </p:pic>
      <p:sp>
        <p:nvSpPr>
          <p:cNvPr id="6" name="正方形/長方形 5">
            <a:extLst>
              <a:ext uri="{FF2B5EF4-FFF2-40B4-BE49-F238E27FC236}">
                <a16:creationId xmlns:a16="http://schemas.microsoft.com/office/drawing/2014/main" id="{3F28F4A4-9E44-4E43-9936-A56FEB9900CD}"/>
              </a:ext>
            </a:extLst>
          </p:cNvPr>
          <p:cNvSpPr/>
          <p:nvPr/>
        </p:nvSpPr>
        <p:spPr>
          <a:xfrm>
            <a:off x="769468" y="4456217"/>
            <a:ext cx="2127352" cy="276999"/>
          </a:xfrm>
          <a:prstGeom prst="rect">
            <a:avLst/>
          </a:prstGeom>
        </p:spPr>
        <p:txBody>
          <a:bodyPr wrap="square">
            <a:spAutoFit/>
          </a:bodyPr>
          <a:lstStyle/>
          <a:p>
            <a:pPr algn="just">
              <a:lnSpc>
                <a:spcPct val="100000"/>
              </a:lnSpc>
            </a:pPr>
            <a:r>
              <a:rPr lang="en-US" altLang="ja-JP" sz="1200" u="sng" dirty="0">
                <a:solidFill>
                  <a:schemeClr val="tx1"/>
                </a:solidFill>
                <a:latin typeface="Arial" panose="020B0604020202020204" pitchFamily="34" charset="0"/>
                <a:ea typeface="メイリオ" panose="020B0604030504040204" pitchFamily="50" charset="-128"/>
                <a:cs typeface="Arial" panose="020B0604020202020204" pitchFamily="34" charset="0"/>
              </a:rPr>
              <a:t>Ideas for future plans</a:t>
            </a:r>
          </a:p>
        </p:txBody>
      </p:sp>
    </p:spTree>
    <p:extLst>
      <p:ext uri="{BB962C8B-B14F-4D97-AF65-F5344CB8AC3E}">
        <p14:creationId xmlns:p14="http://schemas.microsoft.com/office/powerpoint/2010/main" val="147069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11238" cy="369332"/>
          </a:xfrm>
        </p:spPr>
        <p:txBody>
          <a:bodyPr/>
          <a:lstStyle/>
          <a:p>
            <a:r>
              <a:rPr kumimoji="1" lang="en-US" altLang="ja-JP" dirty="0"/>
              <a:t>Results of Interviews</a:t>
            </a:r>
            <a:endParaRPr kumimoji="1" lang="ja-JP" altLang="en-US" dirty="0"/>
          </a:p>
        </p:txBody>
      </p:sp>
      <p:sp>
        <p:nvSpPr>
          <p:cNvPr id="4" name="正方形/長方形 3"/>
          <p:cNvSpPr/>
          <p:nvPr/>
        </p:nvSpPr>
        <p:spPr>
          <a:xfrm>
            <a:off x="209320" y="767750"/>
            <a:ext cx="8732661" cy="1323439"/>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the case2:</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"http-request" node has timeout feature. Developers in Hitachi want to give a timeout value to each "http-request" node instead of defining the timeout value in the setting.json. Because "http-request" nodes have same timeout value by defining it in the file. The appropriate timeout value should be different for each flow. We can avoid this situation using a delay node as well.</a:t>
            </a:r>
          </a:p>
        </p:txBody>
      </p:sp>
      <p:pic>
        <p:nvPicPr>
          <p:cNvPr id="3" name="図 2">
            <a:extLst>
              <a:ext uri="{FF2B5EF4-FFF2-40B4-BE49-F238E27FC236}">
                <a16:creationId xmlns:a16="http://schemas.microsoft.com/office/drawing/2014/main" id="{CA505C74-63BE-4B28-A559-F6127E203821}"/>
              </a:ext>
            </a:extLst>
          </p:cNvPr>
          <p:cNvPicPr>
            <a:picLocks noChangeAspect="1"/>
          </p:cNvPicPr>
          <p:nvPr/>
        </p:nvPicPr>
        <p:blipFill>
          <a:blip r:embed="rId2"/>
          <a:stretch>
            <a:fillRect/>
          </a:stretch>
        </p:blipFill>
        <p:spPr>
          <a:xfrm>
            <a:off x="635965" y="2623949"/>
            <a:ext cx="7886700" cy="1504950"/>
          </a:xfrm>
          <a:prstGeom prst="rect">
            <a:avLst/>
          </a:prstGeom>
        </p:spPr>
      </p:pic>
    </p:spTree>
    <p:extLst>
      <p:ext uri="{BB962C8B-B14F-4D97-AF65-F5344CB8AC3E}">
        <p14:creationId xmlns:p14="http://schemas.microsoft.com/office/powerpoint/2010/main" val="416465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42CCC02F-CCB9-47F9-8C26-A99DB64DA73B}"/>
              </a:ext>
            </a:extLst>
          </p:cNvPr>
          <p:cNvPicPr>
            <a:picLocks noChangeAspect="1"/>
          </p:cNvPicPr>
          <p:nvPr/>
        </p:nvPicPr>
        <p:blipFill>
          <a:blip r:embed="rId2"/>
          <a:stretch>
            <a:fillRect/>
          </a:stretch>
        </p:blipFill>
        <p:spPr>
          <a:xfrm>
            <a:off x="611808" y="2613116"/>
            <a:ext cx="7905750" cy="2095500"/>
          </a:xfrm>
          <a:prstGeom prst="rect">
            <a:avLst/>
          </a:prstGeom>
        </p:spPr>
      </p:pic>
      <p:sp>
        <p:nvSpPr>
          <p:cNvPr id="2" name="タイトル 1"/>
          <p:cNvSpPr>
            <a:spLocks noGrp="1"/>
          </p:cNvSpPr>
          <p:nvPr>
            <p:ph type="title"/>
          </p:nvPr>
        </p:nvSpPr>
        <p:spPr>
          <a:xfrm>
            <a:off x="113192" y="134612"/>
            <a:ext cx="2411238" cy="369332"/>
          </a:xfrm>
        </p:spPr>
        <p:txBody>
          <a:bodyPr/>
          <a:lstStyle/>
          <a:p>
            <a:r>
              <a:rPr lang="en-US" altLang="ja-JP" dirty="0"/>
              <a:t>Results of Interviews</a:t>
            </a:r>
            <a:endParaRPr kumimoji="1" lang="ja-JP" altLang="en-US" dirty="0"/>
          </a:p>
        </p:txBody>
      </p:sp>
      <p:sp>
        <p:nvSpPr>
          <p:cNvPr id="4" name="正方形/長方形 3"/>
          <p:cNvSpPr/>
          <p:nvPr/>
        </p:nvSpPr>
        <p:spPr bwMode="auto">
          <a:xfrm>
            <a:off x="3811217" y="3211136"/>
            <a:ext cx="1677517" cy="361951"/>
          </a:xfrm>
          <a:prstGeom prst="rect">
            <a:avLst/>
          </a:prstGeom>
          <a:noFill/>
          <a:ln w="28575">
            <a:solidFill>
              <a:srgbClr val="FF0000"/>
            </a:solidFill>
            <a:prstDash val="sysDash"/>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nchorCtr="0">
            <a:noAutofit/>
          </a:bodyPr>
          <a:lstStyle/>
          <a:p>
            <a:pPr algn="ctr"/>
            <a:endParaRPr kumimoji="1" lang="ja-JP" altLang="en-US" sz="1800" dirty="0">
              <a:solidFill>
                <a:schemeClr val="tx1"/>
              </a:solidFill>
              <a:latin typeface="+mn-lt"/>
              <a:ea typeface="+mn-ea"/>
            </a:endParaRPr>
          </a:p>
        </p:txBody>
      </p:sp>
      <p:sp>
        <p:nvSpPr>
          <p:cNvPr id="5" name="正方形/長方形 4"/>
          <p:cNvSpPr/>
          <p:nvPr/>
        </p:nvSpPr>
        <p:spPr bwMode="auto">
          <a:xfrm>
            <a:off x="1704440" y="4339350"/>
            <a:ext cx="3796589" cy="361951"/>
          </a:xfrm>
          <a:prstGeom prst="rect">
            <a:avLst/>
          </a:prstGeom>
          <a:noFill/>
          <a:ln w="28575">
            <a:solidFill>
              <a:srgbClr val="FF0000"/>
            </a:solidFill>
            <a:prstDash val="sysDash"/>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nchorCtr="0">
            <a:noAutofit/>
          </a:bodyPr>
          <a:lstStyle/>
          <a:p>
            <a:pPr algn="ctr"/>
            <a:endParaRPr kumimoji="1" lang="ja-JP" altLang="en-US" sz="1800" dirty="0">
              <a:solidFill>
                <a:schemeClr val="tx1"/>
              </a:solidFill>
              <a:latin typeface="+mn-lt"/>
              <a:ea typeface="+mn-ea"/>
            </a:endParaRPr>
          </a:p>
        </p:txBody>
      </p:sp>
      <p:sp>
        <p:nvSpPr>
          <p:cNvPr id="7" name="正方形/長方形 6"/>
          <p:cNvSpPr/>
          <p:nvPr/>
        </p:nvSpPr>
        <p:spPr>
          <a:xfrm>
            <a:off x="209320" y="767750"/>
            <a:ext cx="8732661" cy="1815882"/>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 previous node of the "http-request" node is connected to a delay node and the “http-request” node is connected to a node which checks a flag in the flow context to decide whether it sends the message to the next node or not, same as the case 1. Also the delay node connected to a node which also checks a flag in the flow context.</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These 2 nodes, which check the same flag in the flow context, decide whether they send the message to the next node or not based on the flag status. </a:t>
            </a:r>
          </a:p>
        </p:txBody>
      </p:sp>
    </p:spTree>
    <p:extLst>
      <p:ext uri="{BB962C8B-B14F-4D97-AF65-F5344CB8AC3E}">
        <p14:creationId xmlns:p14="http://schemas.microsoft.com/office/powerpoint/2010/main" val="256164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11238" cy="369332"/>
          </a:xfrm>
        </p:spPr>
        <p:txBody>
          <a:bodyPr/>
          <a:lstStyle/>
          <a:p>
            <a:r>
              <a:rPr lang="en-US" altLang="ja-JP" dirty="0"/>
              <a:t>Results of Interviews</a:t>
            </a:r>
            <a:endParaRPr kumimoji="1" lang="ja-JP" altLang="en-US" dirty="0"/>
          </a:p>
        </p:txBody>
      </p:sp>
      <p:sp>
        <p:nvSpPr>
          <p:cNvPr id="3" name="正方形/長方形 2"/>
          <p:cNvSpPr/>
          <p:nvPr/>
        </p:nvSpPr>
        <p:spPr>
          <a:xfrm>
            <a:off x="203811" y="766551"/>
            <a:ext cx="8747308" cy="3293209"/>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the case3:</a:t>
            </a: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Timeout processing can be performed using a delay node as well. This timeout flow is shown in the following url:</a:t>
            </a:r>
          </a:p>
          <a:p>
            <a:pPr>
              <a:lnSpc>
                <a:spcPct val="100000"/>
              </a:lnSpc>
            </a:pPr>
            <a:r>
              <a:rPr lang="en-US" altLang="ja-JP" sz="1600" dirty="0">
                <a:latin typeface="Arial" panose="020B0604020202020204" pitchFamily="34" charset="0"/>
                <a:cs typeface="Arial" panose="020B0604020202020204" pitchFamily="34" charset="0"/>
                <a:hlinkClick r:id="rId2"/>
              </a:rPr>
              <a:t>https://medium.com/node-red/node-red-design-patterns-893331422f42</a:t>
            </a:r>
            <a:r>
              <a:rPr lang="en-US" altLang="ja-JP" sz="1600" dirty="0">
                <a:latin typeface="Arial" panose="020B0604020202020204" pitchFamily="34" charset="0"/>
                <a:cs typeface="Arial" panose="020B0604020202020204" pitchFamily="34" charset="0"/>
              </a:rPr>
              <a:t> (timeout pattern)</a:t>
            </a: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When a timeout occurs in "function No1" node,  it’s controllable to decide “procedure#1” node calls “procedure#2" node or not by using nodes which check a flag in the flow context as well. </a:t>
            </a:r>
          </a:p>
        </p:txBody>
      </p:sp>
      <p:pic>
        <p:nvPicPr>
          <p:cNvPr id="5" name="図 4">
            <a:extLst>
              <a:ext uri="{FF2B5EF4-FFF2-40B4-BE49-F238E27FC236}">
                <a16:creationId xmlns:a16="http://schemas.microsoft.com/office/drawing/2014/main" id="{F7F1979A-47F5-4609-B8CB-18CFDDD7D5A3}"/>
              </a:ext>
            </a:extLst>
          </p:cNvPr>
          <p:cNvPicPr>
            <a:picLocks noChangeAspect="1"/>
          </p:cNvPicPr>
          <p:nvPr/>
        </p:nvPicPr>
        <p:blipFill>
          <a:blip r:embed="rId3"/>
          <a:stretch>
            <a:fillRect/>
          </a:stretch>
        </p:blipFill>
        <p:spPr>
          <a:xfrm>
            <a:off x="883444" y="1906902"/>
            <a:ext cx="6934200" cy="1504950"/>
          </a:xfrm>
          <a:prstGeom prst="rect">
            <a:avLst/>
          </a:prstGeom>
        </p:spPr>
      </p:pic>
    </p:spTree>
    <p:extLst>
      <p:ext uri="{BB962C8B-B14F-4D97-AF65-F5344CB8AC3E}">
        <p14:creationId xmlns:p14="http://schemas.microsoft.com/office/powerpoint/2010/main" val="309403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B8AD353-AFD3-4FCB-9817-3C66E8C3B6DA}"/>
              </a:ext>
            </a:extLst>
          </p:cNvPr>
          <p:cNvPicPr>
            <a:picLocks noChangeAspect="1"/>
          </p:cNvPicPr>
          <p:nvPr/>
        </p:nvPicPr>
        <p:blipFill>
          <a:blip r:embed="rId2"/>
          <a:stretch>
            <a:fillRect/>
          </a:stretch>
        </p:blipFill>
        <p:spPr>
          <a:xfrm>
            <a:off x="1003769" y="1860155"/>
            <a:ext cx="6962775" cy="2057400"/>
          </a:xfrm>
          <a:prstGeom prst="rect">
            <a:avLst/>
          </a:prstGeom>
        </p:spPr>
      </p:pic>
      <p:sp>
        <p:nvSpPr>
          <p:cNvPr id="2" name="タイトル 1"/>
          <p:cNvSpPr>
            <a:spLocks noGrp="1"/>
          </p:cNvSpPr>
          <p:nvPr>
            <p:ph type="title"/>
          </p:nvPr>
        </p:nvSpPr>
        <p:spPr>
          <a:xfrm>
            <a:off x="113192" y="134612"/>
            <a:ext cx="2411238" cy="369332"/>
          </a:xfrm>
        </p:spPr>
        <p:txBody>
          <a:bodyPr/>
          <a:lstStyle/>
          <a:p>
            <a:r>
              <a:rPr lang="en-US" altLang="ja-JP" dirty="0"/>
              <a:t>Results of Interviews</a:t>
            </a:r>
            <a:endParaRPr kumimoji="1" lang="ja-JP" altLang="en-US" dirty="0"/>
          </a:p>
        </p:txBody>
      </p:sp>
      <p:sp>
        <p:nvSpPr>
          <p:cNvPr id="4" name="正方形/長方形 3"/>
          <p:cNvSpPr/>
          <p:nvPr/>
        </p:nvSpPr>
        <p:spPr bwMode="auto">
          <a:xfrm>
            <a:off x="2755850" y="2391752"/>
            <a:ext cx="1564395" cy="418641"/>
          </a:xfrm>
          <a:prstGeom prst="rect">
            <a:avLst/>
          </a:prstGeom>
          <a:noFill/>
          <a:ln w="28575">
            <a:solidFill>
              <a:srgbClr val="FF0000"/>
            </a:solidFill>
            <a:prstDash val="sysDash"/>
            <a:miter lim="800000"/>
            <a:headEnd/>
            <a:tailEnd/>
          </a:ln>
          <a:effectLst/>
        </p:spPr>
        <p:txBody>
          <a:bodyPr wrap="none" rtlCol="0" anchor="ctr" anchorCtr="0">
            <a:noAutofit/>
          </a:bodyPr>
          <a:lstStyle/>
          <a:p>
            <a:pPr algn="ctr"/>
            <a:endParaRPr kumimoji="1" lang="ja-JP" altLang="en-US" sz="1800" dirty="0">
              <a:solidFill>
                <a:schemeClr val="tx1"/>
              </a:solidFill>
              <a:latin typeface="+mn-lt"/>
              <a:ea typeface="+mn-ea"/>
            </a:endParaRPr>
          </a:p>
        </p:txBody>
      </p:sp>
      <p:sp>
        <p:nvSpPr>
          <p:cNvPr id="5" name="正方形/長方形 4"/>
          <p:cNvSpPr/>
          <p:nvPr/>
        </p:nvSpPr>
        <p:spPr bwMode="auto">
          <a:xfrm>
            <a:off x="4658844" y="3542453"/>
            <a:ext cx="1564395" cy="418641"/>
          </a:xfrm>
          <a:prstGeom prst="rect">
            <a:avLst/>
          </a:prstGeom>
          <a:noFill/>
          <a:ln w="28575">
            <a:solidFill>
              <a:srgbClr val="FF0000"/>
            </a:solidFill>
            <a:prstDash val="sysDash"/>
            <a:miter lim="800000"/>
            <a:headEnd/>
            <a:tailEnd/>
          </a:ln>
          <a:effectLst/>
        </p:spPr>
        <p:txBody>
          <a:bodyPr wrap="none" rtlCol="0" anchor="ctr" anchorCtr="0">
            <a:noAutofit/>
          </a:bodyPr>
          <a:lstStyle/>
          <a:p>
            <a:pPr algn="ctr"/>
            <a:endParaRPr kumimoji="1" lang="ja-JP" altLang="en-US" sz="1800" dirty="0">
              <a:solidFill>
                <a:schemeClr val="tx1"/>
              </a:solidFill>
              <a:latin typeface="+mn-lt"/>
              <a:ea typeface="+mn-ea"/>
            </a:endParaRPr>
          </a:p>
        </p:txBody>
      </p:sp>
      <p:sp>
        <p:nvSpPr>
          <p:cNvPr id="8" name="正方形/長方形 7"/>
          <p:cNvSpPr/>
          <p:nvPr/>
        </p:nvSpPr>
        <p:spPr>
          <a:xfrm>
            <a:off x="203811" y="766551"/>
            <a:ext cx="8752902" cy="830997"/>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Placing nodes which check a flag in the flow context between procedure#1 and procedure#2 nodes, plus at the next to the delay node, it is possible to decide whether procedure#2 is called or not when timeout occurs.</a:t>
            </a:r>
          </a:p>
        </p:txBody>
      </p:sp>
    </p:spTree>
    <p:extLst>
      <p:ext uri="{BB962C8B-B14F-4D97-AF65-F5344CB8AC3E}">
        <p14:creationId xmlns:p14="http://schemas.microsoft.com/office/powerpoint/2010/main" val="16973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192" y="134612"/>
            <a:ext cx="2411238" cy="369332"/>
          </a:xfrm>
        </p:spPr>
        <p:txBody>
          <a:bodyPr/>
          <a:lstStyle/>
          <a:p>
            <a:r>
              <a:rPr lang="en-US" altLang="ja-JP" dirty="0"/>
              <a:t>Results of Interviews</a:t>
            </a:r>
            <a:endParaRPr kumimoji="1" lang="ja-JP" altLang="en-US" dirty="0"/>
          </a:p>
        </p:txBody>
      </p:sp>
      <p:sp>
        <p:nvSpPr>
          <p:cNvPr id="3" name="正方形/長方形 2"/>
          <p:cNvSpPr/>
          <p:nvPr/>
        </p:nvSpPr>
        <p:spPr>
          <a:xfrm>
            <a:off x="227140" y="755756"/>
            <a:ext cx="8702371" cy="4031873"/>
          </a:xfrm>
          <a:prstGeom prst="rect">
            <a:avLst/>
          </a:prstGeom>
        </p:spPr>
        <p:txBody>
          <a:bodyPr wrap="square">
            <a:spAutoFit/>
          </a:bodyPr>
          <a:lstStyle/>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There are 2 types:</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Type1: Post-processing is needed in the node in which a timeout occurs. (case1: SQL node)</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Type2: Using a delay node, it's possible to control a flow.(case2&amp;3)</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We should provide timeout APIs to type1. </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Developer in Hitachi hope timeout APIs meet following expectations. </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(1) Flow developers decide if the node will timeout or not.</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(2) Flow developers can set timeout value for each node.</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(3) Generate an error when a node times out ( if a timeout event function is not defined. )</a:t>
            </a: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(4) Provide timeout notification interfaces to Node developers for post-processing after timeout. </a:t>
            </a:r>
          </a:p>
          <a:p>
            <a:pPr algn="just">
              <a:lnSpc>
                <a:spcPct val="100000"/>
              </a:lnSpc>
            </a:pPr>
            <a:endPar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just">
              <a:lnSpc>
                <a:spcPct val="100000"/>
              </a:lnSpc>
            </a:pPr>
            <a:r>
              <a:rPr lang="en-US" altLang="ja-JP" sz="1600" dirty="0">
                <a:solidFill>
                  <a:schemeClr val="tx1"/>
                </a:solidFill>
                <a:latin typeface="Arial" panose="020B0604020202020204" pitchFamily="34" charset="0"/>
                <a:ea typeface="メイリオ" panose="020B0604030504040204" pitchFamily="50" charset="-128"/>
                <a:cs typeface="Arial" panose="020B0604020202020204" pitchFamily="34" charset="0"/>
              </a:rPr>
              <a:t>In Type2, we can use same 2 nodes to control messages. These nodes have a function that one of these can send a message to the next node and the others cannot send messages. These nodes put "First come, first served" into practice. Developer in Hitachi hope these nodes will be provided.</a:t>
            </a:r>
          </a:p>
        </p:txBody>
      </p:sp>
    </p:spTree>
    <p:extLst>
      <p:ext uri="{BB962C8B-B14F-4D97-AF65-F5344CB8AC3E}">
        <p14:creationId xmlns:p14="http://schemas.microsoft.com/office/powerpoint/2010/main" val="3404793729"/>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latin typeface="+mn-lt"/>
            <a:ea typeface="+mn-ea"/>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kumimoji="1" sz="2200" smtClean="0">
            <a:solidFill>
              <a:schemeClr val="tx1"/>
            </a:solidFill>
            <a:latin typeface="+mn-lt"/>
            <a:ea typeface="+mn-ea"/>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1380</Words>
  <Application>Microsoft Office PowerPoint</Application>
  <PresentationFormat>画面に合わせる (16:9)</PresentationFormat>
  <Paragraphs>153</Paragraphs>
  <Slides>16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Courier New</vt:lpstr>
      <vt:lpstr>Arial</vt:lpstr>
      <vt:lpstr>Times New Roman</vt:lpstr>
      <vt:lpstr>Calibri</vt:lpstr>
      <vt:lpstr>HGPｺﾞｼｯｸE</vt:lpstr>
      <vt:lpstr>標準デザイン</vt:lpstr>
      <vt:lpstr>Ｒｅｓｕｌｔｓ　ｏｆ　Ｉｎｔｅｒｖｉｅｗ &amp; Ｐｒｏｐｏｓａｌ</vt:lpstr>
      <vt:lpstr>Results of interviews</vt:lpstr>
      <vt:lpstr>Results of interviews</vt:lpstr>
      <vt:lpstr>Results of interviews</vt:lpstr>
      <vt:lpstr>Results of Interviews</vt:lpstr>
      <vt:lpstr>Results of Interviews</vt:lpstr>
      <vt:lpstr>Results of Interviews</vt:lpstr>
      <vt:lpstr>Results of Interviews</vt:lpstr>
      <vt:lpstr>Results of Interviews</vt:lpstr>
      <vt:lpstr>Proposal: Flow control</vt:lpstr>
      <vt:lpstr>Proposal: Flow control</vt:lpstr>
      <vt:lpstr>Proposal: Flow control</vt:lpstr>
      <vt:lpstr>Proposal: Flow control</vt:lpstr>
      <vt:lpstr>Proposal: Flow control</vt:lpstr>
      <vt:lpstr>Proposal: Flow control</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109</cp:revision>
  <dcterms:created xsi:type="dcterms:W3CDTF">2004-05-26T10:25:15Z</dcterms:created>
  <dcterms:modified xsi:type="dcterms:W3CDTF">2019-09-02T05:54:00Z</dcterms:modified>
</cp:coreProperties>
</file>