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515" r:id="rId6"/>
    <p:sldId id="945" r:id="rId7"/>
    <p:sldId id="949" r:id="rId8"/>
    <p:sldId id="951" r:id="rId9"/>
    <p:sldId id="950" r:id="rId10"/>
    <p:sldId id="952" r:id="rId11"/>
    <p:sldId id="501" r:id="rId12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 autoAdjust="0"/>
    <p:restoredTop sz="94343" autoAdjust="0"/>
  </p:normalViewPr>
  <p:slideViewPr>
    <p:cSldViewPr snapToGrid="0">
      <p:cViewPr varScale="1">
        <p:scale>
          <a:sx n="58" d="100"/>
          <a:sy n="58" d="100"/>
        </p:scale>
        <p:origin x="667" y="5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09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51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2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586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67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6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54633" y="3429000"/>
            <a:ext cx="6075702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>
                <a:latin typeface="+mj-lt"/>
              </a:rPr>
              <a:t>API’s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for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installing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external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nodes.</a:t>
            </a:r>
            <a:endParaRPr lang="ja-JP" altLang="en-US" sz="2800" dirty="0">
              <a:latin typeface="+mj-lt"/>
            </a:endParaRPr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455224" y="5971631"/>
            <a:ext cx="2693366" cy="30777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Team2/Node-RED</a:t>
            </a:r>
            <a:r>
              <a:rPr lang="ja-JP" altLang="en-US" sz="14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community</a:t>
            </a:r>
            <a:endParaRPr lang="ja-JP" altLang="en-US" sz="1400" dirty="0"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91" y="906955"/>
            <a:ext cx="8729733" cy="2356750"/>
          </a:xfrm>
          <a:ln>
            <a:noFill/>
            <a:prstDash val="dash"/>
          </a:ln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latin typeface="+mj-lt"/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latin typeface="+mj-lt"/>
                <a:ea typeface="メイリオ" panose="020B0604030504040204" pitchFamily="50" charset="-128"/>
              </a:rPr>
              <a:t>Summary</a:t>
            </a:r>
          </a:p>
          <a:p>
            <a:pPr marL="0" indent="0">
              <a:buNone/>
            </a:pP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Using the function for adding nodes of "Palette", you can install your own node on Node-RED from other than public site, such as local environment.</a:t>
            </a:r>
          </a:p>
          <a:p>
            <a:pPr marL="0" indent="0">
              <a:buNone/>
            </a:pPr>
            <a:endParaRPr lang="en-US" altLang="ja-JP" sz="1600" dirty="0">
              <a:latin typeface="+mj-lt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You can install your own node from other than the public site by Node-RED settings and  preparing your own '</a:t>
            </a:r>
            <a:r>
              <a:rPr lang="en-US" altLang="ja-JP" sz="1600" dirty="0" err="1">
                <a:latin typeface="+mj-lt"/>
                <a:ea typeface="メイリオ" panose="020B0604030504040204" pitchFamily="50" charset="-128"/>
              </a:rPr>
              <a:t>npm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' registry. This time we are considering providing more convenient and easier install function. We propose ideas below.</a:t>
            </a:r>
          </a:p>
          <a:p>
            <a:pPr marL="0" indent="0">
              <a:buNone/>
            </a:pPr>
            <a:r>
              <a:rPr lang="ja-JP" altLang="en-US" b="1" dirty="0"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ea typeface="メイリオ" panose="020B0604030504040204" pitchFamily="50" charset="-128"/>
              </a:rPr>
              <a:t>Ideas</a:t>
            </a:r>
          </a:p>
          <a:p>
            <a:pPr marL="0" indent="0">
              <a:buNone/>
            </a:pPr>
            <a:endParaRPr lang="ja-JP" altLang="en-US" dirty="0">
              <a:latin typeface="+mj-lt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+mj-lt"/>
                <a:ea typeface="メイリオ" panose="020B0604030504040204" pitchFamily="50" charset="-128"/>
              </a:rPr>
              <a:t> 　</a:t>
            </a:r>
            <a:endParaRPr lang="en-US" altLang="ja-JP" dirty="0">
              <a:latin typeface="+mj-lt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7486345" cy="482568"/>
          </a:xfrm>
        </p:spPr>
        <p:txBody>
          <a:bodyPr/>
          <a:lstStyle/>
          <a:p>
            <a:r>
              <a:rPr lang="en-US" altLang="ja-JP" dirty="0">
                <a:effectLst/>
              </a:rPr>
              <a:t>Node installation from other than public site</a:t>
            </a:r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BB46CC-86AE-4C9A-8AD9-AFED030771B3}"/>
              </a:ext>
            </a:extLst>
          </p:cNvPr>
          <p:cNvGraphicFramePr>
            <a:graphicFrameLocks noGrp="1"/>
          </p:cNvGraphicFramePr>
          <p:nvPr/>
        </p:nvGraphicFramePr>
        <p:xfrm>
          <a:off x="113191" y="3293734"/>
          <a:ext cx="883974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95">
                  <a:extLst>
                    <a:ext uri="{9D8B030D-6E8A-4147-A177-3AD203B41FA5}">
                      <a16:colId xmlns:a16="http://schemas.microsoft.com/office/drawing/2014/main" val="3970102479"/>
                    </a:ext>
                  </a:extLst>
                </a:gridCol>
                <a:gridCol w="2238311">
                  <a:extLst>
                    <a:ext uri="{9D8B030D-6E8A-4147-A177-3AD203B41FA5}">
                      <a16:colId xmlns:a16="http://schemas.microsoft.com/office/drawing/2014/main" val="3052468157"/>
                    </a:ext>
                  </a:extLst>
                </a:gridCol>
                <a:gridCol w="3826348">
                  <a:extLst>
                    <a:ext uri="{9D8B030D-6E8A-4147-A177-3AD203B41FA5}">
                      <a16:colId xmlns:a16="http://schemas.microsoft.com/office/drawing/2014/main" val="3042629925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2714866688"/>
                    </a:ext>
                  </a:extLst>
                </a:gridCol>
                <a:gridCol w="1089092">
                  <a:extLst>
                    <a:ext uri="{9D8B030D-6E8A-4147-A177-3AD203B41FA5}">
                      <a16:colId xmlns:a16="http://schemas.microsoft.com/office/drawing/2014/main" val="957484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Idea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explanation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Delivery</a:t>
                      </a:r>
                    </a:p>
                    <a:p>
                      <a:r>
                        <a:rPr kumimoji="1" lang="en-US" altLang="ja-JP" dirty="0"/>
                        <a:t>Site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modification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Specifying URLs for node information catalogues </a:t>
                      </a:r>
                      <a:endParaRPr kumimoji="1" lang="ja-JP" altLang="en-US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Allowing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to add </a:t>
                      </a:r>
                      <a:r>
                        <a:rPr kumimoji="1" lang="en-US" altLang="ja-JP" sz="1600" baseline="0" dirty="0" err="1">
                          <a:latin typeface="+mj-lt"/>
                          <a:ea typeface="メイリオ" panose="020B0604030504040204" pitchFamily="50" charset="-128"/>
                        </a:rPr>
                        <a:t>Git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and tar file URLs in the </a:t>
                      </a:r>
                      <a:r>
                        <a:rPr kumimoji="1" lang="en-US" altLang="ja-JP" sz="1600" baseline="0" dirty="0" err="1">
                          <a:latin typeface="+mj-lt"/>
                          <a:ea typeface="メイリオ" panose="020B0604030504040204" pitchFamily="50" charset="-128"/>
                        </a:rPr>
                        <a:t>catalogue.json</a:t>
                      </a:r>
                      <a:endParaRPr kumimoji="1" lang="en-US" altLang="ja-JP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Need</a:t>
                      </a:r>
                    </a:p>
                    <a:p>
                      <a:r>
                        <a:rPr lang="en-US" altLang="ja-JP" sz="1200" dirty="0" err="1"/>
                        <a:t>GitHab</a:t>
                      </a:r>
                      <a:r>
                        <a:rPr lang="en-US" altLang="ja-JP" sz="1200" dirty="0"/>
                        <a:t>(</a:t>
                      </a:r>
                      <a:r>
                        <a:rPr lang="en-US" altLang="ja-JP" sz="1200" dirty="0" err="1"/>
                        <a:t>GitLab</a:t>
                      </a:r>
                      <a:r>
                        <a:rPr lang="en-US" altLang="ja-JP" sz="1200" dirty="0"/>
                        <a:t>) or Web Server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small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5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Specifying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URL for node information on "Palette"</a:t>
                      </a:r>
                      <a:endParaRPr kumimoji="1" lang="en-US" altLang="ja-JP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Allowing to input the URLs referring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a remote </a:t>
                      </a:r>
                      <a:r>
                        <a:rPr kumimoji="1" lang="en-US" altLang="ja-JP" sz="1600" baseline="0" dirty="0" err="1">
                          <a:latin typeface="+mj-lt"/>
                          <a:ea typeface="メイリオ" panose="020B0604030504040204" pitchFamily="50" charset="-128"/>
                        </a:rPr>
                        <a:t>Git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repository and a tar file on "Palette", and installing a node.</a:t>
                      </a:r>
                      <a:endParaRPr kumimoji="1" lang="en-US" altLang="ja-JP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Need</a:t>
                      </a:r>
                    </a:p>
                    <a:p>
                      <a:r>
                        <a:rPr lang="en-US" altLang="ja-JP" sz="1200" dirty="0" err="1"/>
                        <a:t>GitHab</a:t>
                      </a:r>
                      <a:r>
                        <a:rPr lang="en-US" altLang="ja-JP" sz="1200" dirty="0"/>
                        <a:t>(</a:t>
                      </a:r>
                      <a:r>
                        <a:rPr lang="en-US" altLang="ja-JP" sz="1200" dirty="0" err="1"/>
                        <a:t>GitLab</a:t>
                      </a:r>
                      <a:r>
                        <a:rPr lang="en-US" altLang="ja-JP" sz="1200" dirty="0"/>
                        <a:t>)</a:t>
                      </a:r>
                      <a:r>
                        <a:rPr lang="en-US" altLang="ja-JP" sz="1200" dirty="0" err="1"/>
                        <a:t>orWeb</a:t>
                      </a:r>
                      <a:r>
                        <a:rPr lang="en-US" altLang="ja-JP" sz="1200" baseline="0" dirty="0"/>
                        <a:t> Server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medium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2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Specifying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the path of local tar file on "Palette"</a:t>
                      </a:r>
                      <a:endParaRPr kumimoji="1" lang="ja-JP" altLang="en-US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latin typeface="+mj-lt"/>
                          <a:ea typeface="メイリオ" panose="020B0604030504040204" pitchFamily="50" charset="-128"/>
                        </a:rPr>
                        <a:t>Allowing</a:t>
                      </a:r>
                      <a:r>
                        <a:rPr kumimoji="1" lang="en-US" altLang="ja-JP" sz="1600" baseline="0" dirty="0">
                          <a:latin typeface="+mj-lt"/>
                          <a:ea typeface="メイリオ" panose="020B0604030504040204" pitchFamily="50" charset="-128"/>
                        </a:rPr>
                        <a:t> to input the path of local tar file, and installing a node.</a:t>
                      </a:r>
                      <a:endParaRPr kumimoji="1" lang="en-US" altLang="ja-JP" sz="1600" dirty="0">
                        <a:latin typeface="+mj-lt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j-lt"/>
                        </a:rPr>
                        <a:t>Not Need</a:t>
                      </a:r>
                    </a:p>
                    <a:p>
                      <a:r>
                        <a:rPr lang="en-US" altLang="ja-JP" sz="1400" dirty="0">
                          <a:latin typeface="+mj-lt"/>
                        </a:rPr>
                        <a:t>Obtaining</a:t>
                      </a:r>
                      <a:r>
                        <a:rPr lang="en-US" altLang="ja-JP" sz="1400" baseline="0" dirty="0">
                          <a:latin typeface="+mj-lt"/>
                        </a:rPr>
                        <a:t> files</a:t>
                      </a:r>
                      <a:endParaRPr lang="ja-JP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large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2132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928627-C94F-42E9-A8BA-0DD847BFD44D}"/>
              </a:ext>
            </a:extLst>
          </p:cNvPr>
          <p:cNvSpPr/>
          <p:nvPr/>
        </p:nvSpPr>
        <p:spPr bwMode="auto">
          <a:xfrm>
            <a:off x="58186" y="3840318"/>
            <a:ext cx="8972623" cy="9810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0433431C-592C-4880-BC52-B62A0727990E}"/>
              </a:ext>
            </a:extLst>
          </p:cNvPr>
          <p:cNvSpPr/>
          <p:nvPr/>
        </p:nvSpPr>
        <p:spPr bwMode="auto">
          <a:xfrm>
            <a:off x="4277344" y="1569853"/>
            <a:ext cx="4451019" cy="1234458"/>
          </a:xfrm>
          <a:prstGeom prst="wedgeRoundRectCallout">
            <a:avLst>
              <a:gd name="adj1" fmla="val -48184"/>
              <a:gd name="adj2" fmla="val 14067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Considered how to implement #1 idea to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add external node on the palette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management screen.</a:t>
            </a:r>
          </a:p>
        </p:txBody>
      </p:sp>
    </p:spTree>
    <p:extLst>
      <p:ext uri="{BB962C8B-B14F-4D97-AF65-F5344CB8AC3E}">
        <p14:creationId xmlns:p14="http://schemas.microsoft.com/office/powerpoint/2010/main" val="28217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947736" cy="424732"/>
          </a:xfrm>
        </p:spPr>
        <p:txBody>
          <a:bodyPr/>
          <a:lstStyle/>
          <a:p>
            <a:r>
              <a:rPr lang="en-US" altLang="ja-JP" sz="2400" dirty="0">
                <a:effectLst/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Specifying URLs for node information catalogues </a:t>
            </a:r>
            <a:endParaRPr lang="ja-JP" altLang="en-US" sz="2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91" y="906955"/>
            <a:ext cx="8729733" cy="5638307"/>
          </a:xfrm>
          <a:ln>
            <a:prstDash val="dash"/>
          </a:ln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latin typeface="+mj-lt"/>
                <a:ea typeface="メイリオ" panose="020B0604030504040204" pitchFamily="50" charset="-128"/>
              </a:rPr>
              <a:t>■</a:t>
            </a:r>
            <a:r>
              <a:rPr lang="en-US" altLang="ja-JP" b="1" dirty="0">
                <a:latin typeface="+mj-lt"/>
                <a:ea typeface="メイリオ" panose="020B0604030504040204" pitchFamily="50" charset="-128"/>
              </a:rPr>
              <a:t>Idea 1</a:t>
            </a:r>
            <a:endParaRPr lang="ja-JP" altLang="en-US" b="1" dirty="0">
              <a:latin typeface="+mj-lt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1800" dirty="0"/>
              <a:t> 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137342-9D39-478C-9FF2-6236C736DC98}"/>
              </a:ext>
            </a:extLst>
          </p:cNvPr>
          <p:cNvSpPr/>
          <p:nvPr/>
        </p:nvSpPr>
        <p:spPr bwMode="auto">
          <a:xfrm>
            <a:off x="938892" y="1957632"/>
            <a:ext cx="1167494" cy="114118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Node-RED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client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(Web Browser)</a:t>
            </a:r>
          </a:p>
          <a:p>
            <a:pPr algn="ctr"/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637E8F-2AED-4C57-8050-EEF480DBF4A1}"/>
              </a:ext>
            </a:extLst>
          </p:cNvPr>
          <p:cNvSpPr/>
          <p:nvPr/>
        </p:nvSpPr>
        <p:spPr bwMode="auto">
          <a:xfrm>
            <a:off x="3355581" y="2658689"/>
            <a:ext cx="1167494" cy="114117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Node-RED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Server 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847967-2ADF-4F3C-A53D-4775DEC66E6A}"/>
              </a:ext>
            </a:extLst>
          </p:cNvPr>
          <p:cNvSpPr/>
          <p:nvPr/>
        </p:nvSpPr>
        <p:spPr bwMode="auto">
          <a:xfrm>
            <a:off x="3372958" y="1189478"/>
            <a:ext cx="1167494" cy="10695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 Server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117BA71-4732-43BF-843D-753A4ED9BA80}"/>
              </a:ext>
            </a:extLst>
          </p:cNvPr>
          <p:cNvSpPr/>
          <p:nvPr/>
        </p:nvSpPr>
        <p:spPr bwMode="auto">
          <a:xfrm>
            <a:off x="6157041" y="2690359"/>
            <a:ext cx="1167494" cy="10751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NPM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Registory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FA8161B-54D7-48F7-B4E4-E519887E815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rot="10800000" flipV="1">
            <a:off x="2101040" y="1724236"/>
            <a:ext cx="1271918" cy="620814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C9CA7BFD-EB86-4FBC-A694-9DD57F69183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 bwMode="auto">
          <a:xfrm>
            <a:off x="2106386" y="2528222"/>
            <a:ext cx="1249195" cy="701057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F7AE251-913D-45D3-A357-AF7E4389DA1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 bwMode="auto">
          <a:xfrm flipH="1">
            <a:off x="4523075" y="3227948"/>
            <a:ext cx="1633966" cy="13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C1A73EB-F227-4902-8AEA-5E488C16609D}"/>
              </a:ext>
            </a:extLst>
          </p:cNvPr>
          <p:cNvSpPr/>
          <p:nvPr/>
        </p:nvSpPr>
        <p:spPr bwMode="auto">
          <a:xfrm>
            <a:off x="6157041" y="4069127"/>
            <a:ext cx="1167494" cy="889907"/>
          </a:xfrm>
          <a:prstGeom prst="round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GitLab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EC999BF4-063F-4371-9B0D-03D72DDD3E03}"/>
              </a:ext>
            </a:extLst>
          </p:cNvPr>
          <p:cNvSpPr/>
          <p:nvPr/>
        </p:nvSpPr>
        <p:spPr bwMode="auto">
          <a:xfrm>
            <a:off x="6157041" y="5246984"/>
            <a:ext cx="1167494" cy="889907"/>
          </a:xfrm>
          <a:prstGeom prst="round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j-lt"/>
              </a:rPr>
              <a:t>Web Server</a:t>
            </a:r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7099831-9C1F-4D8F-B4A1-11F2FEC41B5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23075" y="3496021"/>
            <a:ext cx="320061" cy="14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C86AD06-7CD5-49AE-B49C-5934B52FB2DE}"/>
              </a:ext>
            </a:extLst>
          </p:cNvPr>
          <p:cNvCxnSpPr/>
          <p:nvPr/>
        </p:nvCxnSpPr>
        <p:spPr bwMode="auto">
          <a:xfrm>
            <a:off x="4843136" y="3497519"/>
            <a:ext cx="0" cy="22100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A8829DA-21FD-4DA0-BB39-AB5720F7ABA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4843135" y="4514081"/>
            <a:ext cx="131390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5B0328C-8EE4-4463-9A9E-CA73C393FF06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4843135" y="5691938"/>
            <a:ext cx="1313906" cy="156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131945-4BDF-4AB2-9C50-688E7AA18CA0}"/>
              </a:ext>
            </a:extLst>
          </p:cNvPr>
          <p:cNvSpPr txBox="1"/>
          <p:nvPr/>
        </p:nvSpPr>
        <p:spPr>
          <a:xfrm>
            <a:off x="1968381" y="1400076"/>
            <a:ext cx="129388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</a:rPr>
              <a:t>catalogue.json</a:t>
            </a:r>
            <a:endParaRPr lang="en-US" altLang="ja-JP" sz="1400" b="1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85F40E7-F620-48CF-ACD3-479C3067CA6F}"/>
              </a:ext>
            </a:extLst>
          </p:cNvPr>
          <p:cNvSpPr txBox="1"/>
          <p:nvPr/>
        </p:nvSpPr>
        <p:spPr>
          <a:xfrm>
            <a:off x="4544369" y="2931956"/>
            <a:ext cx="174220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&lt;pkg&gt;@&lt;version&gt;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FAA091E-73C5-4C52-BDB0-3A2841364040}"/>
              </a:ext>
            </a:extLst>
          </p:cNvPr>
          <p:cNvSpPr txBox="1"/>
          <p:nvPr/>
        </p:nvSpPr>
        <p:spPr>
          <a:xfrm>
            <a:off x="4917505" y="4207522"/>
            <a:ext cx="13139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ja-JP" sz="1400" dirty="0">
                <a:solidFill>
                  <a:schemeClr val="tx1"/>
                </a:solidFill>
              </a:rPr>
              <a:t>&lt;git://url&gt;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A6CC05-AABB-4A55-8087-748ADD196613}"/>
              </a:ext>
            </a:extLst>
          </p:cNvPr>
          <p:cNvSpPr txBox="1"/>
          <p:nvPr/>
        </p:nvSpPr>
        <p:spPr>
          <a:xfrm>
            <a:off x="4917505" y="5405825"/>
            <a:ext cx="13139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ja-JP" sz="1400" dirty="0">
                <a:solidFill>
                  <a:schemeClr val="tx1"/>
                </a:solidFill>
              </a:rPr>
              <a:t>&lt;tarball url&gt;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7D01726-0DC0-4167-B15A-33D72C1ECC9C}"/>
              </a:ext>
            </a:extLst>
          </p:cNvPr>
          <p:cNvSpPr txBox="1"/>
          <p:nvPr/>
        </p:nvSpPr>
        <p:spPr>
          <a:xfrm>
            <a:off x="1270660" y="3268868"/>
            <a:ext cx="20849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</a:rPr>
              <a:t>Adding node information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1">
            <a:extLst>
              <a:ext uri="{FF2B5EF4-FFF2-40B4-BE49-F238E27FC236}">
                <a16:creationId xmlns:a16="http://schemas.microsoft.com/office/drawing/2014/main" id="{60137342-9D39-478C-9FF2-6236C736DC98}"/>
              </a:ext>
            </a:extLst>
          </p:cNvPr>
          <p:cNvSpPr/>
          <p:nvPr/>
        </p:nvSpPr>
        <p:spPr bwMode="auto">
          <a:xfrm>
            <a:off x="938892" y="1925962"/>
            <a:ext cx="1167494" cy="114118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j-lt"/>
              </a:rPr>
              <a:t>Node-RED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+mj-lt"/>
              </a:rPr>
              <a:t>client</a:t>
            </a:r>
            <a:endParaRPr kumimoji="1" lang="en-US" altLang="ja-JP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+mj-lt"/>
              </a:rPr>
              <a:t>(Web Browser)</a:t>
            </a: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四角形: 角を丸くする 8">
            <a:extLst>
              <a:ext uri="{FF2B5EF4-FFF2-40B4-BE49-F238E27FC236}">
                <a16:creationId xmlns:a16="http://schemas.microsoft.com/office/drawing/2014/main" id="{95847967-2ADF-4F3C-A53D-4775DEC66E6A}"/>
              </a:ext>
            </a:extLst>
          </p:cNvPr>
          <p:cNvSpPr/>
          <p:nvPr/>
        </p:nvSpPr>
        <p:spPr bwMode="auto">
          <a:xfrm>
            <a:off x="3372958" y="1157808"/>
            <a:ext cx="1167494" cy="10695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j-lt"/>
              </a:rPr>
              <a:t>Web Server</a:t>
            </a:r>
            <a:endParaRPr kumimoji="1" lang="ja-JP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四角形: 角を丸くする 9">
            <a:extLst>
              <a:ext uri="{FF2B5EF4-FFF2-40B4-BE49-F238E27FC236}">
                <a16:creationId xmlns:a16="http://schemas.microsoft.com/office/drawing/2014/main" id="{E117BA71-4732-43BF-843D-753A4ED9BA80}"/>
              </a:ext>
            </a:extLst>
          </p:cNvPr>
          <p:cNvSpPr/>
          <p:nvPr/>
        </p:nvSpPr>
        <p:spPr bwMode="auto">
          <a:xfrm>
            <a:off x="6157041" y="2658689"/>
            <a:ext cx="1167494" cy="10751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+mj-lt"/>
              </a:rPr>
              <a:t>NPM</a:t>
            </a:r>
            <a:r>
              <a:rPr lang="ja-JP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+mj-lt"/>
              </a:rPr>
              <a:t>Registory</a:t>
            </a:r>
            <a:endParaRPr kumimoji="1" lang="ja-JP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四角形: 角を丸くする 49">
            <a:extLst>
              <a:ext uri="{FF2B5EF4-FFF2-40B4-BE49-F238E27FC236}">
                <a16:creationId xmlns:a16="http://schemas.microsoft.com/office/drawing/2014/main" id="{7C1A73EB-F227-4902-8AEA-5E488C16609D}"/>
              </a:ext>
            </a:extLst>
          </p:cNvPr>
          <p:cNvSpPr/>
          <p:nvPr/>
        </p:nvSpPr>
        <p:spPr bwMode="auto">
          <a:xfrm>
            <a:off x="6157041" y="4037457"/>
            <a:ext cx="1167494" cy="889907"/>
          </a:xfrm>
          <a:prstGeom prst="round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+mj-lt"/>
              </a:rPr>
              <a:t>GitLab</a:t>
            </a:r>
            <a:endParaRPr kumimoji="1" lang="ja-JP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44A6864-4325-443D-B85C-6DEBD5C3C57C}"/>
              </a:ext>
            </a:extLst>
          </p:cNvPr>
          <p:cNvSpPr/>
          <p:nvPr/>
        </p:nvSpPr>
        <p:spPr bwMode="auto">
          <a:xfrm>
            <a:off x="313701" y="4207522"/>
            <a:ext cx="4034691" cy="1388397"/>
          </a:xfrm>
          <a:prstGeom prst="wedgeRoundRectCallout">
            <a:avLst>
              <a:gd name="adj1" fmla="val -4360"/>
              <a:gd name="adj2" fmla="val -9159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Specification(2)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Admin API 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Considered an additional function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 POST /nodes method</a:t>
            </a:r>
            <a:endParaRPr kumimoji="1"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FB91624-36D3-4DEB-9C3C-CA3C702AD5B0}"/>
              </a:ext>
            </a:extLst>
          </p:cNvPr>
          <p:cNvSpPr/>
          <p:nvPr/>
        </p:nvSpPr>
        <p:spPr bwMode="auto">
          <a:xfrm>
            <a:off x="1136318" y="3159512"/>
            <a:ext cx="2250740" cy="53124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042CCC9-DD20-4BD3-825F-614D0189DA17}"/>
              </a:ext>
            </a:extLst>
          </p:cNvPr>
          <p:cNvSpPr/>
          <p:nvPr/>
        </p:nvSpPr>
        <p:spPr bwMode="auto">
          <a:xfrm>
            <a:off x="1815191" y="1277571"/>
            <a:ext cx="1447072" cy="53124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B2C63ACF-895D-48AA-954E-942C75AF21F2}"/>
              </a:ext>
            </a:extLst>
          </p:cNvPr>
          <p:cNvSpPr/>
          <p:nvPr/>
        </p:nvSpPr>
        <p:spPr bwMode="auto">
          <a:xfrm>
            <a:off x="4723442" y="876134"/>
            <a:ext cx="4034691" cy="1075178"/>
          </a:xfrm>
          <a:prstGeom prst="wedgeRoundRectCallout">
            <a:avLst>
              <a:gd name="adj1" fmla="val -92954"/>
              <a:gd name="adj2" fmla="val -663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Specification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  <a:endParaRPr kumimoji="1"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Considered</a:t>
            </a:r>
            <a:r>
              <a:rPr kumimoji="1"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specification for </a:t>
            </a:r>
          </a:p>
          <a:p>
            <a:r>
              <a:rPr kumimoji="1" lang="en-US" altLang="ja-JP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catalogue.json</a:t>
            </a:r>
            <a:endParaRPr kumimoji="1"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58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468672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Overview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871453"/>
            <a:ext cx="8900180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Supports external node modules(Tar or Git projects) installation by specifying its URL at the node installation tab on the palette management screen.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Adding following functions.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(1) Add an option key to 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.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Add an option key which indicates the distribution URLs of node modules to nodes information(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).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(2) Add POST /nodes method 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An API for installation external node modules from the palette management screen. By adding distribution URL to Admin API POST /nodes, install external node modules (Tar or Git projects) .</a:t>
            </a:r>
          </a:p>
          <a:p>
            <a:pPr algn="just"/>
            <a:endParaRPr lang="en-US" altLang="ja-JP" sz="18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メイリオ" panose="020B0604030504040204" pitchFamily="50" charset="-128"/>
            </a:endParaRPr>
          </a:p>
          <a:p>
            <a:pPr algn="just"/>
            <a:endParaRPr lang="en-US" altLang="ja-JP" sz="18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this additional function, support not only  “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install &lt;pkg&gt;@&lt;version&gt;” but also “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install &lt;git://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&gt;” or “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install &lt;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tarball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&gt;” as a command executed when adding a node to Node-RED</a:t>
            </a:r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7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622326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 </a:t>
            </a: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Adding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an option key to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catalogue.json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200" y="3195714"/>
            <a:ext cx="8055610" cy="342380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ja-JP" sz="1300" dirty="0"/>
              <a:t>{"name": "Node additional test catalog",</a:t>
            </a:r>
          </a:p>
          <a:p>
            <a:pPr marL="0" indent="0">
              <a:buNone/>
            </a:pPr>
            <a:r>
              <a:rPr lang="en-US" altLang="ja-JP" sz="1300" dirty="0"/>
              <a:t>  "</a:t>
            </a:r>
            <a:r>
              <a:rPr lang="en-US" altLang="ja-JP" sz="1300" dirty="0" err="1"/>
              <a:t>updated_at</a:t>
            </a:r>
            <a:r>
              <a:rPr lang="en-US" altLang="ja-JP" sz="1300" dirty="0"/>
              <a:t>": "2019-08-09T00:00:00.000Z",</a:t>
            </a:r>
          </a:p>
          <a:p>
            <a:pPr marL="0" indent="0">
              <a:buNone/>
            </a:pPr>
            <a:r>
              <a:rPr lang="en-US" altLang="ja-JP" sz="1300" dirty="0"/>
              <a:t>  "modules": [</a:t>
            </a:r>
          </a:p>
          <a:p>
            <a:pPr marL="0" indent="0">
              <a:buNone/>
            </a:pPr>
            <a:r>
              <a:rPr lang="en-US" altLang="ja-JP" sz="1300" dirty="0"/>
              <a:t>    {</a:t>
            </a:r>
          </a:p>
          <a:p>
            <a:pPr marL="0" indent="0">
              <a:buNone/>
            </a:pPr>
            <a:r>
              <a:rPr lang="en-US" altLang="ja-JP" sz="1300" dirty="0"/>
              <a:t>      "</a:t>
            </a:r>
            <a:r>
              <a:rPr lang="en-US" altLang="ja-JP" sz="1300" dirty="0" err="1"/>
              <a:t>description":"Node-RED</a:t>
            </a:r>
            <a:r>
              <a:rPr lang="en-US" altLang="ja-JP" sz="1300" dirty="0"/>
              <a:t> Dashboard UI widget node for simple list",</a:t>
            </a:r>
          </a:p>
          <a:p>
            <a:pPr marL="0" indent="0">
              <a:buNone/>
            </a:pPr>
            <a:r>
              <a:rPr lang="en-US" altLang="ja-JP" sz="1300" dirty="0"/>
              <a:t>      "keywords": [ "list", "item", "</a:t>
            </a:r>
            <a:r>
              <a:rPr lang="en-US" altLang="ja-JP" sz="1300" dirty="0" err="1"/>
              <a:t>lumada</a:t>
            </a:r>
            <a:r>
              <a:rPr lang="en-US" altLang="ja-JP" sz="1300" dirty="0"/>
              <a:t>" ],</a:t>
            </a:r>
          </a:p>
          <a:p>
            <a:pPr marL="0" indent="0">
              <a:buNone/>
            </a:pPr>
            <a:r>
              <a:rPr lang="en-US" altLang="ja-JP" sz="1300" dirty="0"/>
              <a:t>      "types": [ "</a:t>
            </a:r>
            <a:r>
              <a:rPr lang="en-US" altLang="ja-JP" sz="1300" dirty="0" err="1"/>
              <a:t>ui_list</a:t>
            </a:r>
            <a:r>
              <a:rPr lang="en-US" altLang="ja-JP" sz="1300" dirty="0"/>
              <a:t>" ],</a:t>
            </a:r>
          </a:p>
          <a:p>
            <a:pPr marL="0" indent="0">
              <a:buNone/>
            </a:pPr>
            <a:r>
              <a:rPr lang="en-US" altLang="ja-JP" sz="1300" dirty="0"/>
              <a:t>      "</a:t>
            </a:r>
            <a:r>
              <a:rPr lang="en-US" altLang="ja-JP" sz="1300" dirty="0" err="1"/>
              <a:t>updated_at</a:t>
            </a:r>
            <a:r>
              <a:rPr lang="en-US" altLang="ja-JP" sz="1300" dirty="0"/>
              <a:t>": "2019-08-08T00:00:00.000Z",</a:t>
            </a:r>
          </a:p>
          <a:p>
            <a:pPr marL="0" indent="0">
              <a:buNone/>
            </a:pPr>
            <a:r>
              <a:rPr lang="en-US" altLang="ja-JP" sz="1300" dirty="0"/>
              <a:t>      "id": "node-red-node-</a:t>
            </a:r>
            <a:r>
              <a:rPr lang="en-US" altLang="ja-JP" sz="1300" dirty="0" err="1"/>
              <a:t>ui_list</a:t>
            </a:r>
            <a:r>
              <a:rPr lang="en-US" altLang="ja-JP" sz="1300" dirty="0"/>
              <a:t>",</a:t>
            </a:r>
          </a:p>
          <a:p>
            <a:pPr marL="0" indent="0">
              <a:buNone/>
            </a:pPr>
            <a:r>
              <a:rPr lang="en-US" altLang="ja-JP" sz="1300" dirty="0"/>
              <a:t>      "version": "0.1.4",</a:t>
            </a:r>
          </a:p>
          <a:p>
            <a:pPr marL="0" indent="0">
              <a:buNone/>
            </a:pPr>
            <a:r>
              <a:rPr lang="en-US" altLang="ja-JP" sz="1300" dirty="0"/>
              <a:t>      "</a:t>
            </a:r>
            <a:r>
              <a:rPr lang="en-US" altLang="ja-JP" sz="1300" dirty="0" err="1"/>
              <a:t>url</a:t>
            </a:r>
            <a:r>
              <a:rPr lang="en-US" altLang="ja-JP" sz="1300" dirty="0"/>
              <a:t>": "https://pkg-</a:t>
            </a:r>
            <a:r>
              <a:rPr lang="en-US" altLang="ja-JP" sz="1300" dirty="0" err="1"/>
              <a:t>srv</a:t>
            </a:r>
            <a:r>
              <a:rPr lang="en-US" altLang="ja-JP" sz="1300" dirty="0"/>
              <a:t> /</a:t>
            </a:r>
            <a:r>
              <a:rPr lang="en-US" altLang="ja-JP" sz="1300" dirty="0" err="1"/>
              <a:t>ui_list</a:t>
            </a:r>
            <a:r>
              <a:rPr lang="en-US" altLang="ja-JP" sz="1300" dirty="0"/>
              <a:t>/README.md",</a:t>
            </a:r>
          </a:p>
          <a:p>
            <a:pPr marL="0" indent="0">
              <a:buNone/>
            </a:pPr>
            <a:r>
              <a:rPr lang="en-US" altLang="ja-JP" sz="1300" b="1" i="1" dirty="0">
                <a:solidFill>
                  <a:srgbClr val="FF0000"/>
                </a:solidFill>
              </a:rPr>
              <a:t>      </a:t>
            </a:r>
            <a:r>
              <a:rPr lang="en-US" altLang="ja-JP" sz="1300" b="1" dirty="0">
                <a:solidFill>
                  <a:srgbClr val="FF0000"/>
                </a:solidFill>
              </a:rPr>
              <a:t>"</a:t>
            </a:r>
            <a:r>
              <a:rPr lang="en-US" altLang="ja-JP" sz="1300" b="1" dirty="0" err="1">
                <a:solidFill>
                  <a:srgbClr val="FF0000"/>
                </a:solidFill>
              </a:rPr>
              <a:t>pkg_url</a:t>
            </a:r>
            <a:r>
              <a:rPr lang="en-US" altLang="ja-JP" sz="1300" b="1" dirty="0">
                <a:solidFill>
                  <a:srgbClr val="FF0000"/>
                </a:solidFill>
              </a:rPr>
              <a:t>": "https://pkg-</a:t>
            </a:r>
            <a:r>
              <a:rPr lang="en-US" altLang="ja-JP" sz="1300" b="1" dirty="0" err="1">
                <a:solidFill>
                  <a:srgbClr val="FF0000"/>
                </a:solidFill>
              </a:rPr>
              <a:t>srv</a:t>
            </a:r>
            <a:r>
              <a:rPr lang="en-US" altLang="ja-JP" sz="1300" b="1" dirty="0">
                <a:solidFill>
                  <a:srgbClr val="FF0000"/>
                </a:solidFill>
              </a:rPr>
              <a:t>/</a:t>
            </a:r>
            <a:r>
              <a:rPr lang="en-US" altLang="ja-JP" sz="1300" b="1" dirty="0" err="1">
                <a:solidFill>
                  <a:srgbClr val="FF0000"/>
                </a:solidFill>
              </a:rPr>
              <a:t>ui_list</a:t>
            </a:r>
            <a:r>
              <a:rPr lang="en-US" altLang="ja-JP" sz="1300" b="1" dirty="0">
                <a:solidFill>
                  <a:srgbClr val="FF0000"/>
                </a:solidFill>
              </a:rPr>
              <a:t>/node-red-node-ui_list-0.1.4.tgz"</a:t>
            </a:r>
          </a:p>
          <a:p>
            <a:pPr marL="0" indent="0">
              <a:buNone/>
            </a:pPr>
            <a:r>
              <a:rPr lang="en-US" altLang="ja-JP" sz="1300" dirty="0"/>
              <a:t>    },</a:t>
            </a:r>
          </a:p>
          <a:p>
            <a:pPr marL="0" indent="0">
              <a:buNone/>
            </a:pPr>
            <a:r>
              <a:rPr lang="en-US" altLang="ja-JP" sz="1300" dirty="0"/>
              <a:t>] 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839551"/>
            <a:ext cx="890018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Adding an option key ‘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pkg_url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’ (optional) to 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. Specify the distribution URL to the key in the following format.</a:t>
            </a:r>
          </a:p>
          <a:p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(1) Tar file case: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“http[s]://&lt;Tar file distribution server path&gt;/&lt;node module file.tgz&gt;”</a:t>
            </a:r>
          </a:p>
          <a:p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(2) 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GitURL</a:t>
            </a:r>
            <a:r>
              <a:rPr lang="ja-JP" altLang="en-US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case</a:t>
            </a:r>
            <a:r>
              <a:rPr lang="ja-JP" altLang="en-US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：</a:t>
            </a:r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“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git+https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://&lt;Git</a:t>
            </a:r>
            <a:r>
              <a:rPr lang="ja-JP" altLang="en-US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Server&gt;/&lt;node module </a:t>
            </a:r>
            <a:r>
              <a:rPr lang="en-US" altLang="ja-JP" sz="1800" dirty="0" err="1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project.git</a:t>
            </a:r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&gt;”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936344C-2495-477A-8E32-9E4108C4C1B8}"/>
              </a:ext>
            </a:extLst>
          </p:cNvPr>
          <p:cNvSpPr/>
          <p:nvPr/>
        </p:nvSpPr>
        <p:spPr>
          <a:xfrm>
            <a:off x="184072" y="2888585"/>
            <a:ext cx="866465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altLang="ja-JP" sz="1800" b="1" dirty="0" err="1">
                <a:solidFill>
                  <a:schemeClr val="tx1"/>
                </a:solidFill>
                <a:latin typeface="+mj-lt"/>
              </a:rPr>
              <a:t>catalogue.json</a:t>
            </a:r>
            <a:endParaRPr lang="en-US" altLang="ja-JP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8CE99296-0535-4B1E-AB30-4F2ECF89D682}"/>
              </a:ext>
            </a:extLst>
          </p:cNvPr>
          <p:cNvSpPr/>
          <p:nvPr/>
        </p:nvSpPr>
        <p:spPr bwMode="auto">
          <a:xfrm>
            <a:off x="5620441" y="3429000"/>
            <a:ext cx="3010359" cy="1440689"/>
          </a:xfrm>
          <a:prstGeom prst="wedgeRoundRectCallout">
            <a:avLst>
              <a:gd name="adj1" fmla="val -55256"/>
              <a:gd name="adj2" fmla="val 1108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</a:rPr>
              <a:t>You can specify the tar file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(or Git project) URL for 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the option key ‘</a:t>
            </a:r>
            <a:r>
              <a:rPr lang="en-US" altLang="ja-JP" sz="1800" dirty="0" err="1">
                <a:solidFill>
                  <a:schemeClr val="tx1"/>
                </a:solidFill>
              </a:rPr>
              <a:t>pkg_utl</a:t>
            </a:r>
            <a:r>
              <a:rPr lang="en-US" altLang="ja-JP" sz="1800" dirty="0">
                <a:solidFill>
                  <a:schemeClr val="tx1"/>
                </a:solidFill>
              </a:rPr>
              <a:t>’.</a:t>
            </a:r>
            <a:endParaRPr kumimoji="1"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12333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(2) Adding a function to POST /nodes method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03F60B-B35A-461F-987B-D24E92CFEFDE}"/>
              </a:ext>
            </a:extLst>
          </p:cNvPr>
          <p:cNvSpPr/>
          <p:nvPr/>
        </p:nvSpPr>
        <p:spPr>
          <a:xfrm>
            <a:off x="0" y="832073"/>
            <a:ext cx="9112703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POST /nodes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 Request parameters for installation of a new node module.</a:t>
            </a:r>
          </a:p>
          <a:p>
            <a:endParaRPr lang="en-US" altLang="ja-JP" sz="16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The request parameters: JSON string which has the following field.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module: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The name of node module to install or the full path of a directory including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a node module.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version(optional)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The version of the node module.</a:t>
            </a:r>
            <a:b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※ The default is latest</a:t>
            </a:r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b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This parameter is ignored when specified the full path of a directory for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        ‘modules’ key.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This parameter is ignored when specified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for ‘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’ key.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(optional) – </a:t>
            </a:r>
            <a:r>
              <a:rPr lang="en-US" altLang="ja-JP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NEW PARAMETER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When specified this parameter, the node module will be  installed  from the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 You must define the name of a node module for ‘modules’ key. If not or wrong name,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    its upgrade results are not reported correctly.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Example:</a:t>
            </a:r>
            <a:r>
              <a:rPr lang="ja-JP" altLang="en-US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POST</a:t>
            </a:r>
            <a:r>
              <a:rPr lang="ja-JP" altLang="en-US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/nodes method</a:t>
            </a:r>
            <a:endParaRPr lang="en-US" altLang="ja-JP" sz="1800" b="1" dirty="0">
              <a:latin typeface="+mj-lt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3DFF73-E0C3-455F-AEFF-EDD62CC8FB89}"/>
              </a:ext>
            </a:extLst>
          </p:cNvPr>
          <p:cNvSpPr txBox="1"/>
          <p:nvPr/>
        </p:nvSpPr>
        <p:spPr>
          <a:xfrm>
            <a:off x="543786" y="5123335"/>
            <a:ext cx="8025130" cy="14219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POST /nodes</a:t>
            </a:r>
          </a:p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{</a:t>
            </a:r>
          </a:p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  "modules": "node-red-node-</a:t>
            </a:r>
            <a:r>
              <a:rPr lang="en-US" altLang="ja-JP" sz="1600" dirty="0" err="1">
                <a:latin typeface="+mj-lt"/>
                <a:ea typeface="Meiryo UI" panose="020B0604030504040204" pitchFamily="50" charset="-128"/>
              </a:rPr>
              <a:t>ui_list</a:t>
            </a:r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",</a:t>
            </a:r>
          </a:p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  "version": "0.1.4",</a:t>
            </a:r>
          </a:p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  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"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": "https://pkg-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srv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/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ui_list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Meiryo UI" panose="020B0604030504040204" pitchFamily="50" charset="-128"/>
              </a:rPr>
              <a:t>/node-red-node-ui_list-0.1.4.tgz"</a:t>
            </a:r>
          </a:p>
          <a:p>
            <a:r>
              <a:rPr lang="en-US" altLang="ja-JP" sz="1600" dirty="0">
                <a:latin typeface="+mj-lt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66B8784-B6F0-46CA-AB1D-10909E7C6B22}"/>
              </a:ext>
            </a:extLst>
          </p:cNvPr>
          <p:cNvSpPr/>
          <p:nvPr/>
        </p:nvSpPr>
        <p:spPr bwMode="auto">
          <a:xfrm>
            <a:off x="4572000" y="4787596"/>
            <a:ext cx="4142510" cy="896052"/>
          </a:xfrm>
          <a:prstGeom prst="wedgeRoundRectCallout">
            <a:avLst>
              <a:gd name="adj1" fmla="val -30393"/>
              <a:gd name="adj2" fmla="val 8131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noAutofit/>
          </a:bodyPr>
          <a:lstStyle/>
          <a:p>
            <a:r>
              <a:rPr lang="en-US" altLang="ja-JP" sz="1800" dirty="0">
                <a:solidFill>
                  <a:schemeClr val="tx1"/>
                </a:solidFill>
              </a:rPr>
              <a:t>Specify the URL of the module specified</a:t>
            </a:r>
          </a:p>
          <a:p>
            <a:r>
              <a:rPr lang="en-US" altLang="ja-JP" sz="1800" dirty="0">
                <a:solidFill>
                  <a:schemeClr val="tx1"/>
                </a:solidFill>
              </a:rPr>
              <a:t> by </a:t>
            </a:r>
            <a:r>
              <a:rPr lang="en-US" altLang="ja-JP" sz="1800" dirty="0" err="1">
                <a:solidFill>
                  <a:schemeClr val="tx1"/>
                </a:solidFill>
              </a:rPr>
              <a:t>pkg_utl</a:t>
            </a:r>
            <a:r>
              <a:rPr lang="en-US" altLang="ja-JP" sz="1800" dirty="0">
                <a:solidFill>
                  <a:schemeClr val="tx1"/>
                </a:solidFill>
              </a:rPr>
              <a:t> for the '</a:t>
            </a:r>
            <a:r>
              <a:rPr lang="en-US" altLang="ja-JP" sz="1800" dirty="0" err="1">
                <a:solidFill>
                  <a:schemeClr val="tx1"/>
                </a:solidFill>
              </a:rPr>
              <a:t>url</a:t>
            </a:r>
            <a:r>
              <a:rPr lang="en-US" altLang="ja-JP" sz="1800" dirty="0">
                <a:solidFill>
                  <a:schemeClr val="tx1"/>
                </a:solidFill>
              </a:rPr>
              <a:t>' key.</a:t>
            </a:r>
            <a:endParaRPr kumimoji="1"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768707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Confirmation Items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39189" y="986793"/>
            <a:ext cx="9022090" cy="159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Is it possible to include this feature in the release version until early November.  We assume Node-RED v1.0.X etc. release.</a:t>
            </a:r>
          </a:p>
          <a:p>
            <a:endParaRPr lang="en-US" altLang="ja-JP" sz="1800" dirty="0">
              <a:solidFill>
                <a:schemeClr val="tx1"/>
              </a:solidFill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We will submit the PR by the end of September at least.</a:t>
            </a:r>
          </a:p>
          <a:p>
            <a:r>
              <a:rPr lang="en-US" altLang="ja-JP" sz="1800" dirty="0">
                <a:solidFill>
                  <a:schemeClr val="tx1"/>
                </a:solidFill>
                <a:latin typeface="+mj-lt"/>
                <a:ea typeface="メイリオ" panose="020B0604030504040204" pitchFamily="50" charset="-128"/>
              </a:rPr>
              <a:t>By when should we submit the PR to include the feature in releases version up to early November?</a:t>
            </a:r>
            <a:endParaRPr lang="en-US" altLang="ja-JP" sz="18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23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09583B1AF3ED459C1F815D5D5B6F55" ma:contentTypeVersion="6" ma:contentTypeDescription="新しいドキュメントを作成します。" ma:contentTypeScope="" ma:versionID="15bff95c79b6fff2fc9cd501555dd325">
  <xsd:schema xmlns:xsd="http://www.w3.org/2001/XMLSchema" xmlns:xs="http://www.w3.org/2001/XMLSchema" xmlns:p="http://schemas.microsoft.com/office/2006/metadata/properties" xmlns:ns2="5c108ad5-fa1a-47b4-9228-b754ddac0e3a" targetNamespace="http://schemas.microsoft.com/office/2006/metadata/properties" ma:root="true" ma:fieldsID="1f03a8c188083e3165973fc7def2ea9f" ns2:_="">
    <xsd:import namespace="5c108ad5-fa1a-47b4-9228-b754ddac0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08ad5-fa1a-47b4-9228-b754ddac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F9D97-3DFA-4739-B4B1-A5283996B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27D252-4321-405B-99A2-037229466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08ad5-fa1a-47b4-9228-b754ddac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6E7FDC-5A85-4BFB-A972-9C7A4284CF77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c108ad5-fa1a-47b4-9228-b754ddac0e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898</Words>
  <Application>Microsoft Office PowerPoint</Application>
  <PresentationFormat>画面に合わせる (4:3)</PresentationFormat>
  <Paragraphs>161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HGPｺﾞｼｯｸE</vt:lpstr>
      <vt:lpstr>Meiryo UI</vt:lpstr>
      <vt:lpstr>メイリオ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API’s for installing external nodes.</vt:lpstr>
      <vt:lpstr>Node installation from other than public site</vt:lpstr>
      <vt:lpstr>Specifying URLs for node information catalogues </vt:lpstr>
      <vt:lpstr>Overview</vt:lpstr>
      <vt:lpstr>(1) Adding an option key to catalogue.json</vt:lpstr>
      <vt:lpstr>(2) Adding a function to POST /nodes method</vt:lpstr>
      <vt:lpstr>Confirmation Items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API’s for installing external nodes.</dc:title>
  <dc:creator/>
  <cp:lastModifiedBy/>
  <cp:revision>99</cp:revision>
  <dcterms:created xsi:type="dcterms:W3CDTF">2004-05-26T10:25:15Z</dcterms:created>
  <dcterms:modified xsi:type="dcterms:W3CDTF">2019-09-04T00:15:22Z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0x0101005009583B1AF3ED459C1F815D5D5B6F55</vt:lpwstr>
  </property>
</Properties>
</file>