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24" r:id="rId2"/>
    <p:sldId id="1971" r:id="rId3"/>
    <p:sldId id="1970" r:id="rId4"/>
    <p:sldId id="1974" r:id="rId5"/>
    <p:sldId id="1972" r:id="rId6"/>
    <p:sldId id="1975" r:id="rId7"/>
    <p:sldId id="1976" r:id="rId8"/>
    <p:sldId id="1977" r:id="rId9"/>
    <p:sldId id="1973" r:id="rId10"/>
    <p:sldId id="525" r:id="rId11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B7DEE8"/>
    <a:srgbClr val="4F81BD"/>
    <a:srgbClr val="FFFFFF"/>
    <a:srgbClr val="FFCC99"/>
    <a:srgbClr val="FF0000"/>
    <a:srgbClr val="1A1A1A"/>
    <a:srgbClr val="D91B1B"/>
    <a:srgbClr val="C5002A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3" autoAdjust="0"/>
    <p:restoredTop sz="95367" autoAdjust="0"/>
  </p:normalViewPr>
  <p:slideViewPr>
    <p:cSldViewPr snapToGrid="0">
      <p:cViewPr varScale="1">
        <p:scale>
          <a:sx n="212" d="100"/>
          <a:sy n="212" d="100"/>
        </p:scale>
        <p:origin x="208" y="21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142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352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922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22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2" y="179482"/>
            <a:ext cx="4063933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‹#›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7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90000"/>
              </a:lnSpc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7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5" y="202286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34" name="正方形/長方形 33"/>
          <p:cNvSpPr/>
          <p:nvPr userDrawn="1"/>
        </p:nvSpPr>
        <p:spPr>
          <a:xfrm>
            <a:off x="5652120" y="6597352"/>
            <a:ext cx="29901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900" dirty="0">
                <a:solidFill>
                  <a:schemeClr val="tx1"/>
                </a:solidFill>
              </a:rPr>
              <a:t>© Hitachi, Ltd. 2020. All rights reserved.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396B9-5123-F14F-98C1-90EA0009F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2575" y="2047875"/>
            <a:ext cx="8562687" cy="433387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n"/>
              <a:defRPr sz="1800">
                <a:latin typeface="Hiragino Sans W4" panose="020B0400000000000000" pitchFamily="34" charset="-128"/>
                <a:ea typeface="Hiragino Sans W4" panose="020B0400000000000000" pitchFamily="34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3">
            <a:extLst>
              <a:ext uri="{FF2B5EF4-FFF2-40B4-BE49-F238E27FC236}">
                <a16:creationId xmlns:a16="http://schemas.microsoft.com/office/drawing/2014/main" id="{2A2804F4-9F92-774E-9157-6375A8A494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574" y="977775"/>
            <a:ext cx="8562687" cy="1050387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342900" indent="-342900">
              <a:buFont typeface="Wingdings" pitchFamily="2" charset="2"/>
              <a:buChar char="p"/>
              <a:defRPr sz="2000">
                <a:ln>
                  <a:noFill/>
                </a:ln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3396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  <p:sldLayoutId id="2147483687" r:id="rId9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ode-red/node-red/pull/2414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2079170" y="3429000"/>
            <a:ext cx="3902030" cy="538609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GB" altLang="ja-JP" dirty="0"/>
              <a:t>Miscellaneous Topics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2560638" cy="43180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/>
              <a:t>Hiroyasu Nishiyama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852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0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C2F6CB-A9CD-4082-886D-B411EF7305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E1F54A4-DFA2-4C8E-B4D4-F6356650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79482"/>
            <a:ext cx="5476179" cy="424732"/>
          </a:xfrm>
        </p:spPr>
        <p:txBody>
          <a:bodyPr/>
          <a:lstStyle/>
          <a:p>
            <a:r>
              <a:rPr kumimoji="1" lang="en-US" altLang="ja-JP" dirty="0"/>
              <a:t>New Admin API for Flow Creation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7647614-817A-4281-8CC2-05245CB8E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A1E0FEA-DBB3-47F5-BAEE-9D05B90B1E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574" y="977775"/>
            <a:ext cx="8562687" cy="2101756"/>
          </a:xfrm>
        </p:spPr>
        <p:txBody>
          <a:bodyPr anchor="ctr"/>
          <a:lstStyle/>
          <a:p>
            <a:r>
              <a:rPr kumimoji="1" lang="en-US" altLang="ja-JP" dirty="0"/>
              <a:t>I have made a PR on new admin POST /flows API to create new flows with credentials.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lang="en-GB" altLang="ja-JP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https://github.com/node-red/node-red/pull/2414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Is there any possibility that new Node-RED including this feature released in near future?</a:t>
            </a:r>
            <a:br>
              <a:rPr lang="en-US" altLang="ja-JP" dirty="0"/>
            </a:br>
            <a:r>
              <a:rPr lang="en-US" altLang="ja-JP" dirty="0"/>
              <a:t>(we would like to include and use this feature in our system)</a:t>
            </a:r>
            <a:endParaRPr kumimoji="1" lang="ja-JP" altLang="en-US" dirty="0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4CEA718-3C42-F847-88E9-309F008AC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3" y="3165356"/>
            <a:ext cx="4184952" cy="3592795"/>
          </a:xfrm>
          <a:prstGeom prst="rect">
            <a:avLst/>
          </a:prstGeom>
        </p:spPr>
      </p:pic>
      <p:sp>
        <p:nvSpPr>
          <p:cNvPr id="2" name="四角形吹き出し 1">
            <a:extLst>
              <a:ext uri="{FF2B5EF4-FFF2-40B4-BE49-F238E27FC236}">
                <a16:creationId xmlns:a16="http://schemas.microsoft.com/office/drawing/2014/main" id="{B367CD9F-68E3-834B-BFD4-82EE8F28CEC8}"/>
              </a:ext>
            </a:extLst>
          </p:cNvPr>
          <p:cNvSpPr/>
          <p:nvPr/>
        </p:nvSpPr>
        <p:spPr bwMode="auto">
          <a:xfrm>
            <a:off x="6150428" y="4844143"/>
            <a:ext cx="2547257" cy="1036082"/>
          </a:xfrm>
          <a:prstGeom prst="wedgeRectCallout">
            <a:avLst>
              <a:gd name="adj1" fmla="val -83928"/>
              <a:gd name="adj2" fmla="val -2278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Nick-san will review 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&amp; make comments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1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E1F54A4-DFA2-4C8E-B4D4-F6356650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79482"/>
            <a:ext cx="3488455" cy="424732"/>
          </a:xfrm>
        </p:spPr>
        <p:txBody>
          <a:bodyPr/>
          <a:lstStyle/>
          <a:p>
            <a:r>
              <a:rPr kumimoji="1" lang="en-US" altLang="ja-JP" dirty="0"/>
              <a:t>Send/Receive Metric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7647614-817A-4281-8CC2-05245CB8E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A1E0FEA-DBB3-47F5-BAEE-9D05B90B1E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574" y="977774"/>
            <a:ext cx="8562687" cy="2068743"/>
          </a:xfrm>
        </p:spPr>
        <p:txBody>
          <a:bodyPr anchor="ctr"/>
          <a:lstStyle/>
          <a:p>
            <a:r>
              <a:rPr kumimoji="1" lang="en-US" altLang="ja-JP" dirty="0"/>
              <a:t>We would like to know elapsed time processing a message (receive – send)</a:t>
            </a:r>
          </a:p>
          <a:p>
            <a:r>
              <a:rPr lang="en-US" altLang="ja-JP" dirty="0"/>
              <a:t>Before 1.0 release, it can be estimated by duration of metric logs between receive and send.</a:t>
            </a:r>
          </a:p>
          <a:p>
            <a:r>
              <a:rPr kumimoji="1" lang="en-US" altLang="ja-JP" dirty="0"/>
              <a:t>After 1.0, it can not because of async message send.</a:t>
            </a:r>
          </a:p>
          <a:p>
            <a:r>
              <a:rPr lang="en-US" altLang="ja-JP" dirty="0"/>
              <a:t>Can we move metric logging location as below?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719585-4A5F-114E-9FEB-6039827796C4}"/>
              </a:ext>
            </a:extLst>
          </p:cNvPr>
          <p:cNvSpPr txBox="1"/>
          <p:nvPr/>
        </p:nvSpPr>
        <p:spPr>
          <a:xfrm>
            <a:off x="1730841" y="3195311"/>
            <a:ext cx="3725700" cy="3584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&lt;sender&gt;.send</a:t>
            </a:r>
            <a:endParaRPr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1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↳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...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metric("send", ...)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...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&lt;node&gt;.</a:t>
            </a:r>
            <a:r>
              <a:rPr lang="en-US" altLang="ja-JP" sz="18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reveive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(msg)</a:t>
            </a:r>
          </a:p>
          <a:p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</a:t>
            </a:r>
            <a:r>
              <a:rPr lang="ja-JP" altLang="en-US" sz="1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↳</a:t>
            </a:r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...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  </a:t>
            </a:r>
            <a:r>
              <a:rPr lang="en-US" altLang="ja-JP" sz="1800" dirty="0">
                <a:solidFill>
                  <a:srgbClr val="3333CC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metric("receive", ...)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  ...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  </a:t>
            </a:r>
            <a:r>
              <a:rPr lang="en-US" altLang="ja-JP" sz="1800" dirty="0">
                <a:solidFill>
                  <a:srgbClr val="00B05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&lt;node&gt;.emit("input", msg)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   </a:t>
            </a:r>
            <a:r>
              <a:rPr lang="ja-JP" altLang="en-US" sz="1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↳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message handler callback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       </a:t>
            </a:r>
            <a:r>
              <a:rPr lang="ja-JP" altLang="en-US" sz="1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↳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1800" i="1" dirty="0">
                <a:solidFill>
                  <a:srgbClr val="C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P: do some work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          &lt;node&gt;.send(...)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           </a:t>
            </a:r>
            <a:r>
              <a:rPr lang="ja-JP" altLang="en-US" sz="1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↳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...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              </a:t>
            </a:r>
            <a:r>
              <a:rPr kumimoji="1" lang="en-US" altLang="ja-JP" sz="1800" dirty="0">
                <a:solidFill>
                  <a:srgbClr val="3333CC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metric("send", ...)</a:t>
            </a:r>
            <a:endParaRPr kumimoji="1" lang="ja-JP" altLang="en-US" sz="1800" dirty="0">
              <a:solidFill>
                <a:srgbClr val="3333CC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40F95C0-576E-0149-A537-4FAAFD923E05}"/>
              </a:ext>
            </a:extLst>
          </p:cNvPr>
          <p:cNvCxnSpPr/>
          <p:nvPr/>
        </p:nvCxnSpPr>
        <p:spPr bwMode="auto">
          <a:xfrm>
            <a:off x="1104235" y="4801481"/>
            <a:ext cx="110698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12F4792-B274-9D46-9C84-2741B5624ED7}"/>
              </a:ext>
            </a:extLst>
          </p:cNvPr>
          <p:cNvCxnSpPr/>
          <p:nvPr/>
        </p:nvCxnSpPr>
        <p:spPr bwMode="auto">
          <a:xfrm>
            <a:off x="1104235" y="6593495"/>
            <a:ext cx="110698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49A896-D085-6D45-AB22-9EDD96FC0960}"/>
              </a:ext>
            </a:extLst>
          </p:cNvPr>
          <p:cNvCxnSpPr/>
          <p:nvPr/>
        </p:nvCxnSpPr>
        <p:spPr bwMode="auto">
          <a:xfrm>
            <a:off x="1901168" y="4801481"/>
            <a:ext cx="0" cy="17920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980CE25-A696-974C-A312-5AA172369846}"/>
              </a:ext>
            </a:extLst>
          </p:cNvPr>
          <p:cNvSpPr txBox="1"/>
          <p:nvPr/>
        </p:nvSpPr>
        <p:spPr>
          <a:xfrm>
            <a:off x="223380" y="5525870"/>
            <a:ext cx="1670650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elapsed time?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9" name="円弧 48">
            <a:extLst>
              <a:ext uri="{FF2B5EF4-FFF2-40B4-BE49-F238E27FC236}">
                <a16:creationId xmlns:a16="http://schemas.microsoft.com/office/drawing/2014/main" id="{C61C6228-06E6-3943-AF4F-9BCF96209D7E}"/>
              </a:ext>
            </a:extLst>
          </p:cNvPr>
          <p:cNvSpPr/>
          <p:nvPr/>
        </p:nvSpPr>
        <p:spPr bwMode="auto">
          <a:xfrm flipH="1">
            <a:off x="4907657" y="4736356"/>
            <a:ext cx="627245" cy="650820"/>
          </a:xfrm>
          <a:prstGeom prst="arc">
            <a:avLst>
              <a:gd name="adj1" fmla="val 5748403"/>
              <a:gd name="adj2" fmla="val 16250550"/>
            </a:avLst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線吹き出し 2 49">
            <a:extLst>
              <a:ext uri="{FF2B5EF4-FFF2-40B4-BE49-F238E27FC236}">
                <a16:creationId xmlns:a16="http://schemas.microsoft.com/office/drawing/2014/main" id="{C830B5DC-E200-944D-B2A8-486111580939}"/>
              </a:ext>
            </a:extLst>
          </p:cNvPr>
          <p:cNvSpPr/>
          <p:nvPr/>
        </p:nvSpPr>
        <p:spPr bwMode="auto">
          <a:xfrm>
            <a:off x="4992414" y="3770909"/>
            <a:ext cx="4063783" cy="612648"/>
          </a:xfrm>
          <a:prstGeom prst="callout2">
            <a:avLst>
              <a:gd name="adj1" fmla="val 18751"/>
              <a:gd name="adj2" fmla="val -2384"/>
              <a:gd name="adj3" fmla="val 18751"/>
              <a:gd name="adj4" fmla="val -9425"/>
              <a:gd name="adj5" fmla="val 230874"/>
              <a:gd name="adj6" fmla="val -3270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async after 1.0</a:t>
            </a:r>
            <a:br>
              <a:rPr kumimoji="1" lang="en-US" altLang="ja-JP" sz="1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kumimoji="1" lang="en-US" altLang="ja-JP" sz="1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(other callbacks may be executed)</a:t>
            </a:r>
            <a:endParaRPr kumimoji="1" lang="ja-JP" altLang="en-US" sz="18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08419C4-36A3-EC49-8A98-B4CC35FC835F}"/>
              </a:ext>
            </a:extLst>
          </p:cNvPr>
          <p:cNvSpPr txBox="1"/>
          <p:nvPr/>
        </p:nvSpPr>
        <p:spPr>
          <a:xfrm>
            <a:off x="5563577" y="4890148"/>
            <a:ext cx="1694695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move to here?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四角形吹き出し 12">
            <a:extLst>
              <a:ext uri="{FF2B5EF4-FFF2-40B4-BE49-F238E27FC236}">
                <a16:creationId xmlns:a16="http://schemas.microsoft.com/office/drawing/2014/main" id="{9ABBAD5C-B0FF-8A43-9EE9-56C149945C4B}"/>
              </a:ext>
            </a:extLst>
          </p:cNvPr>
          <p:cNvSpPr/>
          <p:nvPr/>
        </p:nvSpPr>
        <p:spPr bwMode="auto">
          <a:xfrm>
            <a:off x="5925014" y="5208222"/>
            <a:ext cx="2995606" cy="1217629"/>
          </a:xfrm>
          <a:prstGeom prst="wedgeRectCallout">
            <a:avLst>
              <a:gd name="adj1" fmla="val -66366"/>
              <a:gd name="adj2" fmla="val -2157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- Nishiyama will register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issue (done).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- Summarize requirements for metrics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73578-D45F-EA44-AE85-C03FB985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854214" cy="482568"/>
          </a:xfrm>
        </p:spPr>
        <p:txBody>
          <a:bodyPr/>
          <a:lstStyle/>
          <a:p>
            <a:r>
              <a:rPr kumimoji="1" lang="en-US" altLang="ja-JP" dirty="0"/>
              <a:t>[N]Metrics Usage Scenarios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51A3CD0-7BFE-5942-B1B6-D13519DD2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3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30300E9-35A1-874D-BEA2-D599F10A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67120"/>
              </p:ext>
            </p:extLst>
          </p:nvPr>
        </p:nvGraphicFramePr>
        <p:xfrm>
          <a:off x="225468" y="1087050"/>
          <a:ext cx="8693064" cy="413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5044">
                  <a:extLst>
                    <a:ext uri="{9D8B030D-6E8A-4147-A177-3AD203B41FA5}">
                      <a16:colId xmlns:a16="http://schemas.microsoft.com/office/drawing/2014/main" val="879562887"/>
                    </a:ext>
                  </a:extLst>
                </a:gridCol>
                <a:gridCol w="1175762">
                  <a:extLst>
                    <a:ext uri="{9D8B030D-6E8A-4147-A177-3AD203B41FA5}">
                      <a16:colId xmlns:a16="http://schemas.microsoft.com/office/drawing/2014/main" val="750346351"/>
                    </a:ext>
                  </a:extLst>
                </a:gridCol>
                <a:gridCol w="1653436">
                  <a:extLst>
                    <a:ext uri="{9D8B030D-6E8A-4147-A177-3AD203B41FA5}">
                      <a16:colId xmlns:a16="http://schemas.microsoft.com/office/drawing/2014/main" val="118850413"/>
                    </a:ext>
                  </a:extLst>
                </a:gridCol>
                <a:gridCol w="2486139">
                  <a:extLst>
                    <a:ext uri="{9D8B030D-6E8A-4147-A177-3AD203B41FA5}">
                      <a16:colId xmlns:a16="http://schemas.microsoft.com/office/drawing/2014/main" val="3162735137"/>
                    </a:ext>
                  </a:extLst>
                </a:gridCol>
                <a:gridCol w="2962683">
                  <a:extLst>
                    <a:ext uri="{9D8B030D-6E8A-4147-A177-3AD203B41FA5}">
                      <a16:colId xmlns:a16="http://schemas.microsoft.com/office/drawing/2014/main" val="48094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Purpose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Used Metrics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Metrics Usage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Desc.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3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Capture Elapsed 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send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receive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&lt;elapsed time&gt;=&lt;time of </a:t>
                      </a:r>
                      <a:r>
                        <a:rPr kumimoji="1" lang="en-US" altLang="ja-JP" dirty="0" err="1"/>
                        <a:t>recv</a:t>
                      </a:r>
                      <a:r>
                        <a:rPr kumimoji="1" lang="en-US" altLang="ja-JP" dirty="0"/>
                        <a:t>&gt;-&lt;time of send&gt;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 processing between </a:t>
                      </a:r>
                      <a:r>
                        <a:rPr kumimoji="1" lang="en-US" altLang="ja-JP" dirty="0" err="1"/>
                        <a:t>recv</a:t>
                      </a:r>
                      <a:r>
                        <a:rPr kumimoji="1" lang="en-US" altLang="ja-JP" dirty="0"/>
                        <a:t> and send must be synchronous or new metrics that logs transfer of control is required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7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Trace Message </a:t>
                      </a:r>
                    </a:p>
                    <a:p>
                      <a:r>
                        <a:rPr kumimoji="1" lang="en-US" altLang="ja-JP" dirty="0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send,</a:t>
                      </a:r>
                    </a:p>
                    <a:p>
                      <a:r>
                        <a:rPr kumimoji="1" lang="en-US" altLang="ja-JP" dirty="0"/>
                        <a:t>receive,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done</a:t>
                      </a:r>
                      <a:endParaRPr kumimoji="1"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 message ID to create directed graph to capture execution path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 send and </a:t>
                      </a:r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done</a:t>
                      </a:r>
                      <a:r>
                        <a:rPr kumimoji="1" lang="en-US" altLang="ja-JP" dirty="0"/>
                        <a:t> must contain ID of contributing input messages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1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8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95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706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C8568D-EC0D-824A-8096-23E9998648EE}"/>
              </a:ext>
            </a:extLst>
          </p:cNvPr>
          <p:cNvSpPr txBox="1"/>
          <p:nvPr/>
        </p:nvSpPr>
        <p:spPr>
          <a:xfrm>
            <a:off x="215121" y="5350902"/>
            <a:ext cx="6577442" cy="1340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currently supported metrics:</a:t>
            </a:r>
          </a:p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[Node] send, receive, </a:t>
            </a:r>
            <a:b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[function] duration</a:t>
            </a:r>
          </a:p>
          <a:p>
            <a:pPr algn="l"/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[</a:t>
            </a:r>
            <a:r>
              <a:rPr lang="en-US" altLang="ja-JP" sz="18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httprequest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en-US" altLang="ja-JP" sz="18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duration.millis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8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size.bytes</a:t>
            </a:r>
            <a:endParaRPr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[http in] </a:t>
            </a:r>
            <a:r>
              <a:rPr lang="en-US" altLang="ja-JP" sz="18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response.time.millis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8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response.content-length.size</a:t>
            </a:r>
            <a:endParaRPr lang="en-US" altLang="ja-JP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573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E1F54A4-DFA2-4C8E-B4D4-F6356650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79482"/>
            <a:ext cx="6524543" cy="424732"/>
          </a:xfrm>
        </p:spPr>
        <p:txBody>
          <a:bodyPr/>
          <a:lstStyle/>
          <a:p>
            <a:r>
              <a:rPr lang="en-US" altLang="ja-JP" dirty="0"/>
              <a:t>Examples of Standard Node-RED Nodes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7647614-817A-4281-8CC2-05245CB8E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A1E0FEA-DBB3-47F5-BAEE-9D05B90B1E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574" y="977774"/>
            <a:ext cx="8562687" cy="2451226"/>
          </a:xfrm>
        </p:spPr>
        <p:txBody>
          <a:bodyPr anchor="ctr"/>
          <a:lstStyle/>
          <a:p>
            <a:r>
              <a:rPr kumimoji="1" lang="en-US" altLang="ja-JP" dirty="0"/>
              <a:t>Node-RED supports node example flows to be supplied in library menu</a:t>
            </a:r>
          </a:p>
          <a:p>
            <a:r>
              <a:rPr kumimoji="1" lang="en-US" altLang="ja-JP" dirty="0"/>
              <a:t> But core node do not have mechanisms for adding example flows</a:t>
            </a:r>
          </a:p>
          <a:p>
            <a:r>
              <a:rPr lang="en-US" altLang="ja-JP" dirty="0"/>
              <a:t>Is there any reason on this?  Or, can we add this feature?</a:t>
            </a:r>
            <a:br>
              <a:rPr lang="en-US" altLang="ja-JP" dirty="0"/>
            </a:br>
            <a:r>
              <a:rPr lang="en-US" altLang="ja-JP" dirty="0"/>
              <a:t>I think it would be useful to add the cookbook example to the library</a:t>
            </a:r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77C429D-BB83-5F41-A460-5139D5F3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69" y="3578755"/>
            <a:ext cx="5071046" cy="2977661"/>
          </a:xfrm>
          <a:prstGeom prst="rect">
            <a:avLst/>
          </a:prstGeom>
        </p:spPr>
      </p:pic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210EDF52-F3FE-0043-917A-88E2017DD4E0}"/>
              </a:ext>
            </a:extLst>
          </p:cNvPr>
          <p:cNvSpPr/>
          <p:nvPr/>
        </p:nvSpPr>
        <p:spPr bwMode="auto">
          <a:xfrm>
            <a:off x="6150428" y="4844143"/>
            <a:ext cx="2547257" cy="1036082"/>
          </a:xfrm>
          <a:prstGeom prst="wedgeRectCallout">
            <a:avLst>
              <a:gd name="adj1" fmla="val -83928"/>
              <a:gd name="adj2" fmla="val -2278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Add this feature</a:t>
            </a:r>
          </a:p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9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99675-678C-3440-AB6B-3BC12219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79482"/>
            <a:ext cx="7303602" cy="424732"/>
          </a:xfrm>
        </p:spPr>
        <p:txBody>
          <a:bodyPr/>
          <a:lstStyle/>
          <a:p>
            <a:r>
              <a:rPr lang="en-US" altLang="ja-JP" dirty="0"/>
              <a:t>[N]Making multiple PRs that has dependency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05141E-CD9E-694D-9C45-578FBDBC4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5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7E5659-994B-8B44-BF56-83A741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ACC524-77E9-064C-9D47-160504FA3B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574" y="977775"/>
            <a:ext cx="8562687" cy="1776311"/>
          </a:xfrm>
        </p:spPr>
        <p:txBody>
          <a:bodyPr/>
          <a:lstStyle/>
          <a:p>
            <a:r>
              <a:rPr lang="en-US" altLang="ja-JP" sz="2000" dirty="0">
                <a:solidFill>
                  <a:schemeClr val="bg1"/>
                </a:solidFill>
              </a:rPr>
              <a:t>Use small PR that contain independent changes except </a:t>
            </a:r>
            <a:r>
              <a:rPr lang="en-US" altLang="ja-JP" dirty="0"/>
              <a:t>changes are trivial</a:t>
            </a: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Making PR that contains changes in other PR is OK.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1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99675-678C-3440-AB6B-3BC12219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79482"/>
            <a:ext cx="6078908" cy="424732"/>
          </a:xfrm>
        </p:spPr>
        <p:txBody>
          <a:bodyPr/>
          <a:lstStyle/>
          <a:p>
            <a:r>
              <a:rPr lang="en-US" altLang="ja-JP" dirty="0"/>
              <a:t>[N]Overwriting values in settings.js#1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05141E-CD9E-694D-9C45-578FBDBC4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6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7E5659-994B-8B44-BF56-83A741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2575" y="2547258"/>
            <a:ext cx="8562687" cy="3834492"/>
          </a:xfrm>
        </p:spPr>
        <p:txBody>
          <a:bodyPr/>
          <a:lstStyle/>
          <a:p>
            <a:r>
              <a:rPr kumimoji="1" lang="en-US" altLang="ja-JP" dirty="0"/>
              <a:t>For values that control experimental features change its value from constant value to environment variable reference.</a:t>
            </a:r>
          </a:p>
          <a:p>
            <a:r>
              <a:rPr lang="en-US" altLang="ja-JP" dirty="0"/>
              <a:t>Add startup option to overwrite values in a </a:t>
            </a:r>
            <a:r>
              <a:rPr lang="en-US" altLang="ja-JP" dirty="0" err="1"/>
              <a:t>setting.js</a:t>
            </a:r>
            <a:r>
              <a:rPr lang="en-US" altLang="ja-JP" dirty="0"/>
              <a:t>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-D &lt;property-path&gt;=&lt;JSON-value&gt;</a:t>
            </a:r>
            <a:br>
              <a:rPr lang="en-US" altLang="ja-JP" dirty="0"/>
            </a:br>
            <a:r>
              <a:rPr lang="en-US" altLang="ja-JP" dirty="0"/>
              <a:t>-D @&lt;path-to-JSON-file&gt;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First option type overwrites specified property in the </a:t>
            </a:r>
            <a:r>
              <a:rPr lang="en-US" altLang="ja-JP" dirty="0" err="1"/>
              <a:t>settings.js</a:t>
            </a:r>
            <a:r>
              <a:rPr lang="en-US" altLang="ja-JP" dirty="0"/>
              <a:t> by the specified value.</a:t>
            </a:r>
            <a:br>
              <a:rPr lang="en-US" altLang="ja-JP" dirty="0"/>
            </a:br>
            <a:r>
              <a:rPr lang="en-US" altLang="ja-JP" dirty="0"/>
              <a:t>Second option type overwrites properties in the </a:t>
            </a:r>
            <a:r>
              <a:rPr lang="en-US" altLang="ja-JP" dirty="0" err="1"/>
              <a:t>settings.js</a:t>
            </a:r>
            <a:r>
              <a:rPr lang="en-US" altLang="ja-JP" dirty="0"/>
              <a:t> by contents of the specified JSON file.  Other properties are untouched.</a:t>
            </a:r>
            <a:br>
              <a:rPr lang="en-US" altLang="ja-JP" dirty="0"/>
            </a:br>
            <a:r>
              <a:rPr lang="en-US" altLang="ja-JP" dirty="0"/>
              <a:t>The </a:t>
            </a:r>
            <a:r>
              <a:rPr lang="en-US" altLang="ja-JP" dirty="0" err="1"/>
              <a:t>settings.js</a:t>
            </a:r>
            <a:r>
              <a:rPr lang="en-US" altLang="ja-JP" dirty="0"/>
              <a:t> file is not modified with this option.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ACC524-77E9-064C-9D47-160504FA3B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574" y="977776"/>
            <a:ext cx="8562687" cy="1569482"/>
          </a:xfrm>
        </p:spPr>
        <p:txBody>
          <a:bodyPr/>
          <a:lstStyle/>
          <a:p>
            <a:r>
              <a:rPr kumimoji="1" lang="en-US" altLang="ja-JP" dirty="0"/>
              <a:t>In some cases, users want to change default value in </a:t>
            </a:r>
            <a:r>
              <a:rPr kumimoji="1" lang="en-US" altLang="ja-JP" dirty="0" err="1"/>
              <a:t>settings.js</a:t>
            </a:r>
            <a:r>
              <a:rPr kumimoji="1" lang="en-US" altLang="ja-JP" dirty="0"/>
              <a:t> without modifying it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</a:rPr>
              <a:t>use environment variable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</a:rPr>
              <a:t>add startup options that specify a value in </a:t>
            </a:r>
            <a:r>
              <a:rPr lang="en-US" altLang="ja-JP" sz="2000" dirty="0" err="1">
                <a:solidFill>
                  <a:schemeClr val="bg1"/>
                </a:solidFill>
              </a:rPr>
              <a:t>settings.js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6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99675-678C-3440-AB6B-3BC12219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405921" cy="482568"/>
          </a:xfrm>
        </p:spPr>
        <p:txBody>
          <a:bodyPr/>
          <a:lstStyle/>
          <a:p>
            <a:r>
              <a:rPr lang="en-US" altLang="ja-JP" dirty="0"/>
              <a:t>[N]Overwriting values in settings.js#2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05141E-CD9E-694D-9C45-578FBDBC4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7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7E5659-994B-8B44-BF56-83A7416D8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examples</a:t>
            </a:r>
          </a:p>
          <a:p>
            <a:pPr marL="457200" lvl="1" indent="0">
              <a:buNone/>
            </a:pPr>
            <a:r>
              <a:rPr lang="en-US" altLang="ja-JP" dirty="0"/>
              <a:t>-</a:t>
            </a:r>
            <a:r>
              <a:rPr lang="en-US" altLang="ja-JP" dirty="0" err="1"/>
              <a:t>Deditor.theme.projects.enables</a:t>
            </a:r>
            <a:r>
              <a:rPr lang="en-US" altLang="ja-JP" dirty="0"/>
              <a:t>=true</a:t>
            </a:r>
          </a:p>
          <a:p>
            <a:pPr marL="457200" lvl="1" indent="0">
              <a:buNone/>
            </a:pPr>
            <a:r>
              <a:rPr kumimoji="1" lang="en-US" altLang="ja-JP" dirty="0"/>
              <a:t>-</a:t>
            </a:r>
            <a:r>
              <a:rPr kumimoji="1" lang="en-US" altLang="ja-JP" dirty="0" err="1"/>
              <a:t>DfunctionGlobalContext</a:t>
            </a:r>
            <a:r>
              <a:rPr kumimoji="1" lang="en-US" altLang="ja-JP" dirty="0"/>
              <a:t>={ </a:t>
            </a:r>
            <a:r>
              <a:rPr kumimoji="1" lang="en-US" altLang="ja-JP" dirty="0" err="1"/>
              <a:t>os</a:t>
            </a:r>
            <a:r>
              <a:rPr kumimoji="1" lang="en-US" altLang="ja-JP" dirty="0"/>
              <a:t>: require("</a:t>
            </a:r>
            <a:r>
              <a:rPr kumimoji="1" lang="en-US" altLang="ja-JP" dirty="0" err="1"/>
              <a:t>os</a:t>
            </a:r>
            <a:r>
              <a:rPr kumimoji="1" lang="en-US" altLang="ja-JP" dirty="0"/>
              <a:t>"), fs: require("fs") }</a:t>
            </a:r>
          </a:p>
          <a:p>
            <a:pPr marL="457200" lvl="1" indent="0">
              <a:buNone/>
            </a:pPr>
            <a:r>
              <a:rPr lang="en-US" altLang="ja-JP" dirty="0"/>
              <a:t>-</a:t>
            </a:r>
            <a:r>
              <a:rPr lang="en-US" altLang="ja-JP" dirty="0" err="1"/>
              <a:t>D@context.json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24AD3823-B4F3-CF42-9526-B2CCA7BA20CC}"/>
              </a:ext>
            </a:extLst>
          </p:cNvPr>
          <p:cNvSpPr/>
          <p:nvPr/>
        </p:nvSpPr>
        <p:spPr bwMode="auto">
          <a:xfrm>
            <a:off x="1327759" y="2680569"/>
            <a:ext cx="2906038" cy="1227551"/>
          </a:xfrm>
          <a:prstGeom prst="wedgeRectCallout">
            <a:avLst>
              <a:gd name="adj1" fmla="val -20556"/>
              <a:gd name="adj2" fmla="val -75555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require("</a:t>
            </a:r>
            <a:r>
              <a:rPr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fs: require("fs")</a:t>
            </a:r>
          </a:p>
          <a:p>
            <a:r>
              <a:rPr kumimoji="1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sz="18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1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E1F54A4-DFA2-4C8E-B4D4-F6356650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2" y="179482"/>
            <a:ext cx="5545108" cy="424732"/>
          </a:xfrm>
        </p:spPr>
        <p:txBody>
          <a:bodyPr/>
          <a:lstStyle/>
          <a:p>
            <a:r>
              <a:rPr kumimoji="1" lang="en-US" altLang="ja-JP" dirty="0"/>
              <a:t>Effect of Leap Year on Node-RED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7647614-817A-4281-8CC2-05245CB8E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A1E0FEA-DBB3-47F5-BAEE-9D05B90B1E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574" y="977774"/>
            <a:ext cx="8562687" cy="1715322"/>
          </a:xfrm>
        </p:spPr>
        <p:txBody>
          <a:bodyPr anchor="ctr"/>
          <a:lstStyle/>
          <a:p>
            <a:r>
              <a:rPr lang="en-US" altLang="ja-JP" dirty="0"/>
              <a:t>Our customer willing to know the effects of leap years on their Node-RED flows because this year (2020) is leap year.</a:t>
            </a:r>
          </a:p>
          <a:p>
            <a:r>
              <a:rPr lang="en-US" altLang="ja-JP" dirty="0"/>
              <a:t>Do you know any possibility that causes unexpected execution of Node-RED flow by leap year?</a:t>
            </a:r>
          </a:p>
        </p:txBody>
      </p:sp>
    </p:spTree>
    <p:extLst>
      <p:ext uri="{BB962C8B-B14F-4D97-AF65-F5344CB8AC3E}">
        <p14:creationId xmlns:p14="http://schemas.microsoft.com/office/powerpoint/2010/main" val="53061925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722</Words>
  <Application>Microsoft Macintosh PowerPoint</Application>
  <PresentationFormat>画面に合わせる (4:3)</PresentationFormat>
  <Paragraphs>91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1" baseType="lpstr">
      <vt:lpstr>HGPｺﾞｼｯｸE</vt:lpstr>
      <vt:lpstr>Hiragino Kaku Gothic Pro W3</vt:lpstr>
      <vt:lpstr>Hiragino Sans W4</vt:lpstr>
      <vt:lpstr>Meiryo</vt:lpstr>
      <vt:lpstr>游ゴシック</vt:lpstr>
      <vt:lpstr>游ゴシック Medium</vt:lpstr>
      <vt:lpstr>Arial</vt:lpstr>
      <vt:lpstr>Consolas</vt:lpstr>
      <vt:lpstr>Times New Roman</vt:lpstr>
      <vt:lpstr>Wingdings</vt:lpstr>
      <vt:lpstr>標準デザイン</vt:lpstr>
      <vt:lpstr>Miscellaneous Topics</vt:lpstr>
      <vt:lpstr>New Admin API for Flow Creation</vt:lpstr>
      <vt:lpstr>Send/Receive Metric</vt:lpstr>
      <vt:lpstr>[N]Metrics Usage Scenarios</vt:lpstr>
      <vt:lpstr>Examples of Standard Node-RED Nodes</vt:lpstr>
      <vt:lpstr>[N]Making multiple PRs that has dependency</vt:lpstr>
      <vt:lpstr>[N]Overwriting values in settings.js#1</vt:lpstr>
      <vt:lpstr>[N]Overwriting values in settings.js#2</vt:lpstr>
      <vt:lpstr>Effect of Leap Year on Node-RED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2020-01-30T16:21:58Z</dcterms:modified>
</cp:coreProperties>
</file>