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embedTrueType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09" r:id="rId5"/>
    <p:sldId id="310" r:id="rId6"/>
    <p:sldId id="311" r:id="rId7"/>
  </p:sldIdLst>
  <p:sldSz cx="9144000" cy="6858000" type="screen4x3"/>
  <p:notesSz cx="6807200" cy="9939338"/>
  <p:embeddedFontLst>
    <p:embeddedFont>
      <p:font typeface="HGPｺﾞｼｯｸE" panose="020B0900000000000000" pitchFamily="50" charset="-128"/>
      <p:regular r:id="rId10"/>
    </p:embeddedFont>
    <p:embeddedFont>
      <p:font typeface="HGP創英角ｺﾞｼｯｸUB" panose="020B0900000000000000" pitchFamily="50" charset="-128"/>
      <p:regular r:id="rId11"/>
    </p:embeddedFont>
    <p:embeddedFont>
      <p:font typeface="Meiryo UI" panose="020B0604030504040204" pitchFamily="50" charset="-128"/>
      <p:regular r:id="rId12"/>
      <p:bold r:id="rId13"/>
      <p:italic r:id="rId14"/>
      <p:boldItalic r:id="rId15"/>
    </p:embeddedFont>
  </p:embeddedFontLst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  <a:srgbClr val="8C8A8C"/>
    <a:srgbClr val="4C4C4C"/>
    <a:srgbClr val="FF0026"/>
    <a:srgbClr val="2D2D2D"/>
    <a:srgbClr val="1A1A1A"/>
    <a:srgbClr val="3333CC"/>
    <a:srgbClr val="D91B1B"/>
    <a:srgbClr val="C5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69" autoAdjust="0"/>
    <p:restoredTop sz="80991" autoAdjust="0"/>
  </p:normalViewPr>
  <p:slideViewPr>
    <p:cSldViewPr snapToGrid="0">
      <p:cViewPr varScale="1">
        <p:scale>
          <a:sx n="74" d="100"/>
          <a:sy n="74" d="100"/>
        </p:scale>
        <p:origin x="1038" y="27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968" y="-108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4574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07" y="4721813"/>
            <a:ext cx="4992592" cy="447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6429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kern="0" dirty="0">
              <a:solidFill>
                <a:srgbClr val="000000"/>
              </a:solidFill>
              <a:latin typeface="+mn-ea"/>
              <a:ea typeface="ＭＳ Ｐ明朝" charset="-128"/>
              <a:cs typeface="+mn-cs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40206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kern="0" dirty="0">
              <a:solidFill>
                <a:srgbClr val="000000"/>
              </a:solidFill>
              <a:latin typeface="+mn-ea"/>
              <a:ea typeface="ＭＳ Ｐ明朝" charset="-128"/>
              <a:cs typeface="+mn-cs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73390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kern="0" dirty="0">
              <a:solidFill>
                <a:srgbClr val="000000"/>
              </a:solidFill>
              <a:latin typeface="+mn-ea"/>
              <a:ea typeface="ＭＳ Ｐ明朝" charset="-128"/>
              <a:cs typeface="+mn-cs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710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pic>
        <p:nvPicPr>
          <p:cNvPr id="36" name="図 3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3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4" name="グループ化 33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5" name="正方形/長方形 34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42" name="図 41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2017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4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5" name="グループ化 34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8" name="図 37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7" name="図 36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AD61188-1299-4085-9C4A-FCB9067F754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266943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198438" y="1012825"/>
            <a:ext cx="8747125" cy="5546021"/>
            <a:chOff x="198438" y="1012825"/>
            <a:chExt cx="8747125" cy="5546021"/>
          </a:xfrm>
        </p:grpSpPr>
        <p:sp>
          <p:nvSpPr>
            <p:cNvPr id="41" name="Rectangle 10"/>
            <p:cNvSpPr>
              <a:spLocks noChangeArrowheads="1"/>
            </p:cNvSpPr>
            <p:nvPr userDrawn="1"/>
          </p:nvSpPr>
          <p:spPr bwMode="gray">
            <a:xfrm>
              <a:off x="198438" y="1012825"/>
              <a:ext cx="8747125" cy="5543550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Text Box 38"/>
            <p:cNvSpPr txBox="1">
              <a:spLocks noChangeArrowheads="1"/>
            </p:cNvSpPr>
            <p:nvPr userDrawn="1"/>
          </p:nvSpPr>
          <p:spPr bwMode="gray">
            <a:xfrm>
              <a:off x="205368" y="5506250"/>
              <a:ext cx="3785011" cy="1052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（注記）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赤色の枠線はコンテンツエリアです。この枠の中に収まるようにレイアウトしてください。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枠線は、メニュータブの［表示］／［スライドマスタ ］の画面にあります。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編集が終了しましたら、枠線と注記を選択し、必ず</a:t>
              </a:r>
              <a:r>
                <a:rPr lang="ja-JP" altLang="en-US" sz="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「消去」</a:t>
              </a: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してください。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元の編集画面へは、リボンメニュー［マスター表示を閉じる］で戻れます。</a:t>
              </a:r>
              <a:endPara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eaLnBrk="0" hangingPunct="0">
                <a:lnSpc>
                  <a:spcPct val="100000"/>
                </a:lnSpc>
              </a:pPr>
              <a:endPara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プレゼンテーションの演出上、背景に写真などの画像を用いる場合は</a:t>
              </a:r>
            </a:p>
            <a:p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コンテンツエリア周囲の余白へ（三色ラインの下まで）写真・画像を拡張しても可とします。</a:t>
              </a:r>
            </a:p>
          </p:txBody>
        </p:sp>
      </p:grpSp>
      <p:grpSp>
        <p:nvGrpSpPr>
          <p:cNvPr id="54" name="グループ化 72"/>
          <p:cNvGrpSpPr>
            <a:grpSpLocks/>
          </p:cNvGrpSpPr>
          <p:nvPr userDrawn="1"/>
        </p:nvGrpSpPr>
        <p:grpSpPr bwMode="gray">
          <a:xfrm>
            <a:off x="3016250" y="107950"/>
            <a:ext cx="3111500" cy="215900"/>
            <a:chOff x="2940050" y="107923"/>
            <a:chExt cx="3111581" cy="215900"/>
          </a:xfrm>
        </p:grpSpPr>
        <p:sp>
          <p:nvSpPr>
            <p:cNvPr id="55" name="円/楕円 54"/>
            <p:cNvSpPr>
              <a:spLocks/>
            </p:cNvSpPr>
            <p:nvPr/>
          </p:nvSpPr>
          <p:spPr bwMode="gray">
            <a:xfrm>
              <a:off x="2940050" y="107923"/>
              <a:ext cx="217494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56" name="円/楕円 55"/>
            <p:cNvSpPr>
              <a:spLocks/>
            </p:cNvSpPr>
            <p:nvPr/>
          </p:nvSpPr>
          <p:spPr bwMode="gray">
            <a:xfrm>
              <a:off x="5835725" y="107923"/>
              <a:ext cx="215906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</p:grpSp>
      <p:sp>
        <p:nvSpPr>
          <p:cNvPr id="58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59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60" name="正方形/長方形 5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3" name="図 6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 userDrawn="1"/>
        </p:nvSpPr>
        <p:spPr>
          <a:xfrm>
            <a:off x="4067011" y="268647"/>
            <a:ext cx="33401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閉じ穴を考慮したタイトル位置のシートです。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印刷をメインにする場合はこちらのシートを活用してください。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（プリンターの印刷結果によってタイトルをよけきれない場合もあります）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3683" y="2916679"/>
            <a:ext cx="3576635" cy="1026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2" r:id="rId5"/>
    <p:sldLayoutId id="2147483677" r:id="rId6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69D631C3-4F0C-4FFD-B657-AE8E3BD5E6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15" t="5053" b="19525"/>
          <a:stretch/>
        </p:blipFill>
        <p:spPr>
          <a:xfrm>
            <a:off x="3886595" y="2846968"/>
            <a:ext cx="2865548" cy="2935439"/>
          </a:xfrm>
          <a:prstGeom prst="rect">
            <a:avLst/>
          </a:prstGeom>
        </p:spPr>
      </p:pic>
      <p:sp>
        <p:nvSpPr>
          <p:cNvPr id="16" name="Text Box 33"/>
          <p:cNvSpPr txBox="1">
            <a:spLocks noChangeArrowheads="1"/>
          </p:cNvSpPr>
          <p:nvPr/>
        </p:nvSpPr>
        <p:spPr bwMode="gray">
          <a:xfrm>
            <a:off x="113191" y="911224"/>
            <a:ext cx="8409674" cy="2123658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We developed new node to show table on Node-RED dashboard.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Demonstration1: Normal</a:t>
            </a:r>
            <a:r>
              <a:rPr kumimoji="0" lang="ja-JP" altLang="en-US" sz="2200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table           Demonstration2: Custom</a:t>
            </a:r>
            <a:r>
              <a:rPr kumimoji="0" lang="ja-JP" altLang="en-US" sz="2200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table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5170005" cy="424732"/>
          </a:xfr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Table node for Node-RED dashboard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0</a:t>
            </a:fld>
            <a:endParaRPr lang="en-US" altLang="ja-JP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F9BD35D-F93C-4CD2-B0D8-8D3F3CF0C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112564"/>
              </p:ext>
            </p:extLst>
          </p:nvPr>
        </p:nvGraphicFramePr>
        <p:xfrm>
          <a:off x="247819" y="1397000"/>
          <a:ext cx="83468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953212309"/>
                    </a:ext>
                  </a:extLst>
                </a:gridCol>
                <a:gridCol w="7973488">
                  <a:extLst>
                    <a:ext uri="{9D8B030D-6E8A-4147-A177-3AD203B41FA5}">
                      <a16:colId xmlns:a16="http://schemas.microsoft.com/office/drawing/2014/main" val="63640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Questions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13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Can I add the table node under “node-red-</a:t>
                      </a:r>
                      <a:r>
                        <a:rPr kumimoji="1" lang="en-US" altLang="ja-JP" dirty="0" err="1"/>
                        <a:t>ui</a:t>
                      </a:r>
                      <a:r>
                        <a:rPr kumimoji="1" lang="en-US" altLang="ja-JP" dirty="0"/>
                        <a:t>-nodes” repository?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092449"/>
                  </a:ext>
                </a:extLst>
              </a:tr>
            </a:tbl>
          </a:graphicData>
        </a:graphic>
      </p:graphicFrame>
      <p:pic>
        <p:nvPicPr>
          <p:cNvPr id="4" name="図 3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CCC03A4A-1AE6-4F7E-B76B-5CF785583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403" y="3894402"/>
            <a:ext cx="3115778" cy="271355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2524B18-1E80-477A-BA32-269103D187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42" r="8371" b="18504"/>
          <a:stretch/>
        </p:blipFill>
        <p:spPr>
          <a:xfrm>
            <a:off x="295958" y="4091964"/>
            <a:ext cx="3433976" cy="2250881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61ECE8A1-044E-410B-AD8A-1ABB4B9E2764}"/>
              </a:ext>
            </a:extLst>
          </p:cNvPr>
          <p:cNvSpPr/>
          <p:nvPr/>
        </p:nvSpPr>
        <p:spPr bwMode="auto">
          <a:xfrm>
            <a:off x="507488" y="3008396"/>
            <a:ext cx="2663675" cy="921015"/>
          </a:xfrm>
          <a:prstGeom prst="wedgeRectCallout">
            <a:avLst>
              <a:gd name="adj1" fmla="val 4309"/>
              <a:gd name="adj2" fmla="val 163879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C</a:t>
            </a:r>
            <a:r>
              <a:rPr kumimoji="1" lang="en-US" altLang="ja-JP" sz="1800" dirty="0">
                <a:solidFill>
                  <a:schemeClr val="tx1"/>
                </a:solidFill>
              </a:rPr>
              <a:t>olumns which are</a:t>
            </a:r>
          </a:p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generated automatically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0E59821-69EF-4654-B165-51369EF102DA}"/>
              </a:ext>
            </a:extLst>
          </p:cNvPr>
          <p:cNvCxnSpPr>
            <a:cxnSpLocks/>
          </p:cNvCxnSpPr>
          <p:nvPr/>
        </p:nvCxnSpPr>
        <p:spPr bwMode="auto">
          <a:xfrm>
            <a:off x="3847268" y="2311758"/>
            <a:ext cx="0" cy="44947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CE3F5F23-E0DA-4FD9-B2AF-511097B0AD11}"/>
              </a:ext>
            </a:extLst>
          </p:cNvPr>
          <p:cNvSpPr/>
          <p:nvPr/>
        </p:nvSpPr>
        <p:spPr bwMode="auto">
          <a:xfrm>
            <a:off x="5428445" y="2963598"/>
            <a:ext cx="3208067" cy="921015"/>
          </a:xfrm>
          <a:prstGeom prst="wedgeRectCallout">
            <a:avLst>
              <a:gd name="adj1" fmla="val -41997"/>
              <a:gd name="adj2" fmla="val 8417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Users can set column settings</a:t>
            </a:r>
          </a:p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on node property manually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13" name="矢印: 上向き折線 12">
            <a:extLst>
              <a:ext uri="{FF2B5EF4-FFF2-40B4-BE49-F238E27FC236}">
                <a16:creationId xmlns:a16="http://schemas.microsoft.com/office/drawing/2014/main" id="{D9431723-F7CE-4623-95EC-C2E4B8E4032A}"/>
              </a:ext>
            </a:extLst>
          </p:cNvPr>
          <p:cNvSpPr/>
          <p:nvPr/>
        </p:nvSpPr>
        <p:spPr bwMode="auto">
          <a:xfrm rot="5400000">
            <a:off x="4715967" y="5563172"/>
            <a:ext cx="667907" cy="1200539"/>
          </a:xfrm>
          <a:prstGeom prst="bentUpArrow">
            <a:avLst>
              <a:gd name="adj1" fmla="val 35903"/>
              <a:gd name="adj2" fmla="val 40263"/>
              <a:gd name="adj3" fmla="val 3263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69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3"/>
          <p:cNvSpPr txBox="1">
            <a:spLocks noChangeArrowheads="1"/>
          </p:cNvSpPr>
          <p:nvPr/>
        </p:nvSpPr>
        <p:spPr bwMode="gray">
          <a:xfrm>
            <a:off x="102644" y="911224"/>
            <a:ext cx="8906605" cy="1446550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Currently, we are trying to realize resource control using delay node.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While the investigation, I found that delay node has improvement points.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3886000" cy="424732"/>
          </a:xfr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Enhancement of delay node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F9BD35D-F93C-4CD2-B0D8-8D3F3CF0C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091793"/>
              </p:ext>
            </p:extLst>
          </p:nvPr>
        </p:nvGraphicFramePr>
        <p:xfrm>
          <a:off x="395926" y="1814634"/>
          <a:ext cx="8208324" cy="1540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29">
                  <a:extLst>
                    <a:ext uri="{9D8B030D-6E8A-4147-A177-3AD203B41FA5}">
                      <a16:colId xmlns:a16="http://schemas.microsoft.com/office/drawing/2014/main" val="2953212309"/>
                    </a:ext>
                  </a:extLst>
                </a:gridCol>
                <a:gridCol w="7453595">
                  <a:extLst>
                    <a:ext uri="{9D8B030D-6E8A-4147-A177-3AD203B41FA5}">
                      <a16:colId xmlns:a16="http://schemas.microsoft.com/office/drawing/2014/main" val="636406773"/>
                    </a:ext>
                  </a:extLst>
                </a:gridCol>
              </a:tblGrid>
              <a:tr h="41339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Questions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131315"/>
                  </a:ext>
                </a:extLst>
              </a:tr>
              <a:tr h="41339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Can I add </a:t>
                      </a:r>
                      <a:r>
                        <a:rPr kumimoji="1" lang="en-US" altLang="ja-JP" dirty="0" err="1"/>
                        <a:t>msg.rate</a:t>
                      </a:r>
                      <a:r>
                        <a:rPr kumimoji="1" lang="en-US" altLang="ja-JP" dirty="0"/>
                        <a:t> property into delay node?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801966"/>
                  </a:ext>
                </a:extLst>
              </a:tr>
              <a:tr h="7135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Can I add handling to throw exception to catch node the queue reach</a:t>
                      </a:r>
                    </a:p>
                    <a:p>
                      <a:r>
                        <a:rPr kumimoji="1" lang="en-US" altLang="ja-JP" dirty="0" err="1"/>
                        <a:t>nodeMessageBufferMaxLength</a:t>
                      </a:r>
                      <a:r>
                        <a:rPr kumimoji="1" lang="en-US" altLang="ja-JP" dirty="0"/>
                        <a:t> in setting.js?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092449"/>
                  </a:ext>
                </a:extLst>
              </a:tr>
            </a:tbl>
          </a:graphicData>
        </a:graphic>
      </p:graphicFrame>
      <p:pic>
        <p:nvPicPr>
          <p:cNvPr id="3" name="図 2">
            <a:extLst>
              <a:ext uri="{FF2B5EF4-FFF2-40B4-BE49-F238E27FC236}">
                <a16:creationId xmlns:a16="http://schemas.microsoft.com/office/drawing/2014/main" id="{AC362D48-BF46-4A55-90E4-A665A08C8B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74" t="45088" r="4330" b="39806"/>
          <a:stretch/>
        </p:blipFill>
        <p:spPr>
          <a:xfrm>
            <a:off x="1263304" y="4519062"/>
            <a:ext cx="6391240" cy="920840"/>
          </a:xfrm>
          <a:prstGeom prst="rect">
            <a:avLst/>
          </a:prstGeom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6ADBEF8E-E3DA-4F6E-9D38-5B19793203AF}"/>
              </a:ext>
            </a:extLst>
          </p:cNvPr>
          <p:cNvSpPr/>
          <p:nvPr/>
        </p:nvSpPr>
        <p:spPr bwMode="auto">
          <a:xfrm>
            <a:off x="2130913" y="3747987"/>
            <a:ext cx="4448044" cy="703531"/>
          </a:xfrm>
          <a:prstGeom prst="wedgeRectCallout">
            <a:avLst>
              <a:gd name="adj1" fmla="val 3447"/>
              <a:gd name="adj2" fmla="val 9058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Users want to change the rate limit value</a:t>
            </a:r>
            <a:br>
              <a:rPr lang="en-US" altLang="ja-JP" sz="1800" dirty="0">
                <a:solidFill>
                  <a:schemeClr val="tx1"/>
                </a:solidFill>
              </a:rPr>
            </a:br>
            <a:r>
              <a:rPr lang="en-US" altLang="ja-JP" sz="1800" dirty="0">
                <a:solidFill>
                  <a:schemeClr val="tx1"/>
                </a:solidFill>
              </a:rPr>
              <a:t>using flow message dynamically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4A6F3C4-C2FD-44A7-9015-27198E33E9C7}"/>
              </a:ext>
            </a:extLst>
          </p:cNvPr>
          <p:cNvSpPr/>
          <p:nvPr/>
        </p:nvSpPr>
        <p:spPr bwMode="auto">
          <a:xfrm>
            <a:off x="1029769" y="5651934"/>
            <a:ext cx="3208067" cy="703531"/>
          </a:xfrm>
          <a:prstGeom prst="wedgeRectCallout">
            <a:avLst>
              <a:gd name="adj1" fmla="val 36487"/>
              <a:gd name="adj2" fmla="val -8698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Node.js will be crashed</a:t>
            </a:r>
            <a:br>
              <a:rPr kumimoji="1" lang="en-US" altLang="ja-JP" sz="1800" dirty="0">
                <a:solidFill>
                  <a:schemeClr val="tx1"/>
                </a:solidFill>
              </a:rPr>
            </a:br>
            <a:r>
              <a:rPr kumimoji="1" lang="en-US" altLang="ja-JP" sz="1800" dirty="0">
                <a:solidFill>
                  <a:schemeClr val="tx1"/>
                </a:solidFill>
              </a:rPr>
              <a:t>when the queue is full</a:t>
            </a:r>
          </a:p>
        </p:txBody>
      </p:sp>
    </p:spTree>
    <p:extLst>
      <p:ext uri="{BB962C8B-B14F-4D97-AF65-F5344CB8AC3E}">
        <p14:creationId xmlns:p14="http://schemas.microsoft.com/office/powerpoint/2010/main" val="414635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5229317" cy="424732"/>
          </a:xfr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Flow and </a:t>
            </a:r>
            <a:r>
              <a:rPr lang="en-US" altLang="ja-JP" dirty="0"/>
              <a:t>node development guideline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F9BD35D-F93C-4CD2-B0D8-8D3F3CF0C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881500"/>
              </p:ext>
            </p:extLst>
          </p:nvPr>
        </p:nvGraphicFramePr>
        <p:xfrm>
          <a:off x="395926" y="1397000"/>
          <a:ext cx="82083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29">
                  <a:extLst>
                    <a:ext uri="{9D8B030D-6E8A-4147-A177-3AD203B41FA5}">
                      <a16:colId xmlns:a16="http://schemas.microsoft.com/office/drawing/2014/main" val="2953212309"/>
                    </a:ext>
                  </a:extLst>
                </a:gridCol>
                <a:gridCol w="7453595">
                  <a:extLst>
                    <a:ext uri="{9D8B030D-6E8A-4147-A177-3AD203B41FA5}">
                      <a16:colId xmlns:a16="http://schemas.microsoft.com/office/drawing/2014/main" val="63640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Questions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13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Could you review the Pull requests?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801966"/>
                  </a:ext>
                </a:extLst>
              </a:tr>
            </a:tbl>
          </a:graphicData>
        </a:graphic>
      </p:graphicFrame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476A047-8C75-431F-B8F1-C18600477E65}"/>
              </a:ext>
            </a:extLst>
          </p:cNvPr>
          <p:cNvGrpSpPr/>
          <p:nvPr/>
        </p:nvGrpSpPr>
        <p:grpSpPr>
          <a:xfrm>
            <a:off x="1221150" y="2356701"/>
            <a:ext cx="6701699" cy="4188562"/>
            <a:chOff x="1517715" y="2756431"/>
            <a:chExt cx="5740923" cy="358807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34B27F83-47B3-4839-BEDC-C58894013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715" y="2756431"/>
              <a:ext cx="5740923" cy="3588077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EE8AFFA-1917-473F-B3E7-834EF55F7990}"/>
                </a:ext>
              </a:extLst>
            </p:cNvPr>
            <p:cNvSpPr/>
            <p:nvPr/>
          </p:nvSpPr>
          <p:spPr bwMode="auto">
            <a:xfrm>
              <a:off x="1706252" y="4628561"/>
              <a:ext cx="2865748" cy="1715947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Box 33">
            <a:extLst>
              <a:ext uri="{FF2B5EF4-FFF2-40B4-BE49-F238E27FC236}">
                <a16:creationId xmlns:a16="http://schemas.microsoft.com/office/drawing/2014/main" id="{9058C8F3-05B7-4D16-80B7-3030CA092AB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2644" y="911224"/>
            <a:ext cx="8204490" cy="43088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We submitted pull requests about guidelines for Node-RED website.</a:t>
            </a:r>
          </a:p>
        </p:txBody>
      </p:sp>
    </p:spTree>
    <p:extLst>
      <p:ext uri="{BB962C8B-B14F-4D97-AF65-F5344CB8AC3E}">
        <p14:creationId xmlns:p14="http://schemas.microsoft.com/office/powerpoint/2010/main" val="4020288802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gray">
        <a:noFill/>
        <a:ln w="3175" cap="rnd">
          <a:noFill/>
          <a:miter lim="800000"/>
          <a:headEnd/>
          <a:tailEnd/>
        </a:ln>
        <a:effectLst/>
      </a:spPr>
      <a:bodyPr wrap="none">
        <a:spAutoFit/>
      </a:bodyPr>
      <a:lstStyle>
        <a:defPPr marL="457200" marR="0" indent="-457200" algn="l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AutoNum type="arabicParenBoth"/>
          <a:tabLst/>
          <a:defRPr kumimoji="0" sz="1800" kern="0" dirty="0">
            <a:solidFill>
              <a:srgbClr val="000000"/>
            </a:solidFill>
            <a:latin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7E02D334C176841B9D5C0A75F8E1457" ma:contentTypeVersion="0" ma:contentTypeDescription="新しいドキュメントを作成します。" ma:contentTypeScope="" ma:versionID="4fccde12bf3ea6fb5288e5e31b581e5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8925b7fd3ba174e6fc45f86b69e771e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8" nillable="true" ma:displayName="評価 (0 ～ 5)" ma:decimals="2" ma:description="送信されたすべての評価の平均値" ma:internalName="AverageRating" ma:readOnly="true">
      <xsd:simpleType>
        <xsd:restriction base="dms:Number"/>
      </xsd:simpleType>
    </xsd:element>
    <xsd:element name="RatingCount" ma:index="9" nillable="true" ma:displayName="評価の数" ma:decimals="0" ma:description="送信された評価の数" ma:internalName="RatingCount" ma:readOnly="true">
      <xsd:simpleType>
        <xsd:restriction base="dms:Number"/>
      </xsd:simpleType>
    </xsd:element>
    <xsd:element name="RatedBy" ma:index="10" nillable="true" ma:displayName="評価者" ma:description="アイテムを評価したユーザーです。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1" nillable="true" ma:displayName="ユーザーの評価" ma:description="ユーザーによるアイテムの評価です。" ma:hidden="true" ma:internalName="Ratings">
      <xsd:simpleType>
        <xsd:restriction base="dms:Note"/>
      </xsd:simpleType>
    </xsd:element>
    <xsd:element name="LikesCount" ma:index="12" nillable="true" ma:displayName="「いいね!」の数" ma:internalName="LikesCount">
      <xsd:simpleType>
        <xsd:restriction base="dms:Unknown"/>
      </xsd:simpleType>
    </xsd:element>
    <xsd:element name="LikedBy" ma:index="13" nillable="true" ma:displayName="「いいね!」と評価したメンバー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RatedBy xmlns="http://schemas.microsoft.com/sharepoint/v3">
      <UserInfo>
        <DisplayName/>
        <AccountId xsi:nil="true"/>
        <AccountType/>
      </UserInfo>
    </RatedBy>
  </documentManagement>
</p:properties>
</file>

<file path=customXml/itemProps1.xml><?xml version="1.0" encoding="utf-8"?>
<ds:datastoreItem xmlns:ds="http://schemas.openxmlformats.org/officeDocument/2006/customXml" ds:itemID="{235C3F93-B1F5-4D3B-989A-9287880A81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3798FF-2832-4538-A1D6-7268BE217D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316F28-D208-4415-9364-9798B60EAF8D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163</Words>
  <Application>Microsoft Office PowerPoint</Application>
  <PresentationFormat>画面に合わせる (4:3)</PresentationFormat>
  <Paragraphs>39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Meiryo UI</vt:lpstr>
      <vt:lpstr>HGPｺﾞｼｯｸE</vt:lpstr>
      <vt:lpstr>HGP創英角ｺﾞｼｯｸUB</vt:lpstr>
      <vt:lpstr>Arial</vt:lpstr>
      <vt:lpstr>Times New Roman</vt:lpstr>
      <vt:lpstr>ＭＳ Ｐゴシック</vt:lpstr>
      <vt:lpstr>標準デザイン</vt:lpstr>
      <vt:lpstr>Table node for Node-RED dashboard</vt:lpstr>
      <vt:lpstr>Enhancement of delay node</vt:lpstr>
      <vt:lpstr>Flow and node development guideline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98</cp:revision>
  <dcterms:created xsi:type="dcterms:W3CDTF">2004-05-26T10:25:15Z</dcterms:created>
  <dcterms:modified xsi:type="dcterms:W3CDTF">2019-06-03T12:47:12Z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0x01010027E02D334C176841B9D5C0A75F8E1457</vt:lpwstr>
  </property>
</Properties>
</file>