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autoCompressPictures="0">
  <p:sldMasterIdLst>
    <p:sldMasterId id="2147483648" r:id="rId1"/>
  </p:sldMasterIdLst>
  <p:notesMasterIdLst>
    <p:notesMasterId r:id="rId14"/>
  </p:notesMasterIdLst>
  <p:handoutMasterIdLst>
    <p:handoutMasterId r:id="rId15"/>
  </p:handoutMasterIdLst>
  <p:sldIdLst>
    <p:sldId id="298" r:id="rId2"/>
    <p:sldId id="980" r:id="rId3"/>
    <p:sldId id="964" r:id="rId4"/>
    <p:sldId id="977" r:id="rId5"/>
    <p:sldId id="982" r:id="rId6"/>
    <p:sldId id="974" r:id="rId7"/>
    <p:sldId id="973" r:id="rId8"/>
    <p:sldId id="981" r:id="rId9"/>
    <p:sldId id="966" r:id="rId10"/>
    <p:sldId id="968" r:id="rId11"/>
    <p:sldId id="967" r:id="rId12"/>
    <p:sldId id="501" r:id="rId13"/>
  </p:sldIdLst>
  <p:sldSz cx="9144000" cy="6858000" type="screen4x3"/>
  <p:notesSz cx="6735763" cy="9866313"/>
  <p:defaultTextStyle>
    <a:defPPr>
      <a:defRPr lang="ja-JP"/>
    </a:defPPr>
    <a:lvl1pPr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1pPr>
    <a:lvl2pPr marL="4572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2pPr>
    <a:lvl3pPr marL="9144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3pPr>
    <a:lvl4pPr marL="13716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4pPr>
    <a:lvl5pPr marL="1828800" algn="l" rtl="0" fontAlgn="base">
      <a:lnSpc>
        <a:spcPct val="90000"/>
      </a:lnSpc>
      <a:spcBef>
        <a:spcPct val="0"/>
      </a:spcBef>
      <a:spcAft>
        <a:spcPct val="0"/>
      </a:spcAft>
      <a:defRPr kumimoji="1" sz="2600" kern="1200">
        <a:solidFill>
          <a:schemeClr val="tx2"/>
        </a:solidFill>
        <a:latin typeface="HGPｺﾞｼｯｸE" pitchFamily="50" charset="-128"/>
        <a:ea typeface="HGPｺﾞｼｯｸE" pitchFamily="50" charset="-128"/>
        <a:cs typeface="+mn-cs"/>
      </a:defRPr>
    </a:lvl5pPr>
    <a:lvl6pPr marL="22860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6pPr>
    <a:lvl7pPr marL="27432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7pPr>
    <a:lvl8pPr marL="32004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8pPr>
    <a:lvl9pPr marL="3657600" algn="l" defTabSz="914400" rtl="0" eaLnBrk="1" latinLnBrk="0" hangingPunct="1">
      <a:defRPr kumimoji="1" sz="2600" kern="1200">
        <a:solidFill>
          <a:schemeClr val="tx2"/>
        </a:solidFill>
        <a:latin typeface="HGPｺﾞｼｯｸE" pitchFamily="50" charset="-128"/>
        <a:ea typeface="HGPｺﾞｼｯｸE"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79">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1B"/>
    <a:srgbClr val="3333CC"/>
    <a:srgbClr val="FFFFFF"/>
    <a:srgbClr val="FFCC99"/>
    <a:srgbClr val="FF0000"/>
    <a:srgbClr val="1A1A1A"/>
    <a:srgbClr val="C5002A"/>
    <a:srgbClr val="4C4C4C"/>
    <a:srgbClr val="99CCFF"/>
    <a:srgbClr val="E3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5735" autoAdjust="0"/>
  </p:normalViewPr>
  <p:slideViewPr>
    <p:cSldViewPr snapToGrid="0">
      <p:cViewPr varScale="1">
        <p:scale>
          <a:sx n="110" d="100"/>
          <a:sy n="110" d="100"/>
        </p:scale>
        <p:origin x="1392" y="96"/>
      </p:cViewPr>
      <p:guideLst>
        <p:guide orient="horz" pos="2160"/>
        <p:guide pos="2879"/>
      </p:guideLst>
    </p:cSldViewPr>
  </p:slideViewPr>
  <p:outlineViewPr>
    <p:cViewPr>
      <p:scale>
        <a:sx n="33" d="100"/>
        <a:sy n="33" d="100"/>
      </p:scale>
      <p:origin x="0" y="-20896"/>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8" d="100"/>
          <a:sy n="78" d="100"/>
        </p:scale>
        <p:origin x="4074"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5" name="Rectangle 1027"/>
          <p:cNvSpPr>
            <a:spLocks noGrp="1" noChangeArrowheads="1"/>
          </p:cNvSpPr>
          <p:nvPr>
            <p:ph type="dt" sz="quarter"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33796" name="Rectangle 1028"/>
          <p:cNvSpPr>
            <a:spLocks noGrp="1" noChangeArrowheads="1"/>
          </p:cNvSpPr>
          <p:nvPr>
            <p:ph type="ftr" sz="quarter" idx="2"/>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33797" name="Rectangle 1029"/>
          <p:cNvSpPr>
            <a:spLocks noGrp="1" noChangeArrowheads="1"/>
          </p:cNvSpPr>
          <p:nvPr>
            <p:ph type="sldNum" sz="quarter" idx="3"/>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97EB0BD7-0D1B-461F-96D2-458D4659D7B9}" type="slidenum">
              <a:rPr lang="en-US" altLang="ja-JP"/>
              <a:pPr/>
              <a:t>‹#›</a:t>
            </a:fld>
            <a:endParaRPr lang="en-US" altLang="ja-JP"/>
          </a:p>
        </p:txBody>
      </p:sp>
    </p:spTree>
    <p:extLst>
      <p:ext uri="{BB962C8B-B14F-4D97-AF65-F5344CB8AC3E}">
        <p14:creationId xmlns:p14="http://schemas.microsoft.com/office/powerpoint/2010/main" val="1611298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3" name="Rectangle 1027"/>
          <p:cNvSpPr>
            <a:spLocks noGrp="1" noChangeArrowheads="1"/>
          </p:cNvSpPr>
          <p:nvPr>
            <p:ph type="dt" idx="1"/>
          </p:nvPr>
        </p:nvSpPr>
        <p:spPr bwMode="auto">
          <a:xfrm>
            <a:off x="3817571" y="0"/>
            <a:ext cx="2918193" cy="493628"/>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endParaRPr lang="en-US" altLang="ja-JP"/>
          </a:p>
        </p:txBody>
      </p:sp>
      <p:sp>
        <p:nvSpPr>
          <p:cNvPr id="25604" name="Rectangle 1028"/>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p:spPr>
      </p:sp>
      <p:sp>
        <p:nvSpPr>
          <p:cNvPr id="25605" name="Rectangle 1029"/>
          <p:cNvSpPr>
            <a:spLocks noGrp="1" noChangeArrowheads="1"/>
          </p:cNvSpPr>
          <p:nvPr>
            <p:ph type="body" sz="quarter" idx="3"/>
          </p:nvPr>
        </p:nvSpPr>
        <p:spPr bwMode="auto">
          <a:xfrm>
            <a:off x="897785" y="4687122"/>
            <a:ext cx="4940198" cy="4439530"/>
          </a:xfrm>
          <a:prstGeom prst="rect">
            <a:avLst/>
          </a:prstGeom>
          <a:noFill/>
          <a:ln w="9525">
            <a:noFill/>
            <a:miter lim="800000"/>
            <a:headEnd/>
            <a:tailEnd/>
          </a:ln>
          <a:effectLst/>
        </p:spPr>
        <p:txBody>
          <a:bodyPr vert="horz" wrap="square" lIns="90756" tIns="45379" rIns="90756" bIns="4537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5606" name="Rectangle 1030"/>
          <p:cNvSpPr>
            <a:spLocks noGrp="1" noChangeArrowheads="1"/>
          </p:cNvSpPr>
          <p:nvPr>
            <p:ph type="ftr" sz="quarter" idx="4"/>
          </p:nvPr>
        </p:nvSpPr>
        <p:spPr bwMode="auto">
          <a:xfrm>
            <a:off x="0"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nSpc>
                <a:spcPct val="100000"/>
              </a:lnSpc>
              <a:defRPr sz="1200">
                <a:solidFill>
                  <a:schemeClr val="tx1"/>
                </a:solidFill>
                <a:latin typeface="Times New Roman" charset="0"/>
                <a:ea typeface="ＭＳ Ｐゴシック" charset="-128"/>
              </a:defRPr>
            </a:lvl1pPr>
          </a:lstStyle>
          <a:p>
            <a:endParaRPr lang="en-US" altLang="ja-JP"/>
          </a:p>
        </p:txBody>
      </p:sp>
      <p:sp>
        <p:nvSpPr>
          <p:cNvPr id="25607" name="Rectangle 1031"/>
          <p:cNvSpPr>
            <a:spLocks noGrp="1" noChangeArrowheads="1"/>
          </p:cNvSpPr>
          <p:nvPr>
            <p:ph type="sldNum" sz="quarter" idx="5"/>
          </p:nvPr>
        </p:nvSpPr>
        <p:spPr bwMode="auto">
          <a:xfrm>
            <a:off x="3817571" y="9372687"/>
            <a:ext cx="2918193" cy="493626"/>
          </a:xfrm>
          <a:prstGeom prst="rect">
            <a:avLst/>
          </a:prstGeom>
          <a:noFill/>
          <a:ln w="9525">
            <a:noFill/>
            <a:miter lim="800000"/>
            <a:headEnd/>
            <a:tailEnd/>
          </a:ln>
          <a:effectLst/>
        </p:spPr>
        <p:txBody>
          <a:bodyPr vert="horz" wrap="square" lIns="90756" tIns="45379" rIns="90756" bIns="45379" numCol="1" anchor="b" anchorCtr="0" compatLnSpc="1">
            <a:prstTxWarp prst="textNoShape">
              <a:avLst/>
            </a:prstTxWarp>
          </a:bodyPr>
          <a:lstStyle>
            <a:lvl1pPr algn="r">
              <a:lnSpc>
                <a:spcPct val="100000"/>
              </a:lnSpc>
              <a:defRPr sz="1200">
                <a:solidFill>
                  <a:schemeClr val="tx1"/>
                </a:solidFill>
                <a:latin typeface="Times New Roman" charset="0"/>
                <a:ea typeface="ＭＳ Ｐゴシック" charset="-128"/>
              </a:defRPr>
            </a:lvl1pPr>
          </a:lstStyle>
          <a:p>
            <a:fld id="{8AF01994-2739-4319-8C13-74EB71056E38}" type="slidenum">
              <a:rPr lang="en-US" altLang="ja-JP"/>
              <a:pPr/>
              <a:t>‹#›</a:t>
            </a:fld>
            <a:endParaRPr lang="en-US" altLang="ja-JP"/>
          </a:p>
        </p:txBody>
      </p:sp>
    </p:spTree>
    <p:extLst>
      <p:ext uri="{BB962C8B-B14F-4D97-AF65-F5344CB8AC3E}">
        <p14:creationId xmlns:p14="http://schemas.microsoft.com/office/powerpoint/2010/main" val="7234039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ＭＳ Ｐ明朝" charset="-128"/>
        <a:cs typeface="+mn-cs"/>
      </a:defRPr>
    </a:lvl1pPr>
    <a:lvl2pPr marL="457200" algn="l" rtl="0" fontAlgn="base">
      <a:spcBef>
        <a:spcPct val="30000"/>
      </a:spcBef>
      <a:spcAft>
        <a:spcPct val="0"/>
      </a:spcAft>
      <a:defRPr kumimoji="1" sz="1200" kern="1200">
        <a:solidFill>
          <a:schemeClr val="tx1"/>
        </a:solidFill>
        <a:latin typeface="Times New Roman" charset="0"/>
        <a:ea typeface="ＭＳ Ｐ明朝" charset="-128"/>
        <a:cs typeface="+mn-cs"/>
      </a:defRPr>
    </a:lvl2pPr>
    <a:lvl3pPr marL="914400" algn="l" rtl="0" fontAlgn="base">
      <a:spcBef>
        <a:spcPct val="30000"/>
      </a:spcBef>
      <a:spcAft>
        <a:spcPct val="0"/>
      </a:spcAft>
      <a:defRPr kumimoji="1" sz="1200" kern="1200">
        <a:solidFill>
          <a:schemeClr val="tx1"/>
        </a:solidFill>
        <a:latin typeface="Times New Roman"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Times New Roman"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Times New Roman"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0</a:t>
            </a:fld>
            <a:endParaRPr lang="en-US" altLang="ja-JP"/>
          </a:p>
        </p:txBody>
      </p:sp>
    </p:spTree>
    <p:extLst>
      <p:ext uri="{BB962C8B-B14F-4D97-AF65-F5344CB8AC3E}">
        <p14:creationId xmlns:p14="http://schemas.microsoft.com/office/powerpoint/2010/main" val="3573740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9</a:t>
            </a:fld>
            <a:endParaRPr lang="en-US" altLang="ja-JP"/>
          </a:p>
        </p:txBody>
      </p:sp>
    </p:spTree>
    <p:extLst>
      <p:ext uri="{BB962C8B-B14F-4D97-AF65-F5344CB8AC3E}">
        <p14:creationId xmlns:p14="http://schemas.microsoft.com/office/powerpoint/2010/main" val="3919529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10</a:t>
            </a:fld>
            <a:endParaRPr lang="en-US" altLang="ja-JP"/>
          </a:p>
        </p:txBody>
      </p:sp>
    </p:spTree>
    <p:extLst>
      <p:ext uri="{BB962C8B-B14F-4D97-AF65-F5344CB8AC3E}">
        <p14:creationId xmlns:p14="http://schemas.microsoft.com/office/powerpoint/2010/main" val="112122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1</a:t>
            </a:fld>
            <a:endParaRPr lang="en-US" altLang="ja-JP"/>
          </a:p>
        </p:txBody>
      </p:sp>
    </p:spTree>
    <p:extLst>
      <p:ext uri="{BB962C8B-B14F-4D97-AF65-F5344CB8AC3E}">
        <p14:creationId xmlns:p14="http://schemas.microsoft.com/office/powerpoint/2010/main" val="4036311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2</a:t>
            </a:fld>
            <a:endParaRPr lang="en-US" altLang="ja-JP"/>
          </a:p>
        </p:txBody>
      </p:sp>
    </p:spTree>
    <p:extLst>
      <p:ext uri="{BB962C8B-B14F-4D97-AF65-F5344CB8AC3E}">
        <p14:creationId xmlns:p14="http://schemas.microsoft.com/office/powerpoint/2010/main" val="3541784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3</a:t>
            </a:fld>
            <a:endParaRPr lang="en-US" altLang="ja-JP"/>
          </a:p>
        </p:txBody>
      </p:sp>
    </p:spTree>
    <p:extLst>
      <p:ext uri="{BB962C8B-B14F-4D97-AF65-F5344CB8AC3E}">
        <p14:creationId xmlns:p14="http://schemas.microsoft.com/office/powerpoint/2010/main" val="127323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4</a:t>
            </a:fld>
            <a:endParaRPr lang="en-US" altLang="ja-JP"/>
          </a:p>
        </p:txBody>
      </p:sp>
    </p:spTree>
    <p:extLst>
      <p:ext uri="{BB962C8B-B14F-4D97-AF65-F5344CB8AC3E}">
        <p14:creationId xmlns:p14="http://schemas.microsoft.com/office/powerpoint/2010/main" val="71263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5</a:t>
            </a:fld>
            <a:endParaRPr lang="en-US" altLang="ja-JP"/>
          </a:p>
        </p:txBody>
      </p:sp>
    </p:spTree>
    <p:extLst>
      <p:ext uri="{BB962C8B-B14F-4D97-AF65-F5344CB8AC3E}">
        <p14:creationId xmlns:p14="http://schemas.microsoft.com/office/powerpoint/2010/main" val="342813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6</a:t>
            </a:fld>
            <a:endParaRPr lang="en-US" altLang="ja-JP"/>
          </a:p>
        </p:txBody>
      </p:sp>
    </p:spTree>
    <p:extLst>
      <p:ext uri="{BB962C8B-B14F-4D97-AF65-F5344CB8AC3E}">
        <p14:creationId xmlns:p14="http://schemas.microsoft.com/office/powerpoint/2010/main" val="3497669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7</a:t>
            </a:fld>
            <a:endParaRPr lang="en-US" altLang="ja-JP"/>
          </a:p>
        </p:txBody>
      </p:sp>
    </p:spTree>
    <p:extLst>
      <p:ext uri="{BB962C8B-B14F-4D97-AF65-F5344CB8AC3E}">
        <p14:creationId xmlns:p14="http://schemas.microsoft.com/office/powerpoint/2010/main" val="354178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AF01994-2739-4319-8C13-74EB71056E38}" type="slidenum">
              <a:rPr lang="en-US" altLang="ja-JP" smtClean="0"/>
              <a:pPr/>
              <a:t>8</a:t>
            </a:fld>
            <a:endParaRPr lang="en-US" altLang="ja-JP"/>
          </a:p>
        </p:txBody>
      </p:sp>
    </p:spTree>
    <p:extLst>
      <p:ext uri="{BB962C8B-B14F-4D97-AF65-F5344CB8AC3E}">
        <p14:creationId xmlns:p14="http://schemas.microsoft.com/office/powerpoint/2010/main" val="254323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タイトルのみ">
    <p:spTree>
      <p:nvGrpSpPr>
        <p:cNvPr id="1" name=""/>
        <p:cNvGrpSpPr/>
        <p:nvPr/>
      </p:nvGrpSpPr>
      <p:grpSpPr>
        <a:xfrm>
          <a:off x="0" y="0"/>
          <a:ext cx="0" cy="0"/>
          <a:chOff x="0" y="0"/>
          <a:chExt cx="0" cy="0"/>
        </a:xfrm>
      </p:grpSpPr>
      <p:sp>
        <p:nvSpPr>
          <p:cNvPr id="100" name="正方形/長方形 11"/>
          <p:cNvSpPr>
            <a:spLocks noChangeArrowheads="1"/>
          </p:cNvSpPr>
          <p:nvPr/>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b="1">
              <a:latin typeface="游ゴシック Medium" panose="020B0500000000000000" pitchFamily="50" charset="-128"/>
              <a:ea typeface="游ゴシック Medium" panose="020B0500000000000000" pitchFamily="50" charset="-128"/>
            </a:endParaRPr>
          </a:p>
        </p:txBody>
      </p:sp>
      <p:grpSp>
        <p:nvGrpSpPr>
          <p:cNvPr id="63" name="グループ化 62"/>
          <p:cNvGrpSpPr/>
          <p:nvPr userDrawn="1"/>
        </p:nvGrpSpPr>
        <p:grpSpPr bwMode="gray">
          <a:xfrm>
            <a:off x="324643" y="2763058"/>
            <a:ext cx="2178447" cy="109537"/>
            <a:chOff x="312738" y="2747963"/>
            <a:chExt cx="1970087" cy="109537"/>
          </a:xfrm>
        </p:grpSpPr>
        <p:sp>
          <p:nvSpPr>
            <p:cNvPr id="64" name="正方形/長方形 63"/>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sp>
          <p:nvSpPr>
            <p:cNvPr id="65" name="正方形/長方形 64"/>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b="1" kern="0" dirty="0">
                <a:solidFill>
                  <a:sysClr val="windowText" lastClr="000000"/>
                </a:solidFill>
                <a:latin typeface="游ゴシック Medium" panose="020B0500000000000000" pitchFamily="50" charset="-128"/>
                <a:ea typeface="游ゴシック Medium" panose="020B0500000000000000" pitchFamily="50" charset="-128"/>
              </a:endParaRPr>
            </a:p>
          </p:txBody>
        </p:sp>
      </p:grpSp>
      <p:sp>
        <p:nvSpPr>
          <p:cNvPr id="41"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2"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790173A9-6621-4FFE-BC07-AC198BDD4C9A}" type="slidenum">
              <a:rPr lang="en-US" altLang="ja-JP" smtClean="0"/>
              <a:pPr>
                <a:defRPr/>
              </a:pPr>
              <a:t>‹#›</a:t>
            </a:fld>
            <a:endParaRPr lang="en-US" altLang="ja-JP"/>
          </a:p>
        </p:txBody>
      </p:sp>
      <p:sp>
        <p:nvSpPr>
          <p:cNvPr id="43" name="タイトル 1"/>
          <p:cNvSpPr>
            <a:spLocks noGrp="1"/>
          </p:cNvSpPr>
          <p:nvPr userDrawn="1">
            <p:ph type="title"/>
          </p:nvPr>
        </p:nvSpPr>
        <p:spPr bwMode="gray">
          <a:xfrm>
            <a:off x="2428491" y="3113705"/>
            <a:ext cx="4674678" cy="538609"/>
          </a:xfrm>
          <a:prstGeom prst="rect">
            <a:avLst/>
          </a:prstGeom>
        </p:spPr>
        <p:txBody>
          <a:bodyPr wrap="none">
            <a:spAutoFit/>
          </a:bodyPr>
          <a:lstStyle>
            <a:lvl1pPr>
              <a:lnSpc>
                <a:spcPct val="100000"/>
              </a:lnSpc>
              <a:defRPr sz="2900" b="1" i="0">
                <a:solidFill>
                  <a:schemeClr val="tx1"/>
                </a:solidFill>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テキスト プレースホルダ 48"/>
          <p:cNvSpPr>
            <a:spLocks noGrp="1"/>
          </p:cNvSpPr>
          <p:nvPr userDrawn="1">
            <p:ph type="body" sz="quarter" idx="11"/>
          </p:nvPr>
        </p:nvSpPr>
        <p:spPr bwMode="gray">
          <a:xfrm>
            <a:off x="2428491" y="3656176"/>
            <a:ext cx="3591048" cy="430887"/>
          </a:xfrm>
          <a:prstGeom prst="rect">
            <a:avLst/>
          </a:prstGeom>
        </p:spPr>
        <p:txBody>
          <a:bodyPr wrap="none">
            <a:spAutoFit/>
          </a:bodyPr>
          <a:lstStyle>
            <a:lvl1pPr>
              <a:buNone/>
              <a:defRPr sz="2200" b="1" i="0">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pPr lvl="0"/>
            <a:r>
              <a:rPr kumimoji="1" lang="ja-JP" altLang="en-US"/>
              <a:t>マスタ テキストの書式設定</a:t>
            </a:r>
          </a:p>
        </p:txBody>
      </p:sp>
      <p:grpSp>
        <p:nvGrpSpPr>
          <p:cNvPr id="98" name="グループ化 97"/>
          <p:cNvGrpSpPr/>
          <p:nvPr userDrawn="1"/>
        </p:nvGrpSpPr>
        <p:grpSpPr bwMode="gray">
          <a:xfrm>
            <a:off x="6844506" y="547566"/>
            <a:ext cx="1982788" cy="569913"/>
            <a:chOff x="6642100" y="547566"/>
            <a:chExt cx="1982788" cy="569913"/>
          </a:xfrm>
        </p:grpSpPr>
        <p:sp>
          <p:nvSpPr>
            <p:cNvPr id="73"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4"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5"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6"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7"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8"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79"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0"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1"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2"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3"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4"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5"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6"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7"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8"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89"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0"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1"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2"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3"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4"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5"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9627" y="6599238"/>
            <a:ext cx="2213523" cy="219291"/>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2019. All rights reserved.</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4" name="グループ化 93"/>
          <p:cNvGrpSpPr/>
          <p:nvPr userDrawn="1"/>
        </p:nvGrpSpPr>
        <p:grpSpPr bwMode="gray">
          <a:xfrm>
            <a:off x="6844506" y="547566"/>
            <a:ext cx="1982788" cy="569913"/>
            <a:chOff x="6642100" y="547566"/>
            <a:chExt cx="1982788" cy="569913"/>
          </a:xfrm>
        </p:grpSpPr>
        <p:sp>
          <p:nvSpPr>
            <p:cNvPr id="95"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6"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8"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39" name="グループ化 38"/>
          <p:cNvGrpSpPr/>
          <p:nvPr userDrawn="1"/>
        </p:nvGrpSpPr>
        <p:grpSpPr bwMode="gray">
          <a:xfrm>
            <a:off x="324643" y="2763058"/>
            <a:ext cx="2178447" cy="109537"/>
            <a:chOff x="312738" y="2747963"/>
            <a:chExt cx="1970087" cy="109537"/>
          </a:xfrm>
        </p:grpSpPr>
        <p:sp>
          <p:nvSpPr>
            <p:cNvPr id="40" name="正方形/長方形 39"/>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1" name="正方形/長方形 40"/>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7"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2" name="タイトル 1"/>
          <p:cNvSpPr>
            <a:spLocks noGrp="1"/>
          </p:cNvSpPr>
          <p:nvPr>
            <p:ph type="title"/>
          </p:nvPr>
        </p:nvSpPr>
        <p:spPr bwMode="gray">
          <a:xfrm>
            <a:off x="566738" y="3153460"/>
            <a:ext cx="4747760" cy="487313"/>
          </a:xfrm>
          <a:prstGeom prst="rect">
            <a:avLst/>
          </a:prstGeom>
        </p:spPr>
        <p:txBody>
          <a:bodyPr wrap="none">
            <a:spAutoFit/>
          </a:bodyPr>
          <a:lstStyle>
            <a:lvl1pPr>
              <a:defRPr sz="2800" b="0" i="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9" name="スライド番号プレースホルダ 2"/>
          <p:cNvSpPr>
            <a:spLocks noGrp="1"/>
          </p:cNvSpPr>
          <p:nvPr>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ED881F7E-4721-4672-B9D1-22F8E31EDEB5}" type="slidenum">
              <a:rPr lang="en-US" altLang="ja-JP" smtClean="0"/>
              <a:pPr>
                <a:defRPr/>
              </a:pPr>
              <a:t>‹#›</a:t>
            </a:fld>
            <a:endParaRPr lang="en-US" altLang="ja-JP"/>
          </a:p>
        </p:txBody>
      </p:sp>
      <p:grpSp>
        <p:nvGrpSpPr>
          <p:cNvPr id="95" name="グループ化 94"/>
          <p:cNvGrpSpPr/>
          <p:nvPr userDrawn="1"/>
        </p:nvGrpSpPr>
        <p:grpSpPr bwMode="gray">
          <a:xfrm>
            <a:off x="6844506" y="547566"/>
            <a:ext cx="1982788" cy="569913"/>
            <a:chOff x="6642100" y="547566"/>
            <a:chExt cx="1982788" cy="569913"/>
          </a:xfrm>
        </p:grpSpPr>
        <p:sp>
          <p:nvSpPr>
            <p:cNvPr id="96"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7"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8"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99"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0"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1"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2"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3"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4"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5"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6"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0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11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39" name="正方形/長方形 11"/>
          <p:cNvSpPr>
            <a:spLocks noChangeArrowheads="1"/>
          </p:cNvSpPr>
          <p:nvPr userDrawn="1"/>
        </p:nvSpPr>
        <p:spPr bwMode="gray">
          <a:xfrm>
            <a:off x="324644" y="2763058"/>
            <a:ext cx="8502650" cy="109537"/>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0" name="グループ化 39"/>
          <p:cNvGrpSpPr/>
          <p:nvPr userDrawn="1"/>
        </p:nvGrpSpPr>
        <p:grpSpPr bwMode="gray">
          <a:xfrm>
            <a:off x="324643" y="2763058"/>
            <a:ext cx="2178447" cy="109537"/>
            <a:chOff x="312738" y="2747963"/>
            <a:chExt cx="1970087" cy="109537"/>
          </a:xfrm>
        </p:grpSpPr>
        <p:sp>
          <p:nvSpPr>
            <p:cNvPr id="41" name="正方形/長方形 40"/>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2" name="正方形/長方形 41"/>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96130" cy="482568"/>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4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20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25959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20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6578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タイトルのみ">
    <p:spTree>
      <p:nvGrpSpPr>
        <p:cNvPr id="1" name=""/>
        <p:cNvGrpSpPr/>
        <p:nvPr/>
      </p:nvGrpSpPr>
      <p:grpSpPr>
        <a:xfrm>
          <a:off x="0" y="0"/>
          <a:ext cx="0" cy="0"/>
          <a:chOff x="0" y="0"/>
          <a:chExt cx="0" cy="0"/>
        </a:xfrm>
      </p:grpSpPr>
      <p:sp>
        <p:nvSpPr>
          <p:cNvPr id="4" name="Rectangle 10"/>
          <p:cNvSpPr>
            <a:spLocks noChangeArrowheads="1"/>
          </p:cNvSpPr>
          <p:nvPr userDrawn="1"/>
        </p:nvSpPr>
        <p:spPr bwMode="gray">
          <a:xfrm>
            <a:off x="198438" y="1012825"/>
            <a:ext cx="8747125" cy="5543550"/>
          </a:xfrm>
          <a:prstGeom prst="rect">
            <a:avLst/>
          </a:prstGeom>
          <a:noFill/>
          <a:ln w="3175">
            <a:solidFill>
              <a:schemeClr val="bg1"/>
            </a:solidFill>
            <a:miter lim="800000"/>
            <a:headEnd/>
            <a:tailEnd/>
          </a:ln>
          <a:effectLst/>
        </p:spPr>
        <p:txBody>
          <a:bodyPr wrap="none" anchor="ctr"/>
          <a:lstStyle/>
          <a:p>
            <a:endParaRPr lang="ja-JP" altLang="en-US"/>
          </a:p>
        </p:txBody>
      </p:sp>
      <p:sp>
        <p:nvSpPr>
          <p:cNvPr id="2" name="タイトル 1"/>
          <p:cNvSpPr>
            <a:spLocks noGrp="1"/>
          </p:cNvSpPr>
          <p:nvPr userDrawn="1">
            <p:ph type="title"/>
          </p:nvPr>
        </p:nvSpPr>
        <p:spPr bwMode="gray">
          <a:xfrm>
            <a:off x="113191" y="179482"/>
            <a:ext cx="4575291" cy="480131"/>
          </a:xfrm>
          <a:prstGeom prst="rect">
            <a:avLst/>
          </a:prstGeom>
        </p:spPr>
        <p:txBody>
          <a:bodyPr wrap="none">
            <a:spAutoFit/>
          </a:bodyPr>
          <a:lstStyle>
            <a:lvl1pPr>
              <a:defRPr sz="2800">
                <a:solidFill>
                  <a:schemeClr val="tx1"/>
                </a:solidFill>
                <a:effectLst>
                  <a:outerShdw blurRad="38100" dist="38100" dir="2700000" algn="tl">
                    <a:srgbClr val="000000">
                      <a:alpha val="43137"/>
                    </a:srgbClr>
                  </a:outerShdw>
                </a:effectLst>
                <a:latin typeface="游ゴシック Medium" panose="020B0500000000000000" pitchFamily="50" charset="-128"/>
                <a:ea typeface="游ゴシック Medium" panose="020B0500000000000000" pitchFamily="50" charset="-128"/>
                <a:cs typeface="游ゴシック Medium" panose="020B0500000000000000" pitchFamily="50" charset="-128"/>
              </a:defRPr>
            </a:lvl1pPr>
          </a:lstStyle>
          <a:p>
            <a:r>
              <a:rPr lang="ja-JP" altLang="en-US" dirty="0"/>
              <a:t>マスタ タイトルの書式設定</a:t>
            </a:r>
          </a:p>
        </p:txBody>
      </p:sp>
      <p:sp>
        <p:nvSpPr>
          <p:cNvPr id="48" name="Text Box 13"/>
          <p:cNvSpPr txBox="1">
            <a:spLocks noChangeArrowheads="1"/>
          </p:cNvSpPr>
          <p:nvPr userDrawn="1"/>
        </p:nvSpPr>
        <p:spPr bwMode="gray">
          <a:xfrm>
            <a:off x="6474273" y="6599238"/>
            <a:ext cx="2218877" cy="216982"/>
          </a:xfrm>
          <a:prstGeom prst="rect">
            <a:avLst/>
          </a:prstGeom>
          <a:noFill/>
          <a:ln w="25400">
            <a:noFill/>
            <a:miter lim="800000"/>
            <a:headEnd/>
            <a:tailEnd/>
          </a:ln>
        </p:spPr>
        <p:txBody>
          <a:bodyPr wrap="none">
            <a:spAutoFit/>
          </a:bodyPr>
          <a:lstStyle/>
          <a:p>
            <a:pPr algn="r">
              <a:spcBef>
                <a:spcPct val="50000"/>
              </a:spcBef>
              <a:defRPr/>
            </a:pPr>
            <a:r>
              <a:rPr kumimoji="0" lang="en-US" altLang="ja-JP" sz="900" dirty="0">
                <a:solidFill>
                  <a:schemeClr val="tx1"/>
                </a:solidFill>
                <a:latin typeface="Arial" charset="0"/>
                <a:ea typeface="ＭＳ Ｐゴシック" pitchFamily="50" charset="-128"/>
              </a:rPr>
              <a:t>© Hitachi, Ltd. 2020. All rights reserved.</a:t>
            </a:r>
          </a:p>
        </p:txBody>
      </p:sp>
      <p:sp>
        <p:nvSpPr>
          <p:cNvPr id="49" name="スライド番号プレースホルダ 2"/>
          <p:cNvSpPr>
            <a:spLocks noGrp="1"/>
          </p:cNvSpPr>
          <p:nvPr userDrawn="1">
            <p:ph type="sldNum" sz="quarter" idx="10"/>
          </p:nvPr>
        </p:nvSpPr>
        <p:spPr bwMode="gray">
          <a:xfrm>
            <a:off x="8604250" y="6545263"/>
            <a:ext cx="488950"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87" name="正方形/長方形 11"/>
          <p:cNvSpPr>
            <a:spLocks noChangeArrowheads="1"/>
          </p:cNvSpPr>
          <p:nvPr/>
        </p:nvSpPr>
        <p:spPr bwMode="gray">
          <a:xfrm>
            <a:off x="1" y="739775"/>
            <a:ext cx="9144000" cy="74485"/>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88" name="グループ化 62"/>
          <p:cNvGrpSpPr/>
          <p:nvPr userDrawn="1"/>
        </p:nvGrpSpPr>
        <p:grpSpPr bwMode="gray">
          <a:xfrm>
            <a:off x="-4" y="739775"/>
            <a:ext cx="1481336" cy="74485"/>
            <a:chOff x="312738" y="2747963"/>
            <a:chExt cx="1970087" cy="109537"/>
          </a:xfrm>
        </p:grpSpPr>
        <p:sp>
          <p:nvSpPr>
            <p:cNvPr id="89" name="正方形/長方形 88"/>
            <p:cNvSpPr/>
            <p:nvPr/>
          </p:nvSpPr>
          <p:spPr bwMode="gray">
            <a:xfrm>
              <a:off x="312738" y="2747963"/>
              <a:ext cx="1970087" cy="109537"/>
            </a:xfrm>
            <a:prstGeom prst="rect">
              <a:avLst/>
            </a:prstGeom>
            <a:solidFill>
              <a:srgbClr val="FD0014"/>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90" name="正方形/長方形 89"/>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nvGrpSpPr>
          <p:cNvPr id="38" name="グループ化 37"/>
          <p:cNvGrpSpPr/>
          <p:nvPr userDrawn="1"/>
        </p:nvGrpSpPr>
        <p:grpSpPr bwMode="gray">
          <a:xfrm>
            <a:off x="7625254" y="202284"/>
            <a:ext cx="1344915" cy="386569"/>
            <a:chOff x="6642100" y="547566"/>
            <a:chExt cx="1982788" cy="569913"/>
          </a:xfrm>
        </p:grpSpPr>
        <p:sp>
          <p:nvSpPr>
            <p:cNvPr id="39"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1"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4"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5"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46"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0"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1"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2"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3"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4"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5"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7"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8"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59"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0"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1"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2"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3"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4"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5"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6"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7"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sp>
          <p:nvSpPr>
            <p:cNvPr id="68"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a:solidFill>
                  <a:sysClr val="windowText" lastClr="000000"/>
                </a:solidFill>
                <a:latin typeface="HGPｺﾞｼｯｸE" pitchFamily="50" charset="-128"/>
                <a:ea typeface="HGPｺﾞｼｯｸE" pitchFamily="50" charset="-128"/>
                <a:cs typeface="+mn-cs"/>
              </a:endParaRPr>
            </a:p>
          </p:txBody>
        </p:sp>
      </p:grpSp>
      <p:sp>
        <p:nvSpPr>
          <p:cNvPr id="7" name="テキスト プレースホルダー 6"/>
          <p:cNvSpPr>
            <a:spLocks noGrp="1"/>
          </p:cNvSpPr>
          <p:nvPr>
            <p:ph type="body" sz="quarter" idx="11"/>
          </p:nvPr>
        </p:nvSpPr>
        <p:spPr>
          <a:xfrm>
            <a:off x="210510" y="1019822"/>
            <a:ext cx="8729733" cy="5510654"/>
          </a:xfrm>
          <a:prstGeom prst="rect">
            <a:avLst/>
          </a:prstGeom>
          <a:ln>
            <a:solidFill>
              <a:schemeClr val="bg1"/>
            </a:solidFill>
          </a:ln>
        </p:spPr>
        <p:txBody>
          <a:bodyPr vert="horz"/>
          <a:lstStyle>
            <a:lvl1pPr marL="342900" indent="-342900">
              <a:buFont typeface="Wingdings" charset="2"/>
              <a:buChar char="p"/>
              <a:defRPr sz="1800">
                <a:latin typeface="游ゴシック" panose="020B0400000000000000" pitchFamily="50" charset="-128"/>
                <a:ea typeface="游ゴシック" panose="020B0400000000000000" pitchFamily="50" charset="-128"/>
                <a:cs typeface="游ゴシック" panose="020B0400000000000000" pitchFamily="50" charset="-128"/>
              </a:defRPr>
            </a:lvl1pPr>
            <a:lvl2pPr marL="742950" indent="-285750">
              <a:buFont typeface="Wingdings" charset="2"/>
              <a:buChar char="n"/>
              <a:defRPr sz="1800">
                <a:latin typeface="游ゴシック" panose="020B0400000000000000" pitchFamily="50" charset="-128"/>
                <a:ea typeface="游ゴシック" panose="020B0400000000000000" pitchFamily="50" charset="-128"/>
                <a:cs typeface="游ゴシック" panose="020B0400000000000000" pitchFamily="50" charset="-128"/>
              </a:defRPr>
            </a:lvl2pPr>
            <a:lvl3pPr marL="1143000" indent="-228600">
              <a:buFont typeface="Wingdings" charset="2"/>
              <a:buChar char="u"/>
              <a:defRPr sz="1800">
                <a:latin typeface="游ゴシック" panose="020B0400000000000000" pitchFamily="50" charset="-128"/>
                <a:ea typeface="游ゴシック" panose="020B0400000000000000" pitchFamily="50" charset="-128"/>
                <a:cs typeface="游ゴシック" panose="020B0400000000000000" pitchFamily="50" charset="-128"/>
              </a:defRPr>
            </a:lvl3pPr>
            <a:lvl4pPr marL="1600200" indent="-228600">
              <a:buFont typeface="Wingdings" charset="2"/>
              <a:buChar char="l"/>
              <a:defRPr sz="1800">
                <a:latin typeface="游ゴシック" panose="020B0400000000000000" pitchFamily="50" charset="-128"/>
                <a:ea typeface="游ゴシック" panose="020B0400000000000000" pitchFamily="50" charset="-128"/>
                <a:cs typeface="游ゴシック" panose="020B0400000000000000" pitchFamily="50" charset="-128"/>
              </a:defRPr>
            </a:lvl4pPr>
            <a:lvl5pPr marL="2057400" indent="-228600">
              <a:buFont typeface="Arial"/>
              <a:buChar char="•"/>
              <a:defRPr sz="1800">
                <a:latin typeface="游ゴシック" panose="020B0400000000000000" pitchFamily="50" charset="-128"/>
                <a:ea typeface="游ゴシック" panose="020B0400000000000000" pitchFamily="50" charset="-128"/>
                <a:cs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86446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白紙">
    <p:spTree>
      <p:nvGrpSpPr>
        <p:cNvPr id="1" name=""/>
        <p:cNvGrpSpPr/>
        <p:nvPr/>
      </p:nvGrpSpPr>
      <p:grpSpPr>
        <a:xfrm>
          <a:off x="0" y="0"/>
          <a:ext cx="0" cy="0"/>
          <a:chOff x="0" y="0"/>
          <a:chExt cx="0" cy="0"/>
        </a:xfrm>
      </p:grpSpPr>
      <p:pic>
        <p:nvPicPr>
          <p:cNvPr id="2" name="図 1" descr="ea60_010_030_dmac [更新済み].wmf"/>
          <p:cNvPicPr>
            <a:picLocks noChangeAspect="1"/>
          </p:cNvPicPr>
          <p:nvPr userDrawn="1"/>
        </p:nvPicPr>
        <p:blipFill>
          <a:blip r:embed="rId2" cstate="screen"/>
          <a:stretch>
            <a:fillRect/>
          </a:stretch>
        </p:blipFill>
        <p:spPr bwMode="gray">
          <a:xfrm>
            <a:off x="2786400" y="2916679"/>
            <a:ext cx="3571200" cy="102464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3" r:id="rId2"/>
    <p:sldLayoutId id="2147483679" r:id="rId3"/>
    <p:sldLayoutId id="2147483656" r:id="rId4"/>
    <p:sldLayoutId id="2147483684" r:id="rId5"/>
    <p:sldLayoutId id="2147483685" r:id="rId6"/>
    <p:sldLayoutId id="2147483686" r:id="rId7"/>
    <p:sldLayoutId id="2147483677" r:id="rId8"/>
  </p:sldLayoutIdLst>
  <p:hf hdr="0" ftr="0" dt="0"/>
  <p:txStyles>
    <p:titleStyle>
      <a:lvl1pPr algn="l" rtl="0" fontAlgn="base">
        <a:lnSpc>
          <a:spcPct val="90000"/>
        </a:lnSpc>
        <a:spcBef>
          <a:spcPct val="0"/>
        </a:spcBef>
        <a:spcAft>
          <a:spcPct val="0"/>
        </a:spcAft>
        <a:defRPr kumimoji="1" sz="2600">
          <a:solidFill>
            <a:schemeClr val="bg1"/>
          </a:solidFill>
          <a:latin typeface="+mj-lt"/>
          <a:ea typeface="+mj-ea"/>
          <a:cs typeface="+mj-cs"/>
        </a:defRPr>
      </a:lvl1pPr>
      <a:lvl2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2pPr>
      <a:lvl3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3pPr>
      <a:lvl4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4pPr>
      <a:lvl5pPr algn="l" rtl="0" fontAlgn="base">
        <a:lnSpc>
          <a:spcPct val="90000"/>
        </a:lnSpc>
        <a:spcBef>
          <a:spcPct val="0"/>
        </a:spcBef>
        <a:spcAft>
          <a:spcPct val="0"/>
        </a:spcAft>
        <a:defRPr kumimoji="1" sz="2600">
          <a:solidFill>
            <a:schemeClr val="bg1"/>
          </a:solidFill>
          <a:latin typeface="Arial" charset="0"/>
          <a:ea typeface="HGPｺﾞｼｯｸE" pitchFamily="50" charset="-128"/>
        </a:defRPr>
      </a:lvl5pPr>
      <a:lvl6pPr marL="4572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6pPr>
      <a:lvl7pPr marL="9144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7pPr>
      <a:lvl8pPr marL="13716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8pPr>
      <a:lvl9pPr marL="1828800" algn="l" rtl="0" fontAlgn="base">
        <a:lnSpc>
          <a:spcPct val="90000"/>
        </a:lnSpc>
        <a:spcBef>
          <a:spcPct val="0"/>
        </a:spcBef>
        <a:spcAft>
          <a:spcPct val="0"/>
        </a:spcAft>
        <a:defRPr kumimoji="1" sz="2600">
          <a:solidFill>
            <a:schemeClr val="bg1"/>
          </a:solidFill>
          <a:latin typeface="Arial" charset="0"/>
          <a:ea typeface="HGPｺﾞｼｯｸE"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ode-red/designs/pull/37"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ode-red/designs/pull/37"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タイトル 1"/>
          <p:cNvSpPr>
            <a:spLocks noGrp="1"/>
          </p:cNvSpPr>
          <p:nvPr>
            <p:ph type="title"/>
          </p:nvPr>
        </p:nvSpPr>
        <p:spPr>
          <a:xfrm>
            <a:off x="469837" y="3167390"/>
            <a:ext cx="4690708" cy="523220"/>
          </a:xfrm>
          <a:noFill/>
          <a:ln>
            <a:miter lim="800000"/>
            <a:headEnd/>
            <a:tailEnd/>
          </a:ln>
        </p:spPr>
        <p:txBody>
          <a:bodyPr vert="horz" lIns="91440" tIns="45720" rIns="91440" bIns="45720" numCol="1" anchor="t" anchorCtr="0" compatLnSpc="1">
            <a:prstTxWarp prst="textNoShape">
              <a:avLst/>
            </a:prstTxWarp>
          </a:bodyPr>
          <a:lstStyle/>
          <a:p>
            <a:pPr lvl="0" eaLnBrk="1" hangingPunct="1"/>
            <a:r>
              <a:rPr lang="en-US" altLang="ja-JP" sz="2800" dirty="0"/>
              <a:t>Add features for UI</a:t>
            </a:r>
            <a:r>
              <a:rPr lang="ja-JP" altLang="en-US" sz="2800" dirty="0"/>
              <a:t> </a:t>
            </a:r>
            <a:r>
              <a:rPr lang="en-US" altLang="ja-JP" sz="2800" dirty="0"/>
              <a:t>Module</a:t>
            </a:r>
            <a:endParaRPr lang="ja-JP" altLang="en-US" sz="2800" dirty="0"/>
          </a:p>
        </p:txBody>
      </p:sp>
      <p:sp>
        <p:nvSpPr>
          <p:cNvPr id="10242" name="テキスト プレースホルダ 2"/>
          <p:cNvSpPr>
            <a:spLocks noGrp="1"/>
          </p:cNvSpPr>
          <p:nvPr>
            <p:ph type="body" sz="quarter" idx="11"/>
          </p:nvPr>
        </p:nvSpPr>
        <p:spPr>
          <a:xfrm>
            <a:off x="7186891" y="5812605"/>
            <a:ext cx="1377300" cy="307777"/>
          </a:xfrm>
          <a:noFill/>
          <a:ln>
            <a:miter lim="800000"/>
            <a:headEnd/>
            <a:tailEnd/>
          </a:ln>
        </p:spPr>
        <p:txBody>
          <a:bodyPr vert="horz" lIns="91440" tIns="45720" rIns="91440" bIns="45720" numCol="1" anchor="t" anchorCtr="0" compatLnSpc="1">
            <a:prstTxWarp prst="textNoShape">
              <a:avLst/>
            </a:prstTxWarp>
          </a:bodyPr>
          <a:lstStyle/>
          <a:p>
            <a:pPr algn="r" eaLnBrk="1" hangingPunct="1"/>
            <a:r>
              <a:rPr lang="en-US" altLang="ja-JP" sz="1400" dirty="0">
                <a:latin typeface="メイリオ" panose="020B0604030504040204" pitchFamily="50" charset="-128"/>
                <a:ea typeface="メイリオ" panose="020B0604030504040204" pitchFamily="50" charset="-128"/>
              </a:rPr>
              <a:t>Kazuhiro Ito</a:t>
            </a:r>
            <a:endParaRPr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1187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861955"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a:t>
            </a:r>
            <a:r>
              <a:rPr lang="ja-JP" altLang="en-US" dirty="0">
                <a:latin typeface="メイリオ" panose="020B0604030504040204" pitchFamily="50" charset="-128"/>
                <a:ea typeface="メイリオ" panose="020B0604030504040204" pitchFamily="50" charset="-128"/>
              </a:rPr>
              <a:t>＃１</a:t>
            </a: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9</a:t>
            </a:fld>
            <a:endParaRPr lang="en-US" altLang="ja-JP"/>
          </a:p>
        </p:txBody>
      </p:sp>
      <p:sp>
        <p:nvSpPr>
          <p:cNvPr id="2" name="テキスト ボックス 1">
            <a:extLst>
              <a:ext uri="{FF2B5EF4-FFF2-40B4-BE49-F238E27FC236}">
                <a16:creationId xmlns:a16="http://schemas.microsoft.com/office/drawing/2014/main" id="{DF33E95B-60F6-4B28-8FCA-9417EDE7035B}"/>
              </a:ext>
            </a:extLst>
          </p:cNvPr>
          <p:cNvSpPr txBox="1"/>
          <p:nvPr/>
        </p:nvSpPr>
        <p:spPr>
          <a:xfrm>
            <a:off x="168293" y="1442504"/>
            <a:ext cx="8845077" cy="5328382"/>
          </a:xfrm>
          <a:prstGeom prst="rect">
            <a:avLst/>
          </a:prstGeom>
          <a:noFill/>
          <a:ln>
            <a:solidFill>
              <a:schemeClr val="accent1"/>
            </a:solidFill>
          </a:ln>
        </p:spPr>
        <p:txBody>
          <a:bodyPr wrap="square" rtlCol="0">
            <a:spAutoFit/>
          </a:bodyPr>
          <a:lstStyle/>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diff -c node-red-1.1.3/packages/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node-red-test/packages/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node-red-1.1.3/packages/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      2020-08-05 22:59:25.000000000 +0900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node-red-test/packages/</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node_modules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/@node-red/runtime/lib/nodes/flows/Flow.js       2020-09-10 16:19:08.590920800 +0900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26,31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--- 26,33 ----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nodeCloseTimeout</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15000;</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asyncMessageDelivery</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true;</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var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This class represents a flow within the runtime. It is responsible for</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creating, starting and stopping all nodes within the flow.</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208,213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--- 210,218 ----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this.subflowInstanceNodes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subflow.start</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this.activeNodes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subflow.node</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endParaRPr kumimoji="1" lang="en-US" altLang="ja-JP" sz="900" dirty="0">
              <a:solidFill>
                <a:schemeClr val="tx1"/>
              </a:solidFill>
              <a:latin typeface="游ゴシック Medium" panose="020B0500000000000000" pitchFamily="50" charset="-128"/>
              <a:ea typeface="游ゴシック Medium" panose="020B0500000000000000" pitchFamily="50" charset="-128"/>
            </a:endParaRP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371,376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--- 376,387 ----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Node not found inside this flow - ask the parent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this.parent.getNode</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node = </a:t>
            </a:r>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subflow_instaces</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[id];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if (node)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node;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                              // UI-MODULE TEST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return undefined;</a:t>
            </a:r>
          </a:p>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      }</a:t>
            </a:r>
          </a:p>
        </p:txBody>
      </p:sp>
      <p:sp>
        <p:nvSpPr>
          <p:cNvPr id="9" name="テキスト ボックス 8">
            <a:extLst>
              <a:ext uri="{FF2B5EF4-FFF2-40B4-BE49-F238E27FC236}">
                <a16:creationId xmlns:a16="http://schemas.microsoft.com/office/drawing/2014/main" id="{D4B0DDEC-6973-4E94-8EFF-81A94A94EA27}"/>
              </a:ext>
            </a:extLst>
          </p:cNvPr>
          <p:cNvSpPr txBox="1"/>
          <p:nvPr/>
        </p:nvSpPr>
        <p:spPr>
          <a:xfrm>
            <a:off x="168294" y="867220"/>
            <a:ext cx="8845076" cy="320088"/>
          </a:xfrm>
          <a:prstGeom prst="rect">
            <a:avLst/>
          </a:prstGeom>
          <a:noFill/>
        </p:spPr>
        <p:txBody>
          <a:bodyPr wrap="square" rtlCol="0">
            <a:spAutoFit/>
          </a:bodyPr>
          <a:lstStyle/>
          <a:p>
            <a:pPr algn="l"/>
            <a:r>
              <a:rPr lang="en-US" altLang="ja-JP" sz="1600" dirty="0">
                <a:solidFill>
                  <a:schemeClr val="tx1"/>
                </a:solidFill>
                <a:latin typeface="メイリオ" panose="020B0604030504040204" pitchFamily="50" charset="-128"/>
                <a:ea typeface="メイリオ" panose="020B0604030504040204" pitchFamily="50" charset="-128"/>
              </a:rPr>
              <a:t>By modifying </a:t>
            </a:r>
            <a:r>
              <a:rPr lang="en-US" altLang="ja-JP" sz="1600" dirty="0" err="1">
                <a:solidFill>
                  <a:schemeClr val="tx1"/>
                </a:solidFill>
                <a:latin typeface="メイリオ" panose="020B0604030504040204" pitchFamily="50" charset="-128"/>
                <a:ea typeface="メイリオ" panose="020B0604030504040204" pitchFamily="50" charset="-128"/>
              </a:rPr>
              <a:t>RED.nodes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 it became possible to get a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a:t>
            </a:r>
          </a:p>
        </p:txBody>
      </p:sp>
      <p:sp>
        <p:nvSpPr>
          <p:cNvPr id="12" name="吹き出し: 四角形 11">
            <a:extLst>
              <a:ext uri="{FF2B5EF4-FFF2-40B4-BE49-F238E27FC236}">
                <a16:creationId xmlns:a16="http://schemas.microsoft.com/office/drawing/2014/main" id="{E7D0357C-97C2-414B-A999-1A3F56D30363}"/>
              </a:ext>
            </a:extLst>
          </p:cNvPr>
          <p:cNvSpPr/>
          <p:nvPr/>
        </p:nvSpPr>
        <p:spPr bwMode="auto">
          <a:xfrm>
            <a:off x="4942767" y="3226526"/>
            <a:ext cx="3971109" cy="2560320"/>
          </a:xfrm>
          <a:prstGeom prst="wedgeRectCallout">
            <a:avLst>
              <a:gd name="adj1" fmla="val -49440"/>
              <a:gd name="adj2" fmla="val 24235"/>
            </a:avLst>
          </a:prstGeom>
          <a:solidFill>
            <a:schemeClr val="bg1">
              <a:lumMod val="75000"/>
            </a:schemeClr>
          </a:solidFill>
          <a:ln w="9525">
            <a:noFill/>
            <a:miter lim="800000"/>
            <a:headEnd/>
            <a:tailEnd/>
          </a:ln>
          <a:effectLst/>
        </p:spPr>
        <p:txBody>
          <a:bodyPr wrap="none" rtlCol="0" anchor="ctr" anchorCtr="0">
            <a:noAutofit/>
          </a:bodyPr>
          <a:lstStyle/>
          <a:p>
            <a:endParaRPr kumimoji="1" lang="en-US" altLang="ja-JP" sz="1100" dirty="0">
              <a:solidFill>
                <a:schemeClr val="tx1"/>
              </a:solidFill>
            </a:endParaRPr>
          </a:p>
          <a:p>
            <a:r>
              <a:rPr kumimoji="1" lang="en-US" altLang="ja-JP" sz="1100" dirty="0">
                <a:solidFill>
                  <a:schemeClr val="tx1"/>
                </a:solidFill>
              </a:rPr>
              <a:t>Save the generated </a:t>
            </a:r>
            <a:r>
              <a:rPr kumimoji="1" lang="en-US" altLang="ja-JP" sz="1100" dirty="0" err="1">
                <a:solidFill>
                  <a:schemeClr val="tx1"/>
                </a:solidFill>
              </a:rPr>
              <a:t>subflow</a:t>
            </a:r>
            <a:r>
              <a:rPr kumimoji="1" lang="en-US" altLang="ja-JP" sz="1100" dirty="0">
                <a:solidFill>
                  <a:schemeClr val="tx1"/>
                </a:solidFill>
              </a:rPr>
              <a:t> instance before calling the widget</a:t>
            </a:r>
          </a:p>
          <a:p>
            <a:r>
              <a:rPr kumimoji="1" lang="en-US" altLang="ja-JP" sz="1100" dirty="0">
                <a:solidFill>
                  <a:schemeClr val="tx1"/>
                </a:solidFill>
              </a:rPr>
              <a:t>node </a:t>
            </a:r>
            <a:r>
              <a:rPr kumimoji="1" lang="en-US" altLang="ja-JP" sz="1100" dirty="0" err="1">
                <a:solidFill>
                  <a:schemeClr val="tx1"/>
                </a:solidFill>
              </a:rPr>
              <a:t>ui.add</a:t>
            </a:r>
            <a:r>
              <a:rPr kumimoji="1" lang="en-US" altLang="ja-JP" sz="1100" dirty="0">
                <a:solidFill>
                  <a:schemeClr val="tx1"/>
                </a:solidFill>
              </a:rPr>
              <a:t> ().</a:t>
            </a:r>
          </a:p>
          <a:p>
            <a:r>
              <a:rPr kumimoji="1" lang="en-US" altLang="ja-JP" sz="1100" dirty="0" err="1">
                <a:solidFill>
                  <a:schemeClr val="tx1"/>
                </a:solidFill>
              </a:rPr>
              <a:t>RED.nodes.getNode</a:t>
            </a:r>
            <a:r>
              <a:rPr kumimoji="1" lang="en-US" altLang="ja-JP" sz="1100" dirty="0">
                <a:solidFill>
                  <a:schemeClr val="tx1"/>
                </a:solidFill>
              </a:rPr>
              <a:t> (&lt;</a:t>
            </a:r>
            <a:r>
              <a:rPr kumimoji="1" lang="en-US" altLang="ja-JP" sz="1100" dirty="0" err="1">
                <a:solidFill>
                  <a:schemeClr val="tx1"/>
                </a:solidFill>
              </a:rPr>
              <a:t>subflow</a:t>
            </a:r>
            <a:r>
              <a:rPr kumimoji="1" lang="en-US" altLang="ja-JP" sz="1100" dirty="0">
                <a:solidFill>
                  <a:schemeClr val="tx1"/>
                </a:solidFill>
              </a:rPr>
              <a:t> instance ID&gt;) can be used to</a:t>
            </a:r>
          </a:p>
          <a:p>
            <a:r>
              <a:rPr kumimoji="1" lang="en-US" altLang="ja-JP" sz="1100" dirty="0">
                <a:solidFill>
                  <a:schemeClr val="tx1"/>
                </a:solidFill>
              </a:rPr>
              <a:t> get it.</a:t>
            </a:r>
            <a:endParaRPr lang="en-US" altLang="ja-JP" sz="1100" dirty="0">
              <a:solidFill>
                <a:schemeClr val="tx1"/>
              </a:solidFill>
            </a:endParaRPr>
          </a:p>
          <a:p>
            <a:endParaRPr kumimoji="1" lang="en-US" altLang="ja-JP" sz="1100" dirty="0">
              <a:solidFill>
                <a:schemeClr val="tx1"/>
              </a:solidFill>
            </a:endParaRPr>
          </a:p>
          <a:p>
            <a:r>
              <a:rPr kumimoji="1" lang="en-US" altLang="ja-JP" sz="1100" dirty="0">
                <a:solidFill>
                  <a:schemeClr val="tx1"/>
                </a:solidFill>
              </a:rPr>
              <a:t>Log output example in prototype version</a:t>
            </a:r>
          </a:p>
          <a:p>
            <a:endParaRPr kumimoji="1" lang="en-US" altLang="ja-JP" sz="1100" dirty="0">
              <a:solidFill>
                <a:schemeClr val="tx1"/>
              </a:solidFill>
            </a:endParaRPr>
          </a:p>
          <a:p>
            <a:r>
              <a:rPr kumimoji="1" lang="en-US" altLang="ja-JP" sz="1100" dirty="0">
                <a:solidFill>
                  <a:schemeClr val="tx1"/>
                </a:solidFill>
              </a:rPr>
              <a:t># Belongs to </a:t>
            </a:r>
            <a:r>
              <a:rPr kumimoji="1" lang="en-US" altLang="ja-JP" sz="1100" dirty="0" err="1">
                <a:solidFill>
                  <a:schemeClr val="tx1"/>
                </a:solidFill>
              </a:rPr>
              <a:t>subflow</a:t>
            </a:r>
            <a:r>
              <a:rPr kumimoji="1" lang="en-US" altLang="ja-JP" sz="1100" dirty="0">
                <a:solidFill>
                  <a:schemeClr val="tx1"/>
                </a:solidFill>
              </a:rPr>
              <a:t>: </a:t>
            </a:r>
            <a:r>
              <a:rPr kumimoji="1" lang="en-US" altLang="ja-JP" sz="1100" dirty="0">
                <a:solidFill>
                  <a:srgbClr val="FF0000"/>
                </a:solidFill>
              </a:rPr>
              <a:t>f380c40.ec0534/db1d9ba1.94a228</a:t>
            </a:r>
          </a:p>
          <a:p>
            <a:endParaRPr lang="en-US" altLang="ja-JP" sz="1100" dirty="0">
              <a:solidFill>
                <a:schemeClr val="tx1"/>
              </a:solidFill>
            </a:endParaRPr>
          </a:p>
          <a:p>
            <a:endParaRPr lang="en-US" altLang="ja-JP" sz="1100" dirty="0">
              <a:solidFill>
                <a:schemeClr val="tx1"/>
              </a:solidFill>
            </a:endParaRPr>
          </a:p>
          <a:p>
            <a:r>
              <a:rPr lang="en-US" altLang="ja-JP" sz="1100" dirty="0">
                <a:solidFill>
                  <a:schemeClr val="tx1"/>
                </a:solidFill>
              </a:rPr>
              <a:t>From the path of the </a:t>
            </a:r>
            <a:r>
              <a:rPr lang="en-US" altLang="ja-JP" sz="1100" dirty="0" err="1">
                <a:solidFill>
                  <a:schemeClr val="tx1"/>
                </a:solidFill>
              </a:rPr>
              <a:t>Subflow</a:t>
            </a:r>
            <a:r>
              <a:rPr lang="en-US" altLang="ja-JP" sz="1100" dirty="0">
                <a:solidFill>
                  <a:schemeClr val="tx1"/>
                </a:solidFill>
              </a:rPr>
              <a:t> instance, the path (red part) of</a:t>
            </a:r>
          </a:p>
          <a:p>
            <a:r>
              <a:rPr lang="en-US" altLang="ja-JP" sz="1100" dirty="0">
                <a:solidFill>
                  <a:schemeClr val="tx1"/>
                </a:solidFill>
              </a:rPr>
              <a:t> the parent-child relationship of the </a:t>
            </a:r>
            <a:r>
              <a:rPr lang="en-US" altLang="ja-JP" sz="1100" dirty="0" err="1">
                <a:solidFill>
                  <a:schemeClr val="tx1"/>
                </a:solidFill>
              </a:rPr>
              <a:t>subflow</a:t>
            </a:r>
            <a:r>
              <a:rPr lang="en-US" altLang="ja-JP" sz="1100" dirty="0">
                <a:solidFill>
                  <a:schemeClr val="tx1"/>
                </a:solidFill>
              </a:rPr>
              <a:t> instance to which</a:t>
            </a:r>
          </a:p>
          <a:p>
            <a:r>
              <a:rPr lang="en-US" altLang="ja-JP" sz="1100" dirty="0">
                <a:solidFill>
                  <a:schemeClr val="tx1"/>
                </a:solidFill>
              </a:rPr>
              <a:t> the widget belongs can be obtained and can be used to specify</a:t>
            </a:r>
          </a:p>
          <a:p>
            <a:r>
              <a:rPr lang="en-US" altLang="ja-JP" sz="1100" dirty="0">
                <a:solidFill>
                  <a:schemeClr val="tx1"/>
                </a:solidFill>
              </a:rPr>
              <a:t> the position when laying out the module.</a:t>
            </a:r>
            <a:endParaRPr kumimoji="1" lang="ja-JP" altLang="en-US" sz="1100" dirty="0">
              <a:solidFill>
                <a:schemeClr val="tx1"/>
              </a:solidFill>
            </a:endParaRPr>
          </a:p>
        </p:txBody>
      </p:sp>
      <p:sp>
        <p:nvSpPr>
          <p:cNvPr id="13" name="正方形/長方形 12">
            <a:extLst>
              <a:ext uri="{FF2B5EF4-FFF2-40B4-BE49-F238E27FC236}">
                <a16:creationId xmlns:a16="http://schemas.microsoft.com/office/drawing/2014/main" id="{240D2796-E3C3-4D2C-8B30-8E14D7379303}"/>
              </a:ext>
            </a:extLst>
          </p:cNvPr>
          <p:cNvSpPr/>
          <p:nvPr/>
        </p:nvSpPr>
        <p:spPr bwMode="auto">
          <a:xfrm>
            <a:off x="1071154" y="4271554"/>
            <a:ext cx="3396343" cy="235132"/>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4" name="正方形/長方形 13">
            <a:extLst>
              <a:ext uri="{FF2B5EF4-FFF2-40B4-BE49-F238E27FC236}">
                <a16:creationId xmlns:a16="http://schemas.microsoft.com/office/drawing/2014/main" id="{D2BE70C8-A19C-4A4B-88A1-94692AC3D8F2}"/>
              </a:ext>
            </a:extLst>
          </p:cNvPr>
          <p:cNvSpPr/>
          <p:nvPr/>
        </p:nvSpPr>
        <p:spPr bwMode="auto">
          <a:xfrm>
            <a:off x="497913" y="5755647"/>
            <a:ext cx="3133562" cy="566775"/>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6" name="正方形/長方形 15">
            <a:extLst>
              <a:ext uri="{FF2B5EF4-FFF2-40B4-BE49-F238E27FC236}">
                <a16:creationId xmlns:a16="http://schemas.microsoft.com/office/drawing/2014/main" id="{6DB62EF3-C09A-42A1-BBC6-ACDA0DFE1CEE}"/>
              </a:ext>
            </a:extLst>
          </p:cNvPr>
          <p:cNvSpPr/>
          <p:nvPr/>
        </p:nvSpPr>
        <p:spPr bwMode="auto">
          <a:xfrm>
            <a:off x="323596" y="2787461"/>
            <a:ext cx="2855033" cy="235132"/>
          </a:xfrm>
          <a:prstGeom prst="rect">
            <a:avLst/>
          </a:prstGeom>
          <a:noFill/>
          <a:ln w="2540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7" name="右中かっこ 16">
            <a:extLst>
              <a:ext uri="{FF2B5EF4-FFF2-40B4-BE49-F238E27FC236}">
                <a16:creationId xmlns:a16="http://schemas.microsoft.com/office/drawing/2014/main" id="{59F79C7F-66EC-45B8-9E47-52C1895D6EC7}"/>
              </a:ext>
            </a:extLst>
          </p:cNvPr>
          <p:cNvSpPr/>
          <p:nvPr/>
        </p:nvSpPr>
        <p:spPr bwMode="auto">
          <a:xfrm>
            <a:off x="4167051" y="2664823"/>
            <a:ext cx="679269" cy="3880440"/>
          </a:xfrm>
          <a:prstGeom prst="rightBrace">
            <a:avLst/>
          </a:prstGeom>
          <a:noFill/>
          <a:ln w="9525" cap="flat" cmpd="sng" algn="ctr">
            <a:solidFill>
              <a:schemeClr val="tx1"/>
            </a:solidFill>
            <a:prstDash val="solid"/>
            <a:round/>
            <a:headEnd type="none" w="med" len="med"/>
            <a:tailEnd type="none" w="med" len="med"/>
          </a:ln>
          <a:effectLst/>
        </p:spPr>
        <p:txBody>
          <a:bodyPr rtlCol="0" anchor="ctr"/>
          <a:lstStyle/>
          <a:p>
            <a:pPr algn="ctr"/>
            <a:endParaRPr kumimoji="1" lang="ja-JP" altLang="en-US"/>
          </a:p>
        </p:txBody>
      </p:sp>
    </p:spTree>
    <p:extLst>
      <p:ext uri="{BB962C8B-B14F-4D97-AF65-F5344CB8AC3E}">
        <p14:creationId xmlns:p14="http://schemas.microsoft.com/office/powerpoint/2010/main" val="360814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a:extLst>
              <a:ext uri="{FF2B5EF4-FFF2-40B4-BE49-F238E27FC236}">
                <a16:creationId xmlns:a16="http://schemas.microsoft.com/office/drawing/2014/main" id="{91C5F475-C203-47B5-BC2B-A1B83CF45885}"/>
              </a:ext>
            </a:extLst>
          </p:cNvPr>
          <p:cNvPicPr>
            <a:picLocks noChangeAspect="1"/>
          </p:cNvPicPr>
          <p:nvPr/>
        </p:nvPicPr>
        <p:blipFill>
          <a:blip r:embed="rId3"/>
          <a:stretch>
            <a:fillRect/>
          </a:stretch>
        </p:blipFill>
        <p:spPr>
          <a:xfrm>
            <a:off x="0" y="4853378"/>
            <a:ext cx="9144000" cy="1384687"/>
          </a:xfrm>
          <a:prstGeom prst="rect">
            <a:avLst/>
          </a:prstGeom>
          <a:ln>
            <a:solidFill>
              <a:schemeClr val="accent1"/>
            </a:solidFill>
          </a:ln>
        </p:spPr>
      </p:pic>
      <p:pic>
        <p:nvPicPr>
          <p:cNvPr id="6" name="図 5">
            <a:extLst>
              <a:ext uri="{FF2B5EF4-FFF2-40B4-BE49-F238E27FC236}">
                <a16:creationId xmlns:a16="http://schemas.microsoft.com/office/drawing/2014/main" id="{0CD2EC04-E890-4300-970F-4237E99FC4A4}"/>
              </a:ext>
            </a:extLst>
          </p:cNvPr>
          <p:cNvPicPr>
            <a:picLocks noChangeAspect="1"/>
          </p:cNvPicPr>
          <p:nvPr/>
        </p:nvPicPr>
        <p:blipFill>
          <a:blip r:embed="rId4"/>
          <a:stretch>
            <a:fillRect/>
          </a:stretch>
        </p:blipFill>
        <p:spPr>
          <a:xfrm>
            <a:off x="0" y="2382887"/>
            <a:ext cx="9144000" cy="1649473"/>
          </a:xfrm>
          <a:prstGeom prst="rect">
            <a:avLst/>
          </a:prstGeom>
          <a:ln>
            <a:solidFill>
              <a:schemeClr val="accent1"/>
            </a:solidFill>
          </a:ln>
        </p:spPr>
      </p:pic>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776996"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 2</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10</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860084"/>
            <a:ext cx="8900180" cy="928716"/>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When importing </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and </a:t>
            </a:r>
            <a:r>
              <a:rPr lang="en-US" altLang="ja-JP" sz="1600" dirty="0" err="1">
                <a:solidFill>
                  <a:schemeClr val="tx1"/>
                </a:solidFill>
                <a:latin typeface="メイリオ" panose="020B0604030504040204" pitchFamily="50" charset="-128"/>
                <a:ea typeface="メイリオ" panose="020B0604030504040204" pitchFamily="50" charset="-128"/>
              </a:rPr>
              <a:t>ui_subgroup_i</a:t>
            </a:r>
            <a:r>
              <a:rPr lang="en-US" altLang="ja-JP" sz="1600" dirty="0">
                <a:solidFill>
                  <a:schemeClr val="tx1"/>
                </a:solidFill>
                <a:latin typeface="メイリオ" panose="020B0604030504040204" pitchFamily="50" charset="-128"/>
                <a:ea typeface="メイリオ" panose="020B0604030504040204" pitchFamily="50" charset="-128"/>
              </a:rPr>
              <a:t> nodes, the IDs of some renumbered node properties are not updated.</a:t>
            </a:r>
          </a:p>
          <a:p>
            <a:r>
              <a:rPr lang="en-US" altLang="ja-JP" sz="1400" dirty="0">
                <a:solidFill>
                  <a:schemeClr val="tx1"/>
                </a:solidFill>
                <a:latin typeface="メイリオ" panose="020B0604030504040204" pitchFamily="50" charset="-128"/>
                <a:ea typeface="メイリオ" panose="020B0604030504040204" pitchFamily="50" charset="-128"/>
              </a:rPr>
              <a:t> * This is because the </a:t>
            </a:r>
            <a:r>
              <a:rPr lang="en-US" altLang="ja-JP" sz="1400" dirty="0" err="1">
                <a:solidFill>
                  <a:schemeClr val="tx1"/>
                </a:solidFill>
                <a:latin typeface="メイリオ" panose="020B0604030504040204" pitchFamily="50" charset="-128"/>
                <a:ea typeface="メイリオ" panose="020B0604030504040204" pitchFamily="50" charset="-128"/>
              </a:rPr>
              <a:t>RED.nodes.import</a:t>
            </a:r>
            <a:r>
              <a:rPr lang="en-US" altLang="ja-JP" sz="1400" dirty="0">
                <a:solidFill>
                  <a:schemeClr val="tx1"/>
                </a:solidFill>
                <a:latin typeface="メイリオ" panose="020B0604030504040204" pitchFamily="50" charset="-128"/>
                <a:ea typeface="メイリオ" panose="020B0604030504040204" pitchFamily="50" charset="-128"/>
              </a:rPr>
              <a:t> () function does not support ID update (remap) of widget node and </a:t>
            </a:r>
            <a:r>
              <a:rPr lang="en-US" altLang="ja-JP" sz="1400" dirty="0" err="1">
                <a:solidFill>
                  <a:schemeClr val="tx1"/>
                </a:solidFill>
                <a:latin typeface="メイリオ" panose="020B0604030504040204" pitchFamily="50" charset="-128"/>
                <a:ea typeface="メイリオ" panose="020B0604030504040204" pitchFamily="50" charset="-128"/>
              </a:rPr>
              <a:t>subflow</a:t>
            </a:r>
            <a:r>
              <a:rPr lang="en-US" altLang="ja-JP" sz="1400" dirty="0">
                <a:solidFill>
                  <a:schemeClr val="tx1"/>
                </a:solidFill>
                <a:latin typeface="メイリオ" panose="020B0604030504040204" pitchFamily="50" charset="-128"/>
                <a:ea typeface="メイリオ" panose="020B0604030504040204" pitchFamily="50" charset="-128"/>
              </a:rPr>
              <a:t> node references, and it may be necessary to support it.</a:t>
            </a:r>
            <a:endParaRPr lang="en-US" altLang="ja-JP" sz="1400" dirty="0">
              <a:solidFill>
                <a:srgbClr val="FF0000"/>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94FA9F0-987E-40CA-9243-1CDF2B5A442C}"/>
              </a:ext>
            </a:extLst>
          </p:cNvPr>
          <p:cNvSpPr txBox="1"/>
          <p:nvPr/>
        </p:nvSpPr>
        <p:spPr>
          <a:xfrm>
            <a:off x="341198" y="2047229"/>
            <a:ext cx="1750443"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Before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11" name="テキスト ボックス 10">
            <a:extLst>
              <a:ext uri="{FF2B5EF4-FFF2-40B4-BE49-F238E27FC236}">
                <a16:creationId xmlns:a16="http://schemas.microsoft.com/office/drawing/2014/main" id="{37FEF406-7CFC-4965-BF86-3FE242EA6330}"/>
              </a:ext>
            </a:extLst>
          </p:cNvPr>
          <p:cNvSpPr txBox="1"/>
          <p:nvPr/>
        </p:nvSpPr>
        <p:spPr>
          <a:xfrm>
            <a:off x="5054770" y="2035359"/>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After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12" name="正方形/長方形 11">
            <a:extLst>
              <a:ext uri="{FF2B5EF4-FFF2-40B4-BE49-F238E27FC236}">
                <a16:creationId xmlns:a16="http://schemas.microsoft.com/office/drawing/2014/main" id="{63677B9C-3893-414C-94AA-10B2B30E2982}"/>
              </a:ext>
            </a:extLst>
          </p:cNvPr>
          <p:cNvSpPr/>
          <p:nvPr/>
        </p:nvSpPr>
        <p:spPr bwMode="auto">
          <a:xfrm>
            <a:off x="566057" y="3098704"/>
            <a:ext cx="45719" cy="53799"/>
          </a:xfrm>
          <a:prstGeom prst="rect">
            <a:avLst/>
          </a:prstGeom>
          <a:solidFill>
            <a:schemeClr val="bg1">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3" name="正方形/長方形 12">
            <a:extLst>
              <a:ext uri="{FF2B5EF4-FFF2-40B4-BE49-F238E27FC236}">
                <a16:creationId xmlns:a16="http://schemas.microsoft.com/office/drawing/2014/main" id="{BCAE2D58-BFC8-489D-AE73-324A165C3AE3}"/>
              </a:ext>
            </a:extLst>
          </p:cNvPr>
          <p:cNvSpPr/>
          <p:nvPr/>
        </p:nvSpPr>
        <p:spPr bwMode="auto">
          <a:xfrm>
            <a:off x="898070" y="3172518"/>
            <a:ext cx="1244238"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4" name="正方形/長方形 13">
            <a:extLst>
              <a:ext uri="{FF2B5EF4-FFF2-40B4-BE49-F238E27FC236}">
                <a16:creationId xmlns:a16="http://schemas.microsoft.com/office/drawing/2014/main" id="{9C02D099-6829-4CF7-AA6A-6ED868B8242F}"/>
              </a:ext>
            </a:extLst>
          </p:cNvPr>
          <p:cNvSpPr/>
          <p:nvPr/>
        </p:nvSpPr>
        <p:spPr bwMode="auto">
          <a:xfrm>
            <a:off x="5460260" y="3188336"/>
            <a:ext cx="1260034"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5" name="正方形/長方形 14">
            <a:extLst>
              <a:ext uri="{FF2B5EF4-FFF2-40B4-BE49-F238E27FC236}">
                <a16:creationId xmlns:a16="http://schemas.microsoft.com/office/drawing/2014/main" id="{C43C2072-623D-4DCB-B57F-704750B3439C}"/>
              </a:ext>
            </a:extLst>
          </p:cNvPr>
          <p:cNvSpPr/>
          <p:nvPr/>
        </p:nvSpPr>
        <p:spPr bwMode="auto">
          <a:xfrm>
            <a:off x="1457147" y="3730420"/>
            <a:ext cx="1250884" cy="200876"/>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6" name="正方形/長方形 15">
            <a:extLst>
              <a:ext uri="{FF2B5EF4-FFF2-40B4-BE49-F238E27FC236}">
                <a16:creationId xmlns:a16="http://schemas.microsoft.com/office/drawing/2014/main" id="{B6C5EA69-A97F-4B5E-992D-02326B935952}"/>
              </a:ext>
            </a:extLst>
          </p:cNvPr>
          <p:cNvSpPr/>
          <p:nvPr/>
        </p:nvSpPr>
        <p:spPr bwMode="auto">
          <a:xfrm>
            <a:off x="6054632" y="3712750"/>
            <a:ext cx="1231177" cy="225208"/>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7" name="正方形/長方形 16">
            <a:extLst>
              <a:ext uri="{FF2B5EF4-FFF2-40B4-BE49-F238E27FC236}">
                <a16:creationId xmlns:a16="http://schemas.microsoft.com/office/drawing/2014/main" id="{42597431-36CE-43CE-B5CB-3D3542677E2E}"/>
              </a:ext>
            </a:extLst>
          </p:cNvPr>
          <p:cNvSpPr/>
          <p:nvPr/>
        </p:nvSpPr>
        <p:spPr bwMode="auto">
          <a:xfrm>
            <a:off x="1457147" y="5796327"/>
            <a:ext cx="1354219" cy="170719"/>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8" name="正方形/長方形 17">
            <a:extLst>
              <a:ext uri="{FF2B5EF4-FFF2-40B4-BE49-F238E27FC236}">
                <a16:creationId xmlns:a16="http://schemas.microsoft.com/office/drawing/2014/main" id="{C89EE2D7-BB19-48F6-A759-E27F7682AB07}"/>
              </a:ext>
            </a:extLst>
          </p:cNvPr>
          <p:cNvSpPr/>
          <p:nvPr/>
        </p:nvSpPr>
        <p:spPr bwMode="auto">
          <a:xfrm>
            <a:off x="6054632" y="5768646"/>
            <a:ext cx="1354219" cy="198400"/>
          </a:xfrm>
          <a:prstGeom prst="rect">
            <a:avLst/>
          </a:prstGeom>
          <a:noFill/>
          <a:ln w="19050">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9" name="テキスト ボックス 18">
            <a:extLst>
              <a:ext uri="{FF2B5EF4-FFF2-40B4-BE49-F238E27FC236}">
                <a16:creationId xmlns:a16="http://schemas.microsoft.com/office/drawing/2014/main" id="{7CC2B7F8-C0A2-426D-A0D0-9B6DD1342A60}"/>
              </a:ext>
            </a:extLst>
          </p:cNvPr>
          <p:cNvSpPr txBox="1"/>
          <p:nvPr/>
        </p:nvSpPr>
        <p:spPr>
          <a:xfrm>
            <a:off x="420273" y="4468459"/>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Before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0" name="テキスト ボックス 19">
            <a:extLst>
              <a:ext uri="{FF2B5EF4-FFF2-40B4-BE49-F238E27FC236}">
                <a16:creationId xmlns:a16="http://schemas.microsoft.com/office/drawing/2014/main" id="{1FFD7A13-D0BE-44C7-A3B3-EB4EB6F97E72}"/>
              </a:ext>
            </a:extLst>
          </p:cNvPr>
          <p:cNvSpPr txBox="1"/>
          <p:nvPr/>
        </p:nvSpPr>
        <p:spPr>
          <a:xfrm>
            <a:off x="5020481" y="4499651"/>
            <a:ext cx="3230900" cy="343235"/>
          </a:xfrm>
          <a:prstGeom prst="rect">
            <a:avLst/>
          </a:prstGeom>
          <a:noFill/>
        </p:spPr>
        <p:txBody>
          <a:bodyPr wrap="square" rtlCol="0">
            <a:spAutoFit/>
          </a:bodyPr>
          <a:lstStyle/>
          <a:p>
            <a:pPr algn="l"/>
            <a:r>
              <a:rPr lang="en-US" altLang="ja-JP" sz="1800" dirty="0">
                <a:solidFill>
                  <a:schemeClr val="tx1"/>
                </a:solidFill>
                <a:latin typeface="游ゴシック Medium" panose="020B0500000000000000" pitchFamily="50" charset="-128"/>
                <a:ea typeface="游ゴシック Medium" panose="020B0500000000000000" pitchFamily="50" charset="-128"/>
              </a:rPr>
              <a:t>After import</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1" name="矢印: 右 20">
            <a:extLst>
              <a:ext uri="{FF2B5EF4-FFF2-40B4-BE49-F238E27FC236}">
                <a16:creationId xmlns:a16="http://schemas.microsoft.com/office/drawing/2014/main" id="{A62B07E3-4E85-4D10-B13C-652E935D5DA9}"/>
              </a:ext>
            </a:extLst>
          </p:cNvPr>
          <p:cNvSpPr/>
          <p:nvPr/>
        </p:nvSpPr>
        <p:spPr bwMode="auto">
          <a:xfrm>
            <a:off x="2749729" y="3342170"/>
            <a:ext cx="2420983" cy="253630"/>
          </a:xfrm>
          <a:prstGeom prst="right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2" name="矢印: 右 21">
            <a:extLst>
              <a:ext uri="{FF2B5EF4-FFF2-40B4-BE49-F238E27FC236}">
                <a16:creationId xmlns:a16="http://schemas.microsoft.com/office/drawing/2014/main" id="{027CFC28-17E3-40E8-97CD-61E4B86A7F3A}"/>
              </a:ext>
            </a:extLst>
          </p:cNvPr>
          <p:cNvSpPr/>
          <p:nvPr/>
        </p:nvSpPr>
        <p:spPr bwMode="auto">
          <a:xfrm>
            <a:off x="2983999" y="5741031"/>
            <a:ext cx="2136641" cy="253630"/>
          </a:xfrm>
          <a:prstGeom prst="rightArrow">
            <a:avLst/>
          </a:prstGeom>
          <a:solidFill>
            <a:schemeClr val="accent1"/>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3" name="吹き出し: 四角形 22">
            <a:extLst>
              <a:ext uri="{FF2B5EF4-FFF2-40B4-BE49-F238E27FC236}">
                <a16:creationId xmlns:a16="http://schemas.microsoft.com/office/drawing/2014/main" id="{2F47F7C9-02EC-43A8-B25E-78572152C6C4}"/>
              </a:ext>
            </a:extLst>
          </p:cNvPr>
          <p:cNvSpPr/>
          <p:nvPr/>
        </p:nvSpPr>
        <p:spPr bwMode="auto">
          <a:xfrm>
            <a:off x="7223758" y="2871908"/>
            <a:ext cx="1920242" cy="789615"/>
          </a:xfrm>
          <a:prstGeom prst="wedgeRectCallout">
            <a:avLst>
              <a:gd name="adj1" fmla="val -67320"/>
              <a:gd name="adj2" fmla="val 25468"/>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Widget ID of </a:t>
            </a:r>
            <a:r>
              <a:rPr kumimoji="1" lang="en-US" altLang="ja-JP" sz="1000" dirty="0" err="1">
                <a:solidFill>
                  <a:schemeClr val="tx1"/>
                </a:solidFill>
              </a:rPr>
              <a:t>widgetOrder</a:t>
            </a:r>
            <a:r>
              <a:rPr kumimoji="1" lang="en-US" altLang="ja-JP" sz="1000" dirty="0">
                <a:solidFill>
                  <a:schemeClr val="tx1"/>
                </a:solidFill>
              </a:rPr>
              <a:t> and</a:t>
            </a:r>
          </a:p>
          <a:p>
            <a:r>
              <a:rPr kumimoji="1" lang="en-US" altLang="ja-JP" sz="1000" dirty="0">
                <a:solidFill>
                  <a:schemeClr val="tx1"/>
                </a:solidFill>
              </a:rPr>
              <a:t> ID of </a:t>
            </a:r>
            <a:r>
              <a:rPr kumimoji="1" lang="en-US" altLang="ja-JP" sz="1000" dirty="0" err="1">
                <a:solidFill>
                  <a:schemeClr val="tx1"/>
                </a:solidFill>
              </a:rPr>
              <a:t>Subflow</a:t>
            </a:r>
            <a:r>
              <a:rPr kumimoji="1" lang="en-US" altLang="ja-JP" sz="1000" dirty="0">
                <a:solidFill>
                  <a:schemeClr val="tx1"/>
                </a:solidFill>
              </a:rPr>
              <a:t> template are not </a:t>
            </a:r>
          </a:p>
          <a:p>
            <a:r>
              <a:rPr kumimoji="1" lang="en-US" altLang="ja-JP" sz="1000" dirty="0">
                <a:solidFill>
                  <a:schemeClr val="tx1"/>
                </a:solidFill>
              </a:rPr>
              <a:t>updated.</a:t>
            </a:r>
            <a:endParaRPr kumimoji="1" lang="ja-JP" altLang="en-US" sz="1000" dirty="0">
              <a:solidFill>
                <a:schemeClr val="tx1"/>
              </a:solidFill>
            </a:endParaRPr>
          </a:p>
        </p:txBody>
      </p:sp>
      <p:sp>
        <p:nvSpPr>
          <p:cNvPr id="24" name="吹き出し: 四角形 23">
            <a:extLst>
              <a:ext uri="{FF2B5EF4-FFF2-40B4-BE49-F238E27FC236}">
                <a16:creationId xmlns:a16="http://schemas.microsoft.com/office/drawing/2014/main" id="{291A49DF-39AB-4429-9152-421A009D095F}"/>
              </a:ext>
            </a:extLst>
          </p:cNvPr>
          <p:cNvSpPr/>
          <p:nvPr/>
        </p:nvSpPr>
        <p:spPr bwMode="auto">
          <a:xfrm>
            <a:off x="7223758" y="4758976"/>
            <a:ext cx="1920242" cy="670715"/>
          </a:xfrm>
          <a:prstGeom prst="wedgeRectCallout">
            <a:avLst>
              <a:gd name="adj1" fmla="val -45009"/>
              <a:gd name="adj2" fmla="val 98653"/>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The ID of the </a:t>
            </a:r>
            <a:r>
              <a:rPr kumimoji="1" lang="en-US" altLang="ja-JP" sz="1000" dirty="0" err="1">
                <a:solidFill>
                  <a:schemeClr val="tx1"/>
                </a:solidFill>
              </a:rPr>
              <a:t>Subflow</a:t>
            </a:r>
            <a:r>
              <a:rPr kumimoji="1" lang="en-US" altLang="ja-JP" sz="1000" dirty="0">
                <a:solidFill>
                  <a:schemeClr val="tx1"/>
                </a:solidFill>
              </a:rPr>
              <a:t> instance</a:t>
            </a:r>
          </a:p>
          <a:p>
            <a:r>
              <a:rPr kumimoji="1" lang="en-US" altLang="ja-JP" sz="1000" dirty="0">
                <a:solidFill>
                  <a:schemeClr val="tx1"/>
                </a:solidFill>
              </a:rPr>
              <a:t> is not updated.</a:t>
            </a:r>
            <a:endParaRPr kumimoji="1" lang="ja-JP" altLang="en-US" sz="1000" dirty="0">
              <a:solidFill>
                <a:schemeClr val="tx1"/>
              </a:solidFill>
            </a:endParaRPr>
          </a:p>
        </p:txBody>
      </p:sp>
      <p:sp>
        <p:nvSpPr>
          <p:cNvPr id="25" name="テキスト ボックス 24">
            <a:extLst>
              <a:ext uri="{FF2B5EF4-FFF2-40B4-BE49-F238E27FC236}">
                <a16:creationId xmlns:a16="http://schemas.microsoft.com/office/drawing/2014/main" id="{15D195B2-7940-42C8-8529-3C64E208B221}"/>
              </a:ext>
            </a:extLst>
          </p:cNvPr>
          <p:cNvSpPr txBox="1"/>
          <p:nvPr/>
        </p:nvSpPr>
        <p:spPr>
          <a:xfrm>
            <a:off x="2327346" y="1832401"/>
            <a:ext cx="3684294" cy="348557"/>
          </a:xfrm>
          <a:prstGeom prst="rect">
            <a:avLst/>
          </a:prstGeom>
          <a:noFill/>
        </p:spPr>
        <p:txBody>
          <a:bodyPr wrap="square" rtlCol="0">
            <a:spAutoFit/>
          </a:bodyPr>
          <a:lstStyle/>
          <a:p>
            <a:pPr algn="l"/>
            <a:r>
              <a:rPr lang="en-US" altLang="ja-JP" sz="1800" dirty="0">
                <a:solidFill>
                  <a:schemeClr val="tx1"/>
                </a:solidFill>
                <a:latin typeface="メイリオ" panose="020B0604030504040204" pitchFamily="50" charset="-128"/>
                <a:ea typeface="メイリオ" panose="020B0604030504040204" pitchFamily="50" charset="-128"/>
              </a:rPr>
              <a:t>[ </a:t>
            </a:r>
            <a:r>
              <a:rPr lang="en-US" altLang="ja-JP" sz="1800" dirty="0" err="1">
                <a:solidFill>
                  <a:schemeClr val="tx1"/>
                </a:solidFill>
                <a:latin typeface="メイリオ" panose="020B0604030504040204" pitchFamily="50" charset="-128"/>
                <a:ea typeface="メイリオ" panose="020B0604030504040204" pitchFamily="50" charset="-128"/>
              </a:rPr>
              <a:t>ui_subgroup_t</a:t>
            </a:r>
            <a:r>
              <a:rPr lang="en-US" altLang="ja-JP" sz="1800" dirty="0">
                <a:solidFill>
                  <a:schemeClr val="tx1"/>
                </a:solidFill>
                <a:latin typeface="メイリオ" panose="020B0604030504040204" pitchFamily="50" charset="-128"/>
                <a:ea typeface="メイリオ" panose="020B0604030504040204" pitchFamily="50" charset="-128"/>
              </a:rPr>
              <a:t> flow JSON ]</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6" name="テキスト ボックス 25">
            <a:extLst>
              <a:ext uri="{FF2B5EF4-FFF2-40B4-BE49-F238E27FC236}">
                <a16:creationId xmlns:a16="http://schemas.microsoft.com/office/drawing/2014/main" id="{7AD8AE4C-ECD5-4381-914C-8B6C844C8AA2}"/>
              </a:ext>
            </a:extLst>
          </p:cNvPr>
          <p:cNvSpPr txBox="1"/>
          <p:nvPr/>
        </p:nvSpPr>
        <p:spPr>
          <a:xfrm>
            <a:off x="2370338" y="4258371"/>
            <a:ext cx="3684294" cy="348557"/>
          </a:xfrm>
          <a:prstGeom prst="rect">
            <a:avLst/>
          </a:prstGeom>
          <a:noFill/>
        </p:spPr>
        <p:txBody>
          <a:bodyPr wrap="square" rtlCol="0">
            <a:spAutoFit/>
          </a:bodyPr>
          <a:lstStyle/>
          <a:p>
            <a:pPr algn="l"/>
            <a:r>
              <a:rPr lang="en-US" altLang="ja-JP" sz="1800" dirty="0">
                <a:solidFill>
                  <a:schemeClr val="tx1"/>
                </a:solidFill>
                <a:latin typeface="メイリオ" panose="020B0604030504040204" pitchFamily="50" charset="-128"/>
                <a:ea typeface="メイリオ" panose="020B0604030504040204" pitchFamily="50" charset="-128"/>
              </a:rPr>
              <a:t>[ </a:t>
            </a:r>
            <a:r>
              <a:rPr lang="en-US" altLang="ja-JP" sz="1800" dirty="0" err="1">
                <a:solidFill>
                  <a:schemeClr val="tx1"/>
                </a:solidFill>
                <a:latin typeface="メイリオ" panose="020B0604030504040204" pitchFamily="50" charset="-128"/>
                <a:ea typeface="メイリオ" panose="020B0604030504040204" pitchFamily="50" charset="-128"/>
              </a:rPr>
              <a:t>ui_subgroup_i</a:t>
            </a:r>
            <a:r>
              <a:rPr lang="en-US" altLang="ja-JP" sz="1800" dirty="0">
                <a:solidFill>
                  <a:schemeClr val="tx1"/>
                </a:solidFill>
                <a:latin typeface="メイリオ" panose="020B0604030504040204" pitchFamily="50" charset="-128"/>
                <a:ea typeface="メイリオ" panose="020B0604030504040204" pitchFamily="50" charset="-128"/>
              </a:rPr>
              <a:t> flow JSON ]</a:t>
            </a:r>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28" name="正方形/長方形 27">
            <a:extLst>
              <a:ext uri="{FF2B5EF4-FFF2-40B4-BE49-F238E27FC236}">
                <a16:creationId xmlns:a16="http://schemas.microsoft.com/office/drawing/2014/main" id="{DA26046B-B479-4E6A-8F1C-5938F76A2EA7}"/>
              </a:ext>
            </a:extLst>
          </p:cNvPr>
          <p:cNvSpPr/>
          <p:nvPr/>
        </p:nvSpPr>
        <p:spPr>
          <a:xfrm>
            <a:off x="193020" y="6291323"/>
            <a:ext cx="8900180" cy="320088"/>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 Since "subgroup" is a config node, it was possible to update the ID.</a:t>
            </a:r>
            <a:endParaRPr lang="en-US" altLang="ja-JP" sz="1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949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07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6186309" cy="523220"/>
          </a:xfrm>
        </p:spPr>
        <p:txBody>
          <a:bodyPr/>
          <a:lstStyle/>
          <a:p>
            <a:pPr lvl="0" fontAlgn="auto">
              <a:lnSpc>
                <a:spcPct val="100000"/>
              </a:lnSpc>
              <a:spcBef>
                <a:spcPts val="0"/>
              </a:spcBef>
              <a:spcAft>
                <a:spcPts val="0"/>
              </a:spcAft>
              <a:defRPr/>
            </a:pPr>
            <a:r>
              <a:rPr lang="en-US" altLang="ja-JP" sz="2800" dirty="0"/>
              <a:t>Addition of functions for UI Module</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1</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13191" y="857110"/>
            <a:ext cx="8900180" cy="5496056"/>
          </a:xfrm>
          <a:prstGeom prst="rect">
            <a:avLst/>
          </a:prstGeom>
        </p:spPr>
        <p:txBody>
          <a:bodyPr wrap="square">
            <a:spAutoFit/>
          </a:bodyPr>
          <a:lstStyle/>
          <a:p>
            <a:r>
              <a:rPr lang="en-US" altLang="ja-JP" sz="1500" dirty="0">
                <a:solidFill>
                  <a:schemeClr val="tx1"/>
                </a:solidFill>
                <a:latin typeface="游ゴシック" panose="020B0400000000000000" pitchFamily="50" charset="-128"/>
                <a:ea typeface="游ゴシック" panose="020B0400000000000000" pitchFamily="50" charset="-128"/>
              </a:rPr>
              <a:t>The following functions are lacking in supporting the functions of the UI Module, so we are considering countermeasures.</a:t>
            </a:r>
          </a:p>
          <a:p>
            <a:endParaRPr lang="en-US" altLang="ja-JP" sz="1500" dirty="0">
              <a:solidFill>
                <a:schemeClr val="tx1"/>
              </a:solidFill>
              <a:latin typeface="游ゴシック" panose="020B0400000000000000" pitchFamily="50" charset="-128"/>
              <a:ea typeface="游ゴシック" panose="020B0400000000000000" pitchFamily="50" charset="-128"/>
            </a:endParaRPr>
          </a:p>
          <a:p>
            <a:pPr marL="342900" indent="-342900">
              <a:buAutoNum type="arabicPeriod"/>
            </a:pPr>
            <a:r>
              <a:rPr lang="en-US" altLang="ja-JP" sz="1500" b="1" dirty="0">
                <a:solidFill>
                  <a:schemeClr val="tx1"/>
                </a:solidFill>
                <a:latin typeface="游ゴシック" panose="020B0400000000000000" pitchFamily="50" charset="-128"/>
                <a:ea typeface="游ゴシック" panose="020B0400000000000000" pitchFamily="50" charset="-128"/>
              </a:rPr>
              <a:t>Getting </a:t>
            </a:r>
            <a:r>
              <a:rPr lang="en-US" altLang="ja-JP" sz="1500" b="1" dirty="0" err="1">
                <a:solidFill>
                  <a:schemeClr val="tx1"/>
                </a:solidFill>
                <a:latin typeface="游ゴシック" panose="020B0400000000000000" pitchFamily="50" charset="-128"/>
                <a:ea typeface="游ゴシック" panose="020B0400000000000000" pitchFamily="50" charset="-128"/>
              </a:rPr>
              <a:t>subflow</a:t>
            </a:r>
            <a:r>
              <a:rPr lang="en-US" altLang="ja-JP" sz="1500" b="1" dirty="0">
                <a:solidFill>
                  <a:schemeClr val="tx1"/>
                </a:solidFill>
                <a:latin typeface="游ゴシック" panose="020B0400000000000000" pitchFamily="50" charset="-128"/>
                <a:ea typeface="游ゴシック" panose="020B0400000000000000" pitchFamily="50" charset="-128"/>
              </a:rPr>
              <a:t> information from the display widget</a:t>
            </a:r>
          </a:p>
          <a:p>
            <a:pPr marL="342900" indent="-342900">
              <a:buAutoNum type="arabicDbPeriod"/>
            </a:pPr>
            <a:endParaRPr lang="en-US" altLang="ja-JP" sz="1500" dirty="0">
              <a:solidFill>
                <a:schemeClr val="tx1"/>
              </a:solidFill>
              <a:latin typeface="游ゴシック" panose="020B0400000000000000" pitchFamily="50" charset="-128"/>
              <a:ea typeface="游ゴシック" panose="020B0400000000000000" pitchFamily="50" charset="-128"/>
            </a:endParaRPr>
          </a:p>
          <a:p>
            <a:r>
              <a:rPr lang="en-US" altLang="ja-JP" sz="1500" i="0" dirty="0">
                <a:solidFill>
                  <a:schemeClr val="tx1"/>
                </a:solidFill>
                <a:effectLst/>
                <a:latin typeface="游ゴシック" panose="020B0400000000000000" pitchFamily="50" charset="-128"/>
                <a:ea typeface="游ゴシック" panose="020B0400000000000000" pitchFamily="50" charset="-128"/>
              </a:rPr>
              <a:t> - Function addition contents</a:t>
            </a:r>
          </a:p>
          <a:p>
            <a:r>
              <a:rPr lang="ja-JP" altLang="en-US" sz="1500" dirty="0">
                <a:solidFill>
                  <a:schemeClr val="tx1"/>
                </a:solidFill>
                <a:latin typeface="游ゴシック" panose="020B0400000000000000" pitchFamily="50" charset="-128"/>
                <a:ea typeface="游ゴシック" panose="020B0400000000000000" pitchFamily="50" charset="-128"/>
              </a:rPr>
              <a:t>　</a:t>
            </a:r>
            <a:r>
              <a:rPr lang="en-US" altLang="ja-JP" sz="1500" dirty="0">
                <a:solidFill>
                  <a:schemeClr val="tx1"/>
                </a:solidFill>
                <a:latin typeface="游ゴシック" panose="020B0400000000000000" pitchFamily="50" charset="-128"/>
                <a:ea typeface="游ゴシック" panose="020B0400000000000000" pitchFamily="50" charset="-128"/>
              </a:rPr>
              <a:t>Supports acquisition of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instance information with API of server side </a:t>
            </a:r>
            <a:r>
              <a:rPr lang="en-US" altLang="ja-JP" sz="1500" dirty="0" err="1">
                <a:solidFill>
                  <a:schemeClr val="tx1"/>
                </a:solidFill>
                <a:latin typeface="游ゴシック" panose="020B0400000000000000" pitchFamily="50" charset="-128"/>
                <a:ea typeface="游ゴシック" panose="020B0400000000000000" pitchFamily="50" charset="-128"/>
              </a:rPr>
              <a:t>RED.nodes.getNode</a:t>
            </a:r>
            <a:r>
              <a:rPr lang="en-US" altLang="ja-JP" sz="1500" dirty="0">
                <a:solidFill>
                  <a:schemeClr val="tx1"/>
                </a:solidFill>
                <a:latin typeface="游ゴシック" panose="020B0400000000000000" pitchFamily="50" charset="-128"/>
                <a:ea typeface="游ゴシック" panose="020B0400000000000000" pitchFamily="50" charset="-128"/>
              </a:rPr>
              <a:t> () (* temporary).</a:t>
            </a:r>
          </a:p>
          <a:p>
            <a:endParaRPr lang="en-US" altLang="ja-JP" sz="1500" i="0" dirty="0">
              <a:solidFill>
                <a:schemeClr val="tx1"/>
              </a:solidFill>
              <a:effectLst/>
              <a:latin typeface="游ゴシック" panose="020B0400000000000000" pitchFamily="50" charset="-128"/>
              <a:ea typeface="游ゴシック" panose="020B0400000000000000" pitchFamily="50" charset="-128"/>
            </a:endParaRPr>
          </a:p>
          <a:p>
            <a:r>
              <a:rPr lang="ja-JP" altLang="en-US" sz="1500" i="0" dirty="0">
                <a:solidFill>
                  <a:schemeClr val="tx1"/>
                </a:solidFill>
                <a:effectLst/>
                <a:latin typeface="游ゴシック" panose="020B0400000000000000" pitchFamily="50" charset="-128"/>
                <a:ea typeface="游ゴシック" panose="020B0400000000000000" pitchFamily="50" charset="-128"/>
              </a:rPr>
              <a:t> </a:t>
            </a:r>
            <a:r>
              <a:rPr lang="en-US" altLang="ja-JP" sz="1500" i="0" dirty="0">
                <a:solidFill>
                  <a:schemeClr val="tx1"/>
                </a:solidFill>
                <a:effectLst/>
                <a:latin typeface="游ゴシック" panose="020B0400000000000000" pitchFamily="50" charset="-128"/>
                <a:ea typeface="游ゴシック" panose="020B0400000000000000" pitchFamily="50" charset="-128"/>
              </a:rPr>
              <a:t>- Background (overview)</a:t>
            </a:r>
          </a:p>
          <a:p>
            <a:r>
              <a:rPr lang="ja-JP" altLang="en-US" sz="1500" dirty="0">
                <a:solidFill>
                  <a:schemeClr val="tx1"/>
                </a:solidFill>
                <a:latin typeface="游ゴシック" panose="020B0400000000000000" pitchFamily="50" charset="-128"/>
                <a:ea typeface="游ゴシック" panose="020B0400000000000000" pitchFamily="50" charset="-128"/>
              </a:rPr>
              <a:t>　</a:t>
            </a:r>
            <a:r>
              <a:rPr lang="en-US" altLang="ja-JP" sz="1500" dirty="0">
                <a:solidFill>
                  <a:schemeClr val="tx1"/>
                </a:solidFill>
                <a:latin typeface="游ゴシック" panose="020B0400000000000000" pitchFamily="50" charset="-128"/>
                <a:ea typeface="游ゴシック" panose="020B0400000000000000" pitchFamily="50" charset="-128"/>
              </a:rPr>
              <a:t> I want to get the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information from the ID of the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instance that the widget node has in the process in the </a:t>
            </a:r>
            <a:r>
              <a:rPr lang="en-US" altLang="ja-JP" sz="1500" dirty="0" err="1">
                <a:solidFill>
                  <a:schemeClr val="tx1"/>
                </a:solidFill>
                <a:latin typeface="游ゴシック" panose="020B0400000000000000" pitchFamily="50" charset="-128"/>
                <a:ea typeface="游ゴシック" panose="020B0400000000000000" pitchFamily="50" charset="-128"/>
              </a:rPr>
              <a:t>ui.add</a:t>
            </a:r>
            <a:r>
              <a:rPr lang="en-US" altLang="ja-JP" sz="1500" dirty="0">
                <a:solidFill>
                  <a:schemeClr val="tx1"/>
                </a:solidFill>
                <a:latin typeface="游ゴシック" panose="020B0400000000000000" pitchFamily="50" charset="-128"/>
                <a:ea typeface="游ゴシック" panose="020B0400000000000000" pitchFamily="50" charset="-128"/>
              </a:rPr>
              <a:t> () function of node-red-dashboard, but the current API returns a NULL value and the information cannot be obtained.</a:t>
            </a:r>
          </a:p>
          <a:p>
            <a:r>
              <a:rPr lang="en-US" altLang="ja-JP" sz="1500" dirty="0">
                <a:solidFill>
                  <a:schemeClr val="tx1"/>
                </a:solidFill>
                <a:latin typeface="游ゴシック" panose="020B0400000000000000" pitchFamily="50" charset="-128"/>
                <a:ea typeface="游ゴシック" panose="020B0400000000000000" pitchFamily="50" charset="-128"/>
              </a:rPr>
              <a:t>    * The widget is supposed to get the Config node information added for UI Module based on the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information.</a:t>
            </a:r>
          </a:p>
          <a:p>
            <a:endParaRPr lang="en-US" altLang="ja-JP" sz="1500" dirty="0">
              <a:solidFill>
                <a:schemeClr val="tx1"/>
              </a:solidFill>
              <a:latin typeface="游ゴシック" panose="020B0400000000000000" pitchFamily="50" charset="-128"/>
              <a:ea typeface="游ゴシック" panose="020B0400000000000000" pitchFamily="50" charset="-128"/>
            </a:endParaRPr>
          </a:p>
          <a:p>
            <a:pPr marL="342900" indent="-342900">
              <a:buAutoNum type="arabicPeriod" startAt="2"/>
            </a:pPr>
            <a:r>
              <a:rPr lang="en-US" altLang="ja-JP" sz="1500" b="1" dirty="0">
                <a:solidFill>
                  <a:schemeClr val="tx1"/>
                </a:solidFill>
                <a:latin typeface="游ゴシック" panose="020B0400000000000000" pitchFamily="50" charset="-128"/>
                <a:ea typeface="游ゴシック" panose="020B0400000000000000" pitchFamily="50" charset="-128"/>
              </a:rPr>
              <a:t>Node ID remapping on flow import</a:t>
            </a:r>
          </a:p>
          <a:p>
            <a:endParaRPr lang="en-US" altLang="ja-JP" sz="1500" dirty="0">
              <a:solidFill>
                <a:schemeClr val="tx1"/>
              </a:solidFill>
              <a:latin typeface="游ゴシック" panose="020B0400000000000000" pitchFamily="50" charset="-128"/>
              <a:ea typeface="游ゴシック" panose="020B0400000000000000" pitchFamily="50" charset="-128"/>
            </a:endParaRPr>
          </a:p>
          <a:p>
            <a:r>
              <a:rPr lang="ja-JP" altLang="en-US" sz="1500" b="0" i="0" dirty="0">
                <a:solidFill>
                  <a:schemeClr val="tx1"/>
                </a:solidFill>
                <a:effectLst/>
                <a:latin typeface="游ゴシック" panose="020B0400000000000000" pitchFamily="50" charset="-128"/>
                <a:ea typeface="游ゴシック" panose="020B0400000000000000" pitchFamily="50" charset="-128"/>
              </a:rPr>
              <a:t> </a:t>
            </a:r>
            <a:r>
              <a:rPr lang="en-US" altLang="ja-JP" sz="1500" b="0" i="0" dirty="0">
                <a:solidFill>
                  <a:schemeClr val="tx1"/>
                </a:solidFill>
                <a:effectLst/>
                <a:latin typeface="游ゴシック" panose="020B0400000000000000" pitchFamily="50" charset="-128"/>
                <a:ea typeface="游ゴシック" panose="020B0400000000000000" pitchFamily="50" charset="-128"/>
              </a:rPr>
              <a:t>- Function addition contents</a:t>
            </a:r>
          </a:p>
          <a:p>
            <a:r>
              <a:rPr lang="en-US" altLang="ja-JP" sz="1500" dirty="0">
                <a:solidFill>
                  <a:schemeClr val="tx1"/>
                </a:solidFill>
                <a:latin typeface="游ゴシック" panose="020B0400000000000000" pitchFamily="50" charset="-128"/>
                <a:ea typeface="游ゴシック" panose="020B0400000000000000" pitchFamily="50" charset="-128"/>
              </a:rPr>
              <a:t>    Defaults HTML definition extension adds definition of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node-to-node relationships.</a:t>
            </a:r>
          </a:p>
          <a:p>
            <a:r>
              <a:rPr lang="en-US" altLang="ja-JP" sz="1500" b="0" i="0" dirty="0">
                <a:solidFill>
                  <a:schemeClr val="tx1"/>
                </a:solidFill>
                <a:effectLst/>
                <a:latin typeface="游ゴシック" panose="020B0400000000000000" pitchFamily="50" charset="-128"/>
                <a:ea typeface="游ゴシック" panose="020B0400000000000000" pitchFamily="50" charset="-128"/>
              </a:rPr>
              <a:t>    *Reference</a:t>
            </a:r>
            <a:r>
              <a:rPr lang="ja-JP" altLang="en-US" sz="1500" b="0" i="0" dirty="0">
                <a:solidFill>
                  <a:schemeClr val="tx1"/>
                </a:solidFill>
                <a:effectLst/>
                <a:latin typeface="游ゴシック" panose="020B0400000000000000" pitchFamily="50" charset="-128"/>
                <a:ea typeface="游ゴシック" panose="020B0400000000000000" pitchFamily="50" charset="-128"/>
              </a:rPr>
              <a:t> </a:t>
            </a:r>
            <a:r>
              <a:rPr lang="en-US" altLang="ja-JP" sz="1500" b="0" i="0" dirty="0">
                <a:solidFill>
                  <a:schemeClr val="tx1"/>
                </a:solidFill>
                <a:effectLst/>
                <a:latin typeface="游ゴシック" panose="020B0400000000000000" pitchFamily="50" charset="-128"/>
                <a:ea typeface="游ゴシック" panose="020B0400000000000000" pitchFamily="50" charset="-128"/>
              </a:rPr>
              <a:t> Node property typing #37(</a:t>
            </a:r>
            <a:r>
              <a:rPr lang="en-US" altLang="ja-JP" sz="1500" b="0" i="0" dirty="0">
                <a:solidFill>
                  <a:schemeClr val="tx1"/>
                </a:solidFill>
                <a:effectLst/>
                <a:latin typeface="游ゴシック" panose="020B0400000000000000" pitchFamily="50" charset="-128"/>
                <a:ea typeface="游ゴシック" panose="020B0400000000000000" pitchFamily="50" charset="-128"/>
                <a:hlinkClick r:id="rId3"/>
              </a:rPr>
              <a:t>https://github.com/node-red/designs/pull/37</a:t>
            </a:r>
            <a:r>
              <a:rPr lang="en-US" altLang="ja-JP" sz="1500" b="0" i="0" dirty="0">
                <a:solidFill>
                  <a:schemeClr val="tx1"/>
                </a:solidFill>
                <a:effectLst/>
                <a:latin typeface="游ゴシック" panose="020B0400000000000000" pitchFamily="50" charset="-128"/>
                <a:ea typeface="游ゴシック" panose="020B0400000000000000" pitchFamily="50" charset="-128"/>
              </a:rPr>
              <a:t>)</a:t>
            </a:r>
          </a:p>
          <a:p>
            <a:endParaRPr lang="en-US" altLang="ja-JP" sz="1500" b="0" i="0" dirty="0">
              <a:solidFill>
                <a:schemeClr val="tx1"/>
              </a:solidFill>
              <a:effectLst/>
              <a:latin typeface="游ゴシック" panose="020B0400000000000000" pitchFamily="50" charset="-128"/>
              <a:ea typeface="游ゴシック" panose="020B0400000000000000" pitchFamily="50" charset="-128"/>
            </a:endParaRPr>
          </a:p>
          <a:p>
            <a:r>
              <a:rPr lang="ja-JP" altLang="en-US" sz="1500" b="0" i="0" dirty="0">
                <a:solidFill>
                  <a:schemeClr val="tx1"/>
                </a:solidFill>
                <a:effectLst/>
                <a:latin typeface="游ゴシック" panose="020B0400000000000000" pitchFamily="50" charset="-128"/>
                <a:ea typeface="游ゴシック" panose="020B0400000000000000" pitchFamily="50" charset="-128"/>
              </a:rPr>
              <a:t> </a:t>
            </a:r>
            <a:r>
              <a:rPr lang="en-US" altLang="ja-JP" sz="1500" b="0" i="0" dirty="0">
                <a:solidFill>
                  <a:schemeClr val="tx1"/>
                </a:solidFill>
                <a:effectLst/>
                <a:latin typeface="游ゴシック" panose="020B0400000000000000" pitchFamily="50" charset="-128"/>
                <a:ea typeface="游ゴシック" panose="020B0400000000000000" pitchFamily="50" charset="-128"/>
              </a:rPr>
              <a:t>- Background (overview)</a:t>
            </a:r>
          </a:p>
          <a:p>
            <a:r>
              <a:rPr lang="ja-JP" altLang="en-US" sz="1500" dirty="0">
                <a:solidFill>
                  <a:schemeClr val="tx1"/>
                </a:solidFill>
                <a:latin typeface="游ゴシック" panose="020B0400000000000000" pitchFamily="50" charset="-128"/>
                <a:ea typeface="游ゴシック" panose="020B0400000000000000" pitchFamily="50" charset="-128"/>
              </a:rPr>
              <a:t>　</a:t>
            </a:r>
            <a:r>
              <a:rPr lang="en-US" altLang="ja-JP" sz="1500" dirty="0">
                <a:solidFill>
                  <a:schemeClr val="tx1"/>
                </a:solidFill>
                <a:latin typeface="游ゴシック" panose="020B0400000000000000" pitchFamily="50" charset="-128"/>
                <a:ea typeface="游ゴシック" panose="020B0400000000000000" pitchFamily="50" charset="-128"/>
              </a:rPr>
              <a:t> The Config node for the UI Module has a one-to-one reference with the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a:t>
            </a:r>
          </a:p>
          <a:p>
            <a:r>
              <a:rPr lang="ja-JP" altLang="en-US" sz="1500" dirty="0">
                <a:solidFill>
                  <a:schemeClr val="tx1"/>
                </a:solidFill>
                <a:latin typeface="游ゴシック" panose="020B0400000000000000" pitchFamily="50" charset="-128"/>
                <a:ea typeface="游ゴシック" panose="020B0400000000000000" pitchFamily="50" charset="-128"/>
              </a:rPr>
              <a:t>　 </a:t>
            </a:r>
            <a:r>
              <a:rPr lang="en-US" altLang="ja-JP" sz="1500" dirty="0">
                <a:solidFill>
                  <a:schemeClr val="tx1"/>
                </a:solidFill>
                <a:latin typeface="游ゴシック" panose="020B0400000000000000" pitchFamily="50" charset="-128"/>
                <a:ea typeface="游ゴシック" panose="020B0400000000000000" pitchFamily="50" charset="-128"/>
              </a:rPr>
              <a:t>Get a reference to the UI Module Config node based on the </a:t>
            </a:r>
            <a:r>
              <a:rPr lang="en-US" altLang="ja-JP" sz="1500" dirty="0" err="1">
                <a:solidFill>
                  <a:schemeClr val="tx1"/>
                </a:solidFill>
                <a:latin typeface="游ゴシック" panose="020B0400000000000000" pitchFamily="50" charset="-128"/>
                <a:ea typeface="游ゴシック" panose="020B0400000000000000" pitchFamily="50" charset="-128"/>
              </a:rPr>
              <a:t>subflow</a:t>
            </a:r>
            <a:r>
              <a:rPr lang="en-US" altLang="ja-JP" sz="1500" dirty="0">
                <a:solidFill>
                  <a:schemeClr val="tx1"/>
                </a:solidFill>
                <a:latin typeface="游ゴシック" panose="020B0400000000000000" pitchFamily="50" charset="-128"/>
                <a:ea typeface="游ゴシック" panose="020B0400000000000000" pitchFamily="50" charset="-128"/>
              </a:rPr>
              <a:t> instance ID that the widget has.</a:t>
            </a:r>
          </a:p>
        </p:txBody>
      </p:sp>
    </p:spTree>
    <p:extLst>
      <p:ext uri="{BB962C8B-B14F-4D97-AF65-F5344CB8AC3E}">
        <p14:creationId xmlns:p14="http://schemas.microsoft.com/office/powerpoint/2010/main" val="426442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AA41D6FA-AECB-4252-907D-DF71AA9166DC}"/>
              </a:ext>
            </a:extLst>
          </p:cNvPr>
          <p:cNvSpPr/>
          <p:nvPr/>
        </p:nvSpPr>
        <p:spPr bwMode="auto">
          <a:xfrm>
            <a:off x="657494" y="3689517"/>
            <a:ext cx="3583580" cy="2855745"/>
          </a:xfrm>
          <a:prstGeom prst="rect">
            <a:avLst/>
          </a:prstGeom>
          <a:solidFill>
            <a:schemeClr val="accent1">
              <a:lumMod val="60000"/>
              <a:lumOff val="40000"/>
            </a:schemeClr>
          </a:solidFill>
          <a:ln w="9525">
            <a:noFill/>
            <a:miter lim="800000"/>
            <a:headEnd/>
            <a:tailEnd/>
          </a:ln>
          <a:effectLst/>
        </p:spPr>
        <p:txBody>
          <a:bodyPr wrap="none" rtlCol="0" anchor="ctr" anchorCtr="0">
            <a:noAutofit/>
          </a:bodyPr>
          <a:lstStyle/>
          <a:p>
            <a:pPr algn="l"/>
            <a:endParaRPr kumimoji="1" lang="ja-JP" altLang="en-US" sz="1800" dirty="0">
              <a:solidFill>
                <a:schemeClr val="tx1"/>
              </a:solidFill>
              <a:latin typeface="游ゴシック Medium" panose="020B0500000000000000" pitchFamily="50" charset="-128"/>
              <a:ea typeface="游ゴシック Medium" panose="020B0500000000000000"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2</a:t>
            </a:fld>
            <a:endParaRPr lang="en-US" altLang="ja-JP"/>
          </a:p>
        </p:txBody>
      </p:sp>
      <p:sp>
        <p:nvSpPr>
          <p:cNvPr id="7" name="正方形/長方形 6">
            <a:extLst>
              <a:ext uri="{FF2B5EF4-FFF2-40B4-BE49-F238E27FC236}">
                <a16:creationId xmlns:a16="http://schemas.microsoft.com/office/drawing/2014/main" id="{D6EF6157-982E-4ECE-A6C5-CB9440805B7E}"/>
              </a:ext>
            </a:extLst>
          </p:cNvPr>
          <p:cNvSpPr/>
          <p:nvPr/>
        </p:nvSpPr>
        <p:spPr>
          <a:xfrm>
            <a:off x="121910" y="982195"/>
            <a:ext cx="8900180" cy="2531334"/>
          </a:xfrm>
          <a:prstGeom prst="rect">
            <a:avLst/>
          </a:prstGeom>
        </p:spPr>
        <p:txBody>
          <a:bodyPr wrap="square">
            <a:spAutoFit/>
          </a:bodyPr>
          <a:lstStyle/>
          <a:p>
            <a:r>
              <a:rPr lang="en-US" altLang="ja-JP" sz="1600" dirty="0">
                <a:solidFill>
                  <a:schemeClr val="tx1"/>
                </a:solidFill>
                <a:latin typeface="游ゴシック" panose="020B0400000000000000" pitchFamily="50" charset="-128"/>
                <a:ea typeface="游ゴシック" panose="020B0400000000000000" pitchFamily="50" charset="-128"/>
              </a:rPr>
              <a:t>In design note “Add design note for UI Module #24”(https://github.com/node-red/designs/pull/24) </a:t>
            </a:r>
            <a:r>
              <a:rPr lang="en-US" altLang="ja-JP" sz="1600" dirty="0" err="1">
                <a:solidFill>
                  <a:schemeClr val="tx1"/>
                </a:solidFill>
                <a:latin typeface="游ゴシック" panose="020B0400000000000000" pitchFamily="50" charset="-128"/>
                <a:ea typeface="游ゴシック" panose="020B0400000000000000" pitchFamily="50" charset="-128"/>
              </a:rPr>
              <a:t>i</a:t>
            </a:r>
            <a:r>
              <a:rPr lang="en-US" altLang="ja-JP" sz="1600" dirty="0">
                <a:solidFill>
                  <a:schemeClr val="tx1"/>
                </a:solidFill>
                <a:latin typeface="游ゴシック" panose="020B0400000000000000" pitchFamily="50" charset="-128"/>
                <a:ea typeface="游ゴシック" panose="020B0400000000000000" pitchFamily="50" charset="-128"/>
              </a:rPr>
              <a:t> considered the config nodes (</a:t>
            </a:r>
            <a:r>
              <a:rPr lang="en-US" altLang="ja-JP" sz="1600" dirty="0" err="1">
                <a:solidFill>
                  <a:schemeClr val="tx1"/>
                </a:solidFill>
                <a:latin typeface="游ゴシック" panose="020B0400000000000000" pitchFamily="50" charset="-128"/>
                <a:ea typeface="游ゴシック" panose="020B0400000000000000" pitchFamily="50" charset="-128"/>
              </a:rPr>
              <a:t>ui_subgroup_t</a:t>
            </a:r>
            <a:r>
              <a:rPr lang="en-US" altLang="ja-JP" sz="1600" dirty="0">
                <a:solidFill>
                  <a:schemeClr val="tx1"/>
                </a:solidFill>
                <a:latin typeface="游ゴシック" panose="020B0400000000000000" pitchFamily="50" charset="-128"/>
                <a:ea typeface="游ゴシック" panose="020B0400000000000000" pitchFamily="50" charset="-128"/>
              </a:rPr>
              <a:t>, </a:t>
            </a:r>
            <a:r>
              <a:rPr lang="en-US" altLang="ja-JP" sz="1600" dirty="0" err="1">
                <a:solidFill>
                  <a:schemeClr val="tx1"/>
                </a:solidFill>
                <a:latin typeface="游ゴシック" panose="020B0400000000000000" pitchFamily="50" charset="-128"/>
                <a:ea typeface="游ゴシック" panose="020B0400000000000000" pitchFamily="50" charset="-128"/>
              </a:rPr>
              <a:t>ui_subgroup_i</a:t>
            </a:r>
            <a:r>
              <a:rPr lang="en-US" altLang="ja-JP" sz="1600" dirty="0">
                <a:solidFill>
                  <a:schemeClr val="tx1"/>
                </a:solidFill>
                <a:latin typeface="游ゴシック" panose="020B0400000000000000" pitchFamily="50" charset="-128"/>
                <a:ea typeface="游ゴシック" panose="020B0400000000000000" pitchFamily="50" charset="-128"/>
              </a:rPr>
              <a:t>) for handling the widget nodes placed in the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as UI modules.</a:t>
            </a:r>
          </a:p>
          <a:p>
            <a:endParaRPr lang="en-US" altLang="ja-JP" sz="1600" dirty="0">
              <a:solidFill>
                <a:schemeClr val="tx1"/>
              </a:solidFill>
              <a:latin typeface="游ゴシック" panose="020B0400000000000000" pitchFamily="50" charset="-128"/>
              <a:ea typeface="游ゴシック" panose="020B0400000000000000" pitchFamily="50" charset="-128"/>
            </a:endParaRPr>
          </a:p>
          <a:p>
            <a:r>
              <a:rPr lang="en-US" altLang="ja-JP" sz="1600" dirty="0">
                <a:solidFill>
                  <a:schemeClr val="tx1"/>
                </a:solidFill>
                <a:latin typeface="游ゴシック" panose="020B0400000000000000" pitchFamily="50" charset="-128"/>
                <a:ea typeface="游ゴシック" panose="020B0400000000000000" pitchFamily="50" charset="-128"/>
              </a:rPr>
              <a:t>When displaying UI Module on the dashboard, the widget placement is done by retrieving the information of the configuration node for the UI Module for each node instantiated from the flow template by the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mechanism.</a:t>
            </a:r>
          </a:p>
          <a:p>
            <a:endParaRPr lang="en-US" altLang="ja-JP" sz="1600" dirty="0">
              <a:solidFill>
                <a:schemeClr val="tx1"/>
              </a:solidFill>
              <a:latin typeface="游ゴシック" panose="020B0400000000000000" pitchFamily="50" charset="-128"/>
              <a:ea typeface="游ゴシック" panose="020B0400000000000000" pitchFamily="50" charset="-128"/>
            </a:endParaRPr>
          </a:p>
          <a:p>
            <a:r>
              <a:rPr lang="en-US" altLang="ja-JP" sz="1600" dirty="0">
                <a:solidFill>
                  <a:schemeClr val="tx1"/>
                </a:solidFill>
                <a:latin typeface="游ゴシック" panose="020B0400000000000000" pitchFamily="50" charset="-128"/>
                <a:ea typeface="游ゴシック" panose="020B0400000000000000" pitchFamily="50" charset="-128"/>
              </a:rPr>
              <a:t>The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instance ID of the instantiated widget nodes refer to the information of the configuration nodes for the UI module, but the APIs currently provided by Node-RED do not allow you to get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information by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instance ID.</a:t>
            </a:r>
          </a:p>
        </p:txBody>
      </p:sp>
      <p:sp>
        <p:nvSpPr>
          <p:cNvPr id="9" name="四角形: 角を丸くする 8">
            <a:extLst>
              <a:ext uri="{FF2B5EF4-FFF2-40B4-BE49-F238E27FC236}">
                <a16:creationId xmlns:a16="http://schemas.microsoft.com/office/drawing/2014/main" id="{B6757DFA-AE1D-4961-9E91-210CCE3A87D7}"/>
              </a:ext>
            </a:extLst>
          </p:cNvPr>
          <p:cNvSpPr/>
          <p:nvPr/>
        </p:nvSpPr>
        <p:spPr bwMode="auto">
          <a:xfrm>
            <a:off x="868679" y="4415883"/>
            <a:ext cx="1325881" cy="1161957"/>
          </a:xfrm>
          <a:prstGeom prst="roundRect">
            <a:avLst/>
          </a:prstGeom>
          <a:solidFill>
            <a:schemeClr val="accent3"/>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3" name="四角形: 角を丸くする 12">
            <a:extLst>
              <a:ext uri="{FF2B5EF4-FFF2-40B4-BE49-F238E27FC236}">
                <a16:creationId xmlns:a16="http://schemas.microsoft.com/office/drawing/2014/main" id="{4C4C1A7F-5581-4ADC-AB7D-62898B33B73F}"/>
              </a:ext>
            </a:extLst>
          </p:cNvPr>
          <p:cNvSpPr/>
          <p:nvPr/>
        </p:nvSpPr>
        <p:spPr bwMode="auto">
          <a:xfrm>
            <a:off x="1064940" y="4659119"/>
            <a:ext cx="914400" cy="267629"/>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lang="en-US" altLang="ja-JP" sz="1600" dirty="0">
                <a:solidFill>
                  <a:schemeClr val="tx1"/>
                </a:solidFill>
              </a:rPr>
              <a:t>Widget1</a:t>
            </a:r>
            <a:endParaRPr kumimoji="1" lang="ja-JP" altLang="en-US" sz="1600" dirty="0">
              <a:solidFill>
                <a:schemeClr val="tx1"/>
              </a:solidFill>
            </a:endParaRPr>
          </a:p>
        </p:txBody>
      </p:sp>
      <p:sp>
        <p:nvSpPr>
          <p:cNvPr id="14" name="四角形: 角を丸くする 13">
            <a:extLst>
              <a:ext uri="{FF2B5EF4-FFF2-40B4-BE49-F238E27FC236}">
                <a16:creationId xmlns:a16="http://schemas.microsoft.com/office/drawing/2014/main" id="{0B87BA31-B8E5-42F6-B8CA-25072459329B}"/>
              </a:ext>
            </a:extLst>
          </p:cNvPr>
          <p:cNvSpPr/>
          <p:nvPr/>
        </p:nvSpPr>
        <p:spPr bwMode="auto">
          <a:xfrm>
            <a:off x="1064940" y="5119041"/>
            <a:ext cx="914400" cy="267629"/>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lang="en-US" altLang="ja-JP" sz="1600" dirty="0">
                <a:solidFill>
                  <a:schemeClr val="tx1"/>
                </a:solidFill>
              </a:rPr>
              <a:t>W</a:t>
            </a:r>
            <a:r>
              <a:rPr kumimoji="1" lang="en-US" altLang="ja-JP" sz="1600" dirty="0">
                <a:solidFill>
                  <a:schemeClr val="tx1"/>
                </a:solidFill>
              </a:rPr>
              <a:t>idget2</a:t>
            </a:r>
            <a:endParaRPr kumimoji="1" lang="ja-JP" altLang="en-US" sz="1600" dirty="0">
              <a:solidFill>
                <a:schemeClr val="tx1"/>
              </a:solidFill>
            </a:endParaRPr>
          </a:p>
        </p:txBody>
      </p:sp>
      <p:sp>
        <p:nvSpPr>
          <p:cNvPr id="15" name="四角形: 角を丸くする 14">
            <a:extLst>
              <a:ext uri="{FF2B5EF4-FFF2-40B4-BE49-F238E27FC236}">
                <a16:creationId xmlns:a16="http://schemas.microsoft.com/office/drawing/2014/main" id="{00291DE9-6D62-43B7-A35C-4CB0434A1740}"/>
              </a:ext>
            </a:extLst>
          </p:cNvPr>
          <p:cNvSpPr/>
          <p:nvPr/>
        </p:nvSpPr>
        <p:spPr bwMode="auto">
          <a:xfrm>
            <a:off x="2666998" y="4051142"/>
            <a:ext cx="1325881" cy="463868"/>
          </a:xfrm>
          <a:prstGeom prst="roundRect">
            <a:avLst/>
          </a:prstGeom>
          <a:solidFill>
            <a:schemeClr val="accent6">
              <a:lumMod val="75000"/>
            </a:schemeClr>
          </a:solidFill>
          <a:ln w="9525">
            <a:noFill/>
            <a:miter lim="800000"/>
            <a:headEnd/>
            <a:tailEnd/>
          </a:ln>
          <a:effectLst/>
        </p:spPr>
        <p:txBody>
          <a:bodyPr wrap="none" rtlCol="0" anchor="ctr" anchorCtr="0">
            <a:noAutofit/>
          </a:bodyPr>
          <a:lstStyle/>
          <a:p>
            <a:pPr algn="ctr"/>
            <a:r>
              <a:rPr kumimoji="1" lang="en-US" altLang="ja-JP" sz="1800" dirty="0">
                <a:solidFill>
                  <a:schemeClr val="tx1"/>
                </a:solidFill>
              </a:rPr>
              <a:t>Instance1</a:t>
            </a:r>
            <a:endParaRPr kumimoji="1" lang="ja-JP" altLang="en-US" sz="1800" dirty="0">
              <a:solidFill>
                <a:schemeClr val="tx1"/>
              </a:solidFill>
            </a:endParaRPr>
          </a:p>
        </p:txBody>
      </p:sp>
      <p:sp>
        <p:nvSpPr>
          <p:cNvPr id="16" name="四角形: 角を丸くする 15">
            <a:extLst>
              <a:ext uri="{FF2B5EF4-FFF2-40B4-BE49-F238E27FC236}">
                <a16:creationId xmlns:a16="http://schemas.microsoft.com/office/drawing/2014/main" id="{539D9C32-D3F1-4B0D-A8D9-85C3DAD5A7D0}"/>
              </a:ext>
            </a:extLst>
          </p:cNvPr>
          <p:cNvSpPr/>
          <p:nvPr/>
        </p:nvSpPr>
        <p:spPr bwMode="auto">
          <a:xfrm>
            <a:off x="2666998" y="5819758"/>
            <a:ext cx="1325881" cy="463868"/>
          </a:xfrm>
          <a:prstGeom prst="roundRect">
            <a:avLst/>
          </a:prstGeom>
          <a:solidFill>
            <a:schemeClr val="accent6">
              <a:lumMod val="75000"/>
            </a:schemeClr>
          </a:solidFill>
          <a:ln w="9525">
            <a:noFill/>
            <a:miter lim="800000"/>
            <a:headEnd/>
            <a:tailEnd/>
          </a:ln>
          <a:effectLst/>
        </p:spPr>
        <p:txBody>
          <a:bodyPr wrap="none" rtlCol="0" anchor="ctr" anchorCtr="0">
            <a:noAutofit/>
          </a:bodyPr>
          <a:lstStyle/>
          <a:p>
            <a:pPr algn="ctr"/>
            <a:r>
              <a:rPr kumimoji="1" lang="en-US" altLang="ja-JP" sz="1800" dirty="0">
                <a:solidFill>
                  <a:schemeClr val="tx1"/>
                </a:solidFill>
              </a:rPr>
              <a:t>Instance2</a:t>
            </a:r>
            <a:endParaRPr kumimoji="1" lang="ja-JP" altLang="en-US" sz="1800" dirty="0">
              <a:solidFill>
                <a:schemeClr val="tx1"/>
              </a:solidFill>
            </a:endParaRPr>
          </a:p>
        </p:txBody>
      </p:sp>
      <p:sp>
        <p:nvSpPr>
          <p:cNvPr id="17" name="正方形/長方形 16">
            <a:extLst>
              <a:ext uri="{FF2B5EF4-FFF2-40B4-BE49-F238E27FC236}">
                <a16:creationId xmlns:a16="http://schemas.microsoft.com/office/drawing/2014/main" id="{03003B80-8058-453B-9E20-14B4F069C8C7}"/>
              </a:ext>
            </a:extLst>
          </p:cNvPr>
          <p:cNvSpPr/>
          <p:nvPr/>
        </p:nvSpPr>
        <p:spPr bwMode="auto">
          <a:xfrm>
            <a:off x="4785360" y="3679809"/>
            <a:ext cx="3293700" cy="2865454"/>
          </a:xfrm>
          <a:prstGeom prst="rect">
            <a:avLst/>
          </a:prstGeom>
          <a:solidFill>
            <a:schemeClr val="accent5">
              <a:lumMod val="75000"/>
            </a:schemeClr>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8" name="四角形: 角を丸くする 17">
            <a:extLst>
              <a:ext uri="{FF2B5EF4-FFF2-40B4-BE49-F238E27FC236}">
                <a16:creationId xmlns:a16="http://schemas.microsoft.com/office/drawing/2014/main" id="{3C24DF05-42A1-4675-A2FE-B2B95A1FCE70}"/>
              </a:ext>
            </a:extLst>
          </p:cNvPr>
          <p:cNvSpPr/>
          <p:nvPr/>
        </p:nvSpPr>
        <p:spPr bwMode="auto">
          <a:xfrm>
            <a:off x="5013959" y="4008746"/>
            <a:ext cx="1491506" cy="1161957"/>
          </a:xfrm>
          <a:prstGeom prst="roundRect">
            <a:avLst/>
          </a:prstGeom>
          <a:solidFill>
            <a:schemeClr val="accent3"/>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19" name="四角形: 角を丸くする 18">
            <a:extLst>
              <a:ext uri="{FF2B5EF4-FFF2-40B4-BE49-F238E27FC236}">
                <a16:creationId xmlns:a16="http://schemas.microsoft.com/office/drawing/2014/main" id="{5E87AE73-CD98-40C3-8784-65BBA02F329D}"/>
              </a:ext>
            </a:extLst>
          </p:cNvPr>
          <p:cNvSpPr/>
          <p:nvPr/>
        </p:nvSpPr>
        <p:spPr bwMode="auto">
          <a:xfrm>
            <a:off x="5210220" y="4251982"/>
            <a:ext cx="1100996" cy="267629"/>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lang="en-US" altLang="ja-JP" sz="1600" dirty="0">
                <a:solidFill>
                  <a:schemeClr val="tx1"/>
                </a:solidFill>
              </a:rPr>
              <a:t>Widge1-1</a:t>
            </a:r>
            <a:endParaRPr kumimoji="1" lang="ja-JP" altLang="en-US" sz="1600" dirty="0">
              <a:solidFill>
                <a:schemeClr val="tx1"/>
              </a:solidFill>
            </a:endParaRPr>
          </a:p>
        </p:txBody>
      </p:sp>
      <p:sp>
        <p:nvSpPr>
          <p:cNvPr id="20" name="四角形: 角を丸くする 19">
            <a:extLst>
              <a:ext uri="{FF2B5EF4-FFF2-40B4-BE49-F238E27FC236}">
                <a16:creationId xmlns:a16="http://schemas.microsoft.com/office/drawing/2014/main" id="{68973ADE-C2F8-4B43-86CE-D9FA655233A4}"/>
              </a:ext>
            </a:extLst>
          </p:cNvPr>
          <p:cNvSpPr/>
          <p:nvPr/>
        </p:nvSpPr>
        <p:spPr bwMode="auto">
          <a:xfrm>
            <a:off x="5210220" y="4711904"/>
            <a:ext cx="1100996" cy="267629"/>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r>
              <a:rPr lang="en-US" altLang="ja-JP" sz="1600" dirty="0">
                <a:solidFill>
                  <a:schemeClr val="tx1"/>
                </a:solidFill>
              </a:rPr>
              <a:t>Widget2-1</a:t>
            </a:r>
            <a:endParaRPr kumimoji="1" lang="ja-JP" altLang="en-US" sz="1600" dirty="0">
              <a:solidFill>
                <a:schemeClr val="tx1"/>
              </a:solidFill>
            </a:endParaRPr>
          </a:p>
        </p:txBody>
      </p:sp>
      <p:sp>
        <p:nvSpPr>
          <p:cNvPr id="22" name="四角形: 角を丸くする 21">
            <a:extLst>
              <a:ext uri="{FF2B5EF4-FFF2-40B4-BE49-F238E27FC236}">
                <a16:creationId xmlns:a16="http://schemas.microsoft.com/office/drawing/2014/main" id="{F7241E45-E0D3-47BB-BFBD-E70E14018EE4}"/>
              </a:ext>
            </a:extLst>
          </p:cNvPr>
          <p:cNvSpPr/>
          <p:nvPr/>
        </p:nvSpPr>
        <p:spPr bwMode="auto">
          <a:xfrm>
            <a:off x="6423659" y="5109506"/>
            <a:ext cx="1483723" cy="1200113"/>
          </a:xfrm>
          <a:prstGeom prst="roundRect">
            <a:avLst/>
          </a:prstGeom>
          <a:solidFill>
            <a:schemeClr val="accent3"/>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23" name="四角形: 角を丸くする 22">
            <a:extLst>
              <a:ext uri="{FF2B5EF4-FFF2-40B4-BE49-F238E27FC236}">
                <a16:creationId xmlns:a16="http://schemas.microsoft.com/office/drawing/2014/main" id="{C6C8A480-A511-416A-B775-DC970333BF22}"/>
              </a:ext>
            </a:extLst>
          </p:cNvPr>
          <p:cNvSpPr/>
          <p:nvPr/>
        </p:nvSpPr>
        <p:spPr bwMode="auto">
          <a:xfrm>
            <a:off x="6619921" y="5312230"/>
            <a:ext cx="1129620" cy="346298"/>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endParaRPr lang="en-US" altLang="ja-JP" sz="1600" dirty="0">
              <a:solidFill>
                <a:schemeClr val="tx1"/>
              </a:solidFill>
            </a:endParaRPr>
          </a:p>
          <a:p>
            <a:pPr algn="ctr"/>
            <a:r>
              <a:rPr lang="en-US" altLang="ja-JP" sz="1600" dirty="0">
                <a:solidFill>
                  <a:schemeClr val="tx1"/>
                </a:solidFill>
              </a:rPr>
              <a:t>Widget1-2</a:t>
            </a:r>
            <a:endParaRPr kumimoji="1" lang="ja-JP" altLang="en-US" sz="1600" dirty="0">
              <a:solidFill>
                <a:schemeClr val="tx1"/>
              </a:solidFill>
            </a:endParaRPr>
          </a:p>
          <a:p>
            <a:pPr algn="ctr"/>
            <a:endParaRPr kumimoji="1" lang="ja-JP" altLang="en-US" sz="1800" dirty="0">
              <a:solidFill>
                <a:schemeClr val="tx1"/>
              </a:solidFill>
            </a:endParaRPr>
          </a:p>
        </p:txBody>
      </p:sp>
      <p:sp>
        <p:nvSpPr>
          <p:cNvPr id="24" name="四角形: 角を丸くする 23">
            <a:extLst>
              <a:ext uri="{FF2B5EF4-FFF2-40B4-BE49-F238E27FC236}">
                <a16:creationId xmlns:a16="http://schemas.microsoft.com/office/drawing/2014/main" id="{84EFB51E-84AD-4621-B60E-9284E37E6D43}"/>
              </a:ext>
            </a:extLst>
          </p:cNvPr>
          <p:cNvSpPr/>
          <p:nvPr/>
        </p:nvSpPr>
        <p:spPr bwMode="auto">
          <a:xfrm>
            <a:off x="6619920" y="5772152"/>
            <a:ext cx="1129619" cy="346297"/>
          </a:xfrm>
          <a:prstGeom prst="roundRect">
            <a:avLst/>
          </a:prstGeom>
          <a:solidFill>
            <a:schemeClr val="accent5">
              <a:lumMod val="40000"/>
              <a:lumOff val="60000"/>
            </a:schemeClr>
          </a:solidFill>
          <a:ln w="9525">
            <a:noFill/>
            <a:miter lim="800000"/>
            <a:headEnd/>
            <a:tailEnd/>
          </a:ln>
          <a:effectLst/>
        </p:spPr>
        <p:txBody>
          <a:bodyPr wrap="none" rtlCol="0" anchor="ctr" anchorCtr="0">
            <a:noAutofit/>
          </a:bodyPr>
          <a:lstStyle/>
          <a:p>
            <a:pPr algn="ctr"/>
            <a:endParaRPr lang="en-US" altLang="ja-JP" sz="1800" dirty="0">
              <a:solidFill>
                <a:schemeClr val="tx1"/>
              </a:solidFill>
            </a:endParaRPr>
          </a:p>
          <a:p>
            <a:pPr algn="ctr"/>
            <a:r>
              <a:rPr lang="en-US" altLang="ja-JP" sz="1600" dirty="0">
                <a:solidFill>
                  <a:schemeClr val="tx1"/>
                </a:solidFill>
              </a:rPr>
              <a:t>Widget2-2</a:t>
            </a:r>
            <a:endParaRPr kumimoji="1" lang="ja-JP" altLang="en-US" sz="1600" dirty="0">
              <a:solidFill>
                <a:schemeClr val="tx1"/>
              </a:solidFill>
            </a:endParaRPr>
          </a:p>
          <a:p>
            <a:pPr algn="ctr"/>
            <a:endParaRPr kumimoji="1" lang="ja-JP" altLang="en-US" sz="1600" dirty="0">
              <a:solidFill>
                <a:schemeClr val="tx1"/>
              </a:solidFill>
            </a:endParaRPr>
          </a:p>
        </p:txBody>
      </p:sp>
      <p:cxnSp>
        <p:nvCxnSpPr>
          <p:cNvPr id="26" name="直線コネクタ 25">
            <a:extLst>
              <a:ext uri="{FF2B5EF4-FFF2-40B4-BE49-F238E27FC236}">
                <a16:creationId xmlns:a16="http://schemas.microsoft.com/office/drawing/2014/main" id="{629EF4CD-CF73-48D5-AD3D-6E784DDA4F94}"/>
              </a:ext>
            </a:extLst>
          </p:cNvPr>
          <p:cNvCxnSpPr/>
          <p:nvPr/>
        </p:nvCxnSpPr>
        <p:spPr bwMode="auto">
          <a:xfrm flipV="1">
            <a:off x="2063160" y="4051142"/>
            <a:ext cx="708661" cy="364741"/>
          </a:xfrm>
          <a:prstGeom prst="line">
            <a:avLst/>
          </a:prstGeom>
          <a:noFill/>
          <a:ln w="9525" cap="flat" cmpd="sng" algn="ctr">
            <a:solidFill>
              <a:schemeClr val="tx1"/>
            </a:solidFill>
            <a:prstDash val="dash"/>
            <a:round/>
            <a:headEnd type="none" w="med" len="med"/>
            <a:tailEnd type="none" w="med" len="med"/>
          </a:ln>
          <a:effectLst/>
        </p:spPr>
      </p:cxnSp>
      <p:cxnSp>
        <p:nvCxnSpPr>
          <p:cNvPr id="27" name="直線コネクタ 26">
            <a:extLst>
              <a:ext uri="{FF2B5EF4-FFF2-40B4-BE49-F238E27FC236}">
                <a16:creationId xmlns:a16="http://schemas.microsoft.com/office/drawing/2014/main" id="{C398CC33-BD0D-4910-8C5A-4C08FEA1E049}"/>
              </a:ext>
            </a:extLst>
          </p:cNvPr>
          <p:cNvCxnSpPr>
            <a:cxnSpLocks/>
          </p:cNvCxnSpPr>
          <p:nvPr/>
        </p:nvCxnSpPr>
        <p:spPr bwMode="auto">
          <a:xfrm flipV="1">
            <a:off x="2065111" y="4515010"/>
            <a:ext cx="706710" cy="1036189"/>
          </a:xfrm>
          <a:prstGeom prst="line">
            <a:avLst/>
          </a:prstGeom>
          <a:noFill/>
          <a:ln w="9525" cap="flat" cmpd="sng" algn="ctr">
            <a:solidFill>
              <a:schemeClr val="tx1"/>
            </a:solidFill>
            <a:prstDash val="dash"/>
            <a:round/>
            <a:headEnd type="none" w="med" len="med"/>
            <a:tailEnd type="none" w="med" len="med"/>
          </a:ln>
          <a:effectLst/>
        </p:spPr>
      </p:cxnSp>
      <p:cxnSp>
        <p:nvCxnSpPr>
          <p:cNvPr id="30" name="直線コネクタ 29">
            <a:extLst>
              <a:ext uri="{FF2B5EF4-FFF2-40B4-BE49-F238E27FC236}">
                <a16:creationId xmlns:a16="http://schemas.microsoft.com/office/drawing/2014/main" id="{ABECCFC7-6FD7-459A-9DC7-97AC2F12460E}"/>
              </a:ext>
            </a:extLst>
          </p:cNvPr>
          <p:cNvCxnSpPr>
            <a:cxnSpLocks/>
          </p:cNvCxnSpPr>
          <p:nvPr/>
        </p:nvCxnSpPr>
        <p:spPr bwMode="auto">
          <a:xfrm flipV="1">
            <a:off x="3888056" y="4008746"/>
            <a:ext cx="1337405" cy="87704"/>
          </a:xfrm>
          <a:prstGeom prst="line">
            <a:avLst/>
          </a:prstGeom>
          <a:noFill/>
          <a:ln w="9525" cap="flat" cmpd="sng" algn="ctr">
            <a:solidFill>
              <a:schemeClr val="tx1"/>
            </a:solidFill>
            <a:prstDash val="dash"/>
            <a:round/>
            <a:headEnd type="none" w="med" len="med"/>
            <a:tailEnd type="none" w="med" len="med"/>
          </a:ln>
          <a:effectLst/>
        </p:spPr>
      </p:cxnSp>
      <p:cxnSp>
        <p:nvCxnSpPr>
          <p:cNvPr id="32" name="直線コネクタ 31">
            <a:extLst>
              <a:ext uri="{FF2B5EF4-FFF2-40B4-BE49-F238E27FC236}">
                <a16:creationId xmlns:a16="http://schemas.microsoft.com/office/drawing/2014/main" id="{64E9977E-810B-4B16-9469-0A7B9E1293F0}"/>
              </a:ext>
            </a:extLst>
          </p:cNvPr>
          <p:cNvCxnSpPr>
            <a:cxnSpLocks/>
          </p:cNvCxnSpPr>
          <p:nvPr/>
        </p:nvCxnSpPr>
        <p:spPr bwMode="auto">
          <a:xfrm>
            <a:off x="3956637" y="4473842"/>
            <a:ext cx="1192160" cy="681304"/>
          </a:xfrm>
          <a:prstGeom prst="line">
            <a:avLst/>
          </a:prstGeom>
          <a:noFill/>
          <a:ln w="9525" cap="flat" cmpd="sng" algn="ctr">
            <a:solidFill>
              <a:schemeClr val="tx1"/>
            </a:solidFill>
            <a:prstDash val="dash"/>
            <a:round/>
            <a:headEnd type="none" w="med" len="med"/>
            <a:tailEnd type="none" w="med" len="med"/>
          </a:ln>
          <a:effectLst/>
        </p:spPr>
      </p:cxnSp>
      <p:cxnSp>
        <p:nvCxnSpPr>
          <p:cNvPr id="34" name="直線コネクタ 33">
            <a:extLst>
              <a:ext uri="{FF2B5EF4-FFF2-40B4-BE49-F238E27FC236}">
                <a16:creationId xmlns:a16="http://schemas.microsoft.com/office/drawing/2014/main" id="{EBA9B5BE-36A6-484E-9EEF-87BF455C4F6A}"/>
              </a:ext>
            </a:extLst>
          </p:cNvPr>
          <p:cNvCxnSpPr>
            <a:cxnSpLocks/>
          </p:cNvCxnSpPr>
          <p:nvPr/>
        </p:nvCxnSpPr>
        <p:spPr bwMode="auto">
          <a:xfrm>
            <a:off x="2069782" y="4414675"/>
            <a:ext cx="673415" cy="1436145"/>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a:extLst>
              <a:ext uri="{FF2B5EF4-FFF2-40B4-BE49-F238E27FC236}">
                <a16:creationId xmlns:a16="http://schemas.microsoft.com/office/drawing/2014/main" id="{4B094C9E-54FC-42C3-8AC5-A730DFDA4A0A}"/>
              </a:ext>
            </a:extLst>
          </p:cNvPr>
          <p:cNvCxnSpPr>
            <a:cxnSpLocks/>
          </p:cNvCxnSpPr>
          <p:nvPr/>
        </p:nvCxnSpPr>
        <p:spPr bwMode="auto">
          <a:xfrm>
            <a:off x="2101894" y="5524712"/>
            <a:ext cx="641303" cy="758914"/>
          </a:xfrm>
          <a:prstGeom prst="line">
            <a:avLst/>
          </a:prstGeom>
          <a:noFill/>
          <a:ln w="9525" cap="flat" cmpd="sng" algn="ctr">
            <a:solidFill>
              <a:schemeClr val="tx1"/>
            </a:solidFill>
            <a:prstDash val="dash"/>
            <a:round/>
            <a:headEnd type="none" w="med" len="med"/>
            <a:tailEnd type="none" w="med" len="med"/>
          </a:ln>
          <a:effectLst/>
        </p:spPr>
      </p:cxnSp>
      <p:cxnSp>
        <p:nvCxnSpPr>
          <p:cNvPr id="42" name="直線コネクタ 41">
            <a:extLst>
              <a:ext uri="{FF2B5EF4-FFF2-40B4-BE49-F238E27FC236}">
                <a16:creationId xmlns:a16="http://schemas.microsoft.com/office/drawing/2014/main" id="{4680BE23-F80D-4E0F-8F68-707E29787DF3}"/>
              </a:ext>
            </a:extLst>
          </p:cNvPr>
          <p:cNvCxnSpPr>
            <a:cxnSpLocks/>
          </p:cNvCxnSpPr>
          <p:nvPr/>
        </p:nvCxnSpPr>
        <p:spPr bwMode="auto">
          <a:xfrm flipV="1">
            <a:off x="3927920" y="5188323"/>
            <a:ext cx="2559078" cy="631435"/>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a:extLst>
              <a:ext uri="{FF2B5EF4-FFF2-40B4-BE49-F238E27FC236}">
                <a16:creationId xmlns:a16="http://schemas.microsoft.com/office/drawing/2014/main" id="{3CC6454A-5FEB-4CCC-B764-A09317865961}"/>
              </a:ext>
            </a:extLst>
          </p:cNvPr>
          <p:cNvCxnSpPr>
            <a:cxnSpLocks/>
          </p:cNvCxnSpPr>
          <p:nvPr/>
        </p:nvCxnSpPr>
        <p:spPr bwMode="auto">
          <a:xfrm flipV="1">
            <a:off x="3896494" y="6248015"/>
            <a:ext cx="2608971" cy="12996"/>
          </a:xfrm>
          <a:prstGeom prst="line">
            <a:avLst/>
          </a:prstGeom>
          <a:noFill/>
          <a:ln w="9525" cap="flat" cmpd="sng" algn="ctr">
            <a:solidFill>
              <a:schemeClr val="tx1"/>
            </a:solidFill>
            <a:prstDash val="dash"/>
            <a:round/>
            <a:headEnd type="none" w="med" len="med"/>
            <a:tailEnd type="none" w="med" len="med"/>
          </a:ln>
          <a:effectLst/>
        </p:spPr>
      </p:cxnSp>
      <p:sp>
        <p:nvSpPr>
          <p:cNvPr id="51" name="矢印: 右 50">
            <a:extLst>
              <a:ext uri="{FF2B5EF4-FFF2-40B4-BE49-F238E27FC236}">
                <a16:creationId xmlns:a16="http://schemas.microsoft.com/office/drawing/2014/main" id="{72B55B1B-F1AC-44FF-AA2E-E1E8C37D40D9}"/>
              </a:ext>
            </a:extLst>
          </p:cNvPr>
          <p:cNvSpPr/>
          <p:nvPr/>
        </p:nvSpPr>
        <p:spPr bwMode="auto">
          <a:xfrm rot="11628920">
            <a:off x="4012761" y="4275024"/>
            <a:ext cx="986278" cy="244444"/>
          </a:xfrm>
          <a:prstGeom prst="rightArrow">
            <a:avLst/>
          </a:prstGeom>
          <a:solidFill>
            <a:schemeClr val="accent1">
              <a:lumMod val="40000"/>
              <a:lumOff val="60000"/>
            </a:schemeClr>
          </a:solidFill>
          <a:ln w="12700">
            <a:solidFill>
              <a:schemeClr val="tx1"/>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53" name="矢印: 右 52">
            <a:extLst>
              <a:ext uri="{FF2B5EF4-FFF2-40B4-BE49-F238E27FC236}">
                <a16:creationId xmlns:a16="http://schemas.microsoft.com/office/drawing/2014/main" id="{D4A6195C-D22E-4840-8B34-DBD8B332918D}"/>
              </a:ext>
            </a:extLst>
          </p:cNvPr>
          <p:cNvSpPr/>
          <p:nvPr/>
        </p:nvSpPr>
        <p:spPr bwMode="auto">
          <a:xfrm rot="10548267">
            <a:off x="4067110" y="5811268"/>
            <a:ext cx="2267736" cy="244444"/>
          </a:xfrm>
          <a:prstGeom prst="rightArrow">
            <a:avLst/>
          </a:prstGeom>
          <a:solidFill>
            <a:schemeClr val="accent1">
              <a:lumMod val="40000"/>
              <a:lumOff val="60000"/>
            </a:schemeClr>
          </a:solidFill>
          <a:ln w="12700">
            <a:solidFill>
              <a:schemeClr val="tx1"/>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54" name="乗算記号 53">
            <a:extLst>
              <a:ext uri="{FF2B5EF4-FFF2-40B4-BE49-F238E27FC236}">
                <a16:creationId xmlns:a16="http://schemas.microsoft.com/office/drawing/2014/main" id="{1E78D8D9-6482-44F6-8338-0473349DC645}"/>
              </a:ext>
            </a:extLst>
          </p:cNvPr>
          <p:cNvSpPr/>
          <p:nvPr/>
        </p:nvSpPr>
        <p:spPr bwMode="auto">
          <a:xfrm>
            <a:off x="4335051" y="4158483"/>
            <a:ext cx="372973" cy="491387"/>
          </a:xfrm>
          <a:prstGeom prst="mathMultiply">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55" name="乗算記号 54">
            <a:extLst>
              <a:ext uri="{FF2B5EF4-FFF2-40B4-BE49-F238E27FC236}">
                <a16:creationId xmlns:a16="http://schemas.microsoft.com/office/drawing/2014/main" id="{36D28C42-10F7-446B-9E01-0A45856FF078}"/>
              </a:ext>
            </a:extLst>
          </p:cNvPr>
          <p:cNvSpPr/>
          <p:nvPr/>
        </p:nvSpPr>
        <p:spPr bwMode="auto">
          <a:xfrm>
            <a:off x="5038975" y="5656842"/>
            <a:ext cx="372973" cy="491387"/>
          </a:xfrm>
          <a:prstGeom prst="mathMultiply">
            <a:avLst/>
          </a:prstGeom>
          <a:solidFill>
            <a:srgbClr val="FF0000"/>
          </a:solidFill>
          <a:ln w="9525">
            <a:no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56" name="テキスト ボックス 55">
            <a:extLst>
              <a:ext uri="{FF2B5EF4-FFF2-40B4-BE49-F238E27FC236}">
                <a16:creationId xmlns:a16="http://schemas.microsoft.com/office/drawing/2014/main" id="{FA17EAA0-15BA-4285-922B-1114202AE825}"/>
              </a:ext>
            </a:extLst>
          </p:cNvPr>
          <p:cNvSpPr txBox="1"/>
          <p:nvPr/>
        </p:nvSpPr>
        <p:spPr>
          <a:xfrm>
            <a:off x="757398" y="4220193"/>
            <a:ext cx="1135379" cy="217752"/>
          </a:xfrm>
          <a:prstGeom prst="rect">
            <a:avLst/>
          </a:prstGeom>
          <a:noFill/>
        </p:spPr>
        <p:txBody>
          <a:bodyPr wrap="square" rtlCol="0">
            <a:spAutoFit/>
          </a:bodyPr>
          <a:lstStyle/>
          <a:p>
            <a:pPr algn="l"/>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SubflowTemplate</a:t>
            </a:r>
            <a:endParaRPr kumimoji="1" lang="ja-JP" altLang="en-US" sz="900" dirty="0">
              <a:solidFill>
                <a:schemeClr val="tx1"/>
              </a:solidFill>
              <a:latin typeface="游ゴシック Medium" panose="020B0500000000000000" pitchFamily="50" charset="-128"/>
              <a:ea typeface="游ゴシック Medium" panose="020B0500000000000000" pitchFamily="50" charset="-128"/>
            </a:endParaRPr>
          </a:p>
        </p:txBody>
      </p:sp>
      <p:sp>
        <p:nvSpPr>
          <p:cNvPr id="57" name="テキスト ボックス 56">
            <a:extLst>
              <a:ext uri="{FF2B5EF4-FFF2-40B4-BE49-F238E27FC236}">
                <a16:creationId xmlns:a16="http://schemas.microsoft.com/office/drawing/2014/main" id="{20F1CFE0-170E-447F-B158-1ACE6CD660F7}"/>
              </a:ext>
            </a:extLst>
          </p:cNvPr>
          <p:cNvSpPr txBox="1"/>
          <p:nvPr/>
        </p:nvSpPr>
        <p:spPr>
          <a:xfrm>
            <a:off x="2499037" y="3838190"/>
            <a:ext cx="1135379" cy="217752"/>
          </a:xfrm>
          <a:prstGeom prst="rect">
            <a:avLst/>
          </a:prstGeom>
          <a:noFill/>
        </p:spPr>
        <p:txBody>
          <a:bodyPr wrap="square" rtlCol="0">
            <a:spAutoFit/>
          </a:bodyPr>
          <a:lstStyle/>
          <a:p>
            <a:pPr algn="l"/>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Instance</a:t>
            </a:r>
            <a:endParaRPr kumimoji="1" lang="ja-JP" altLang="en-US" sz="900" dirty="0">
              <a:solidFill>
                <a:schemeClr val="tx1"/>
              </a:solidFill>
              <a:latin typeface="游ゴシック Medium" panose="020B0500000000000000" pitchFamily="50" charset="-128"/>
              <a:ea typeface="游ゴシック Medium" panose="020B0500000000000000" pitchFamily="50" charset="-128"/>
            </a:endParaRPr>
          </a:p>
        </p:txBody>
      </p:sp>
      <p:sp>
        <p:nvSpPr>
          <p:cNvPr id="58" name="テキスト ボックス 57">
            <a:extLst>
              <a:ext uri="{FF2B5EF4-FFF2-40B4-BE49-F238E27FC236}">
                <a16:creationId xmlns:a16="http://schemas.microsoft.com/office/drawing/2014/main" id="{281D2378-27BB-462D-A5EA-6A1C6390EEBC}"/>
              </a:ext>
            </a:extLst>
          </p:cNvPr>
          <p:cNvSpPr txBox="1"/>
          <p:nvPr/>
        </p:nvSpPr>
        <p:spPr>
          <a:xfrm>
            <a:off x="2631057" y="5592133"/>
            <a:ext cx="1135379" cy="217752"/>
          </a:xfrm>
          <a:prstGeom prst="rect">
            <a:avLst/>
          </a:prstGeom>
          <a:noFill/>
        </p:spPr>
        <p:txBody>
          <a:bodyPr wrap="square" rtlCol="0">
            <a:spAutoFit/>
          </a:bodyPr>
          <a:lstStyle/>
          <a:p>
            <a:pPr algn="l"/>
            <a:r>
              <a:rPr kumimoji="1" lang="en-US" altLang="ja-JP" sz="900" dirty="0" err="1">
                <a:solidFill>
                  <a:schemeClr val="tx1"/>
                </a:solidFill>
                <a:latin typeface="游ゴシック Medium" panose="020B0500000000000000" pitchFamily="50" charset="-128"/>
                <a:ea typeface="游ゴシック Medium" panose="020B0500000000000000" pitchFamily="50" charset="-128"/>
              </a:rPr>
              <a:t>Subflow</a:t>
            </a:r>
            <a:r>
              <a:rPr kumimoji="1" lang="en-US" altLang="ja-JP" sz="900" dirty="0">
                <a:solidFill>
                  <a:schemeClr val="tx1"/>
                </a:solidFill>
                <a:latin typeface="游ゴシック Medium" panose="020B0500000000000000" pitchFamily="50" charset="-128"/>
                <a:ea typeface="游ゴシック Medium" panose="020B0500000000000000" pitchFamily="50" charset="-128"/>
              </a:rPr>
              <a:t> Instance</a:t>
            </a:r>
            <a:endParaRPr kumimoji="1" lang="ja-JP" altLang="en-US" sz="900" dirty="0">
              <a:solidFill>
                <a:schemeClr val="tx1"/>
              </a:solidFill>
              <a:latin typeface="游ゴシック Medium" panose="020B0500000000000000" pitchFamily="50" charset="-128"/>
              <a:ea typeface="游ゴシック Medium" panose="020B0500000000000000" pitchFamily="50" charset="-128"/>
            </a:endParaRPr>
          </a:p>
        </p:txBody>
      </p:sp>
      <p:sp>
        <p:nvSpPr>
          <p:cNvPr id="59" name="テキスト ボックス 58">
            <a:extLst>
              <a:ext uri="{FF2B5EF4-FFF2-40B4-BE49-F238E27FC236}">
                <a16:creationId xmlns:a16="http://schemas.microsoft.com/office/drawing/2014/main" id="{FAD6E905-F988-4C42-8336-297057CF6EF5}"/>
              </a:ext>
            </a:extLst>
          </p:cNvPr>
          <p:cNvSpPr txBox="1"/>
          <p:nvPr/>
        </p:nvSpPr>
        <p:spPr>
          <a:xfrm>
            <a:off x="5148797" y="4002441"/>
            <a:ext cx="1135379" cy="217752"/>
          </a:xfrm>
          <a:prstGeom prst="rect">
            <a:avLst/>
          </a:prstGeom>
          <a:noFill/>
        </p:spPr>
        <p:txBody>
          <a:bodyPr wrap="square" rtlCol="0">
            <a:spAutoFit/>
          </a:bodyPr>
          <a:lstStyle/>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Widget Instance</a:t>
            </a:r>
            <a:endParaRPr kumimoji="1" lang="ja-JP" altLang="en-US" sz="900" dirty="0">
              <a:solidFill>
                <a:schemeClr val="tx1"/>
              </a:solidFill>
              <a:latin typeface="游ゴシック Medium" panose="020B0500000000000000" pitchFamily="50" charset="-128"/>
              <a:ea typeface="游ゴシック Medium" panose="020B0500000000000000" pitchFamily="50" charset="-128"/>
            </a:endParaRPr>
          </a:p>
        </p:txBody>
      </p:sp>
      <p:sp>
        <p:nvSpPr>
          <p:cNvPr id="60" name="テキスト ボックス 59">
            <a:extLst>
              <a:ext uri="{FF2B5EF4-FFF2-40B4-BE49-F238E27FC236}">
                <a16:creationId xmlns:a16="http://schemas.microsoft.com/office/drawing/2014/main" id="{C7373875-6136-4762-BEF2-DF5E76052181}"/>
              </a:ext>
            </a:extLst>
          </p:cNvPr>
          <p:cNvSpPr txBox="1"/>
          <p:nvPr/>
        </p:nvSpPr>
        <p:spPr>
          <a:xfrm>
            <a:off x="6582801" y="5115929"/>
            <a:ext cx="1135379" cy="217752"/>
          </a:xfrm>
          <a:prstGeom prst="rect">
            <a:avLst/>
          </a:prstGeom>
          <a:noFill/>
        </p:spPr>
        <p:txBody>
          <a:bodyPr wrap="square" rtlCol="0">
            <a:spAutoFit/>
          </a:bodyPr>
          <a:lstStyle/>
          <a:p>
            <a:pPr algn="l"/>
            <a:r>
              <a:rPr kumimoji="1" lang="en-US" altLang="ja-JP" sz="900" dirty="0">
                <a:solidFill>
                  <a:schemeClr val="tx1"/>
                </a:solidFill>
                <a:latin typeface="游ゴシック Medium" panose="020B0500000000000000" pitchFamily="50" charset="-128"/>
                <a:ea typeface="游ゴシック Medium" panose="020B0500000000000000" pitchFamily="50" charset="-128"/>
              </a:rPr>
              <a:t>Widget Instance</a:t>
            </a:r>
            <a:endParaRPr kumimoji="1" lang="ja-JP" altLang="en-US" sz="900" dirty="0">
              <a:solidFill>
                <a:schemeClr val="tx1"/>
              </a:solidFill>
              <a:latin typeface="游ゴシック Medium" panose="020B0500000000000000" pitchFamily="50" charset="-128"/>
              <a:ea typeface="游ゴシック Medium" panose="020B0500000000000000" pitchFamily="50" charset="-128"/>
            </a:endParaRPr>
          </a:p>
        </p:txBody>
      </p:sp>
      <p:sp>
        <p:nvSpPr>
          <p:cNvPr id="61" name="テキスト ボックス 60">
            <a:extLst>
              <a:ext uri="{FF2B5EF4-FFF2-40B4-BE49-F238E27FC236}">
                <a16:creationId xmlns:a16="http://schemas.microsoft.com/office/drawing/2014/main" id="{A439739E-B47D-4518-BBAC-ADAE3276AE86}"/>
              </a:ext>
            </a:extLst>
          </p:cNvPr>
          <p:cNvSpPr txBox="1"/>
          <p:nvPr/>
        </p:nvSpPr>
        <p:spPr>
          <a:xfrm>
            <a:off x="4785360" y="3689517"/>
            <a:ext cx="2016034" cy="259623"/>
          </a:xfrm>
          <a:prstGeom prst="rect">
            <a:avLst/>
          </a:prstGeom>
          <a:noFill/>
        </p:spPr>
        <p:txBody>
          <a:bodyPr wrap="square" rtlCol="0">
            <a:spAutoFit/>
          </a:bodyPr>
          <a:lstStyle/>
          <a:p>
            <a:pPr algn="l"/>
            <a:r>
              <a:rPr kumimoji="1" lang="en-US" altLang="ja-JP" sz="1200" dirty="0">
                <a:solidFill>
                  <a:schemeClr val="tx1"/>
                </a:solidFill>
                <a:latin typeface="游ゴシック Medium" panose="020B0500000000000000" pitchFamily="50" charset="-128"/>
                <a:ea typeface="游ゴシック Medium" panose="020B0500000000000000" pitchFamily="50" charset="-128"/>
              </a:rPr>
              <a:t>Node-RED Dashboard</a:t>
            </a:r>
            <a:endParaRPr kumimoji="1" lang="ja-JP" altLang="en-US" sz="1200" dirty="0">
              <a:solidFill>
                <a:schemeClr val="tx1"/>
              </a:solidFill>
              <a:latin typeface="游ゴシック Medium" panose="020B0500000000000000" pitchFamily="50" charset="-128"/>
              <a:ea typeface="游ゴシック Medium" panose="020B0500000000000000" pitchFamily="50" charset="-128"/>
            </a:endParaRPr>
          </a:p>
        </p:txBody>
      </p:sp>
      <p:sp>
        <p:nvSpPr>
          <p:cNvPr id="62" name="テキスト ボックス 61">
            <a:extLst>
              <a:ext uri="{FF2B5EF4-FFF2-40B4-BE49-F238E27FC236}">
                <a16:creationId xmlns:a16="http://schemas.microsoft.com/office/drawing/2014/main" id="{1EF68BD1-51BB-427A-AB5F-5DDE39C5EFAD}"/>
              </a:ext>
            </a:extLst>
          </p:cNvPr>
          <p:cNvSpPr txBox="1"/>
          <p:nvPr/>
        </p:nvSpPr>
        <p:spPr>
          <a:xfrm>
            <a:off x="589746" y="3696997"/>
            <a:ext cx="2114327" cy="259623"/>
          </a:xfrm>
          <a:prstGeom prst="rect">
            <a:avLst/>
          </a:prstGeom>
          <a:noFill/>
        </p:spPr>
        <p:txBody>
          <a:bodyPr wrap="square" rtlCol="0">
            <a:spAutoFit/>
          </a:bodyPr>
          <a:lstStyle/>
          <a:p>
            <a:pPr algn="l"/>
            <a:r>
              <a:rPr kumimoji="1" lang="en-US" altLang="ja-JP" sz="1200" dirty="0">
                <a:solidFill>
                  <a:schemeClr val="tx1"/>
                </a:solidFill>
                <a:latin typeface="游ゴシック Medium" panose="020B0500000000000000" pitchFamily="50" charset="-128"/>
                <a:ea typeface="游ゴシック Medium" panose="020B0500000000000000" pitchFamily="50" charset="-128"/>
              </a:rPr>
              <a:t>Node-RED Flow Editor</a:t>
            </a:r>
            <a:endParaRPr kumimoji="1" lang="ja-JP" altLang="en-US" sz="1200" dirty="0">
              <a:solidFill>
                <a:schemeClr val="tx1"/>
              </a:solidFill>
              <a:latin typeface="游ゴシック Medium" panose="020B0500000000000000" pitchFamily="50" charset="-128"/>
              <a:ea typeface="游ゴシック Medium" panose="020B0500000000000000" pitchFamily="50" charset="-128"/>
            </a:endParaRPr>
          </a:p>
        </p:txBody>
      </p:sp>
      <p:sp>
        <p:nvSpPr>
          <p:cNvPr id="67" name="吹き出し: 四角形 66">
            <a:extLst>
              <a:ext uri="{FF2B5EF4-FFF2-40B4-BE49-F238E27FC236}">
                <a16:creationId xmlns:a16="http://schemas.microsoft.com/office/drawing/2014/main" id="{82801B4E-5915-4971-BA49-E9FA6D251664}"/>
              </a:ext>
            </a:extLst>
          </p:cNvPr>
          <p:cNvSpPr/>
          <p:nvPr/>
        </p:nvSpPr>
        <p:spPr bwMode="auto">
          <a:xfrm>
            <a:off x="2701850" y="4906949"/>
            <a:ext cx="2260533" cy="554536"/>
          </a:xfrm>
          <a:prstGeom prst="wedgeRectCallout">
            <a:avLst>
              <a:gd name="adj1" fmla="val 52314"/>
              <a:gd name="adj2" fmla="val 103146"/>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Can't get a sub-flow definition from</a:t>
            </a:r>
          </a:p>
          <a:p>
            <a:r>
              <a:rPr kumimoji="1" lang="en-US" altLang="ja-JP" sz="1000" dirty="0">
                <a:solidFill>
                  <a:schemeClr val="tx1"/>
                </a:solidFill>
              </a:rPr>
              <a:t> an instance of the dashboard display.</a:t>
            </a:r>
            <a:endParaRPr kumimoji="1" lang="ja-JP" altLang="en-US" sz="1000" dirty="0">
              <a:solidFill>
                <a:schemeClr val="tx1"/>
              </a:solidFill>
            </a:endParaRPr>
          </a:p>
        </p:txBody>
      </p:sp>
      <p:sp>
        <p:nvSpPr>
          <p:cNvPr id="70" name="タイトル 69">
            <a:extLst>
              <a:ext uri="{FF2B5EF4-FFF2-40B4-BE49-F238E27FC236}">
                <a16:creationId xmlns:a16="http://schemas.microsoft.com/office/drawing/2014/main" id="{153BE489-DE81-4D34-9BE4-B3C3DAF0F134}"/>
              </a:ext>
            </a:extLst>
          </p:cNvPr>
          <p:cNvSpPr>
            <a:spLocks noGrp="1"/>
          </p:cNvSpPr>
          <p:nvPr>
            <p:ph type="title"/>
          </p:nvPr>
        </p:nvSpPr>
        <p:spPr>
          <a:xfrm>
            <a:off x="113191" y="179482"/>
            <a:ext cx="6997428" cy="371512"/>
          </a:xfrm>
        </p:spPr>
        <p:txBody>
          <a:bodyPr/>
          <a:lstStyle/>
          <a:p>
            <a:r>
              <a:rPr lang="en-US" altLang="ja-JP" sz="2000" b="1" dirty="0">
                <a:solidFill>
                  <a:schemeClr val="tx1"/>
                </a:solidFill>
                <a:latin typeface="游ゴシック" panose="020B0400000000000000" pitchFamily="50" charset="-128"/>
                <a:ea typeface="游ゴシック" panose="020B0400000000000000" pitchFamily="50" charset="-128"/>
              </a:rPr>
              <a:t>1. Getting </a:t>
            </a:r>
            <a:r>
              <a:rPr lang="en-US" altLang="ja-JP" sz="2000" b="1" dirty="0" err="1">
                <a:solidFill>
                  <a:schemeClr val="tx1"/>
                </a:solidFill>
                <a:latin typeface="游ゴシック" panose="020B0400000000000000" pitchFamily="50" charset="-128"/>
                <a:ea typeface="游ゴシック" panose="020B0400000000000000" pitchFamily="50" charset="-128"/>
              </a:rPr>
              <a:t>subflow</a:t>
            </a:r>
            <a:r>
              <a:rPr lang="en-US" altLang="ja-JP" sz="2000" b="1" dirty="0">
                <a:solidFill>
                  <a:schemeClr val="tx1"/>
                </a:solidFill>
                <a:latin typeface="游ゴシック" panose="020B0400000000000000" pitchFamily="50" charset="-128"/>
                <a:ea typeface="游ゴシック" panose="020B0400000000000000" pitchFamily="50" charset="-128"/>
              </a:rPr>
              <a:t> information from the display widget</a:t>
            </a:r>
          </a:p>
        </p:txBody>
      </p:sp>
    </p:spTree>
    <p:extLst>
      <p:ext uri="{BB962C8B-B14F-4D97-AF65-F5344CB8AC3E}">
        <p14:creationId xmlns:p14="http://schemas.microsoft.com/office/powerpoint/2010/main" val="138715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3</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06238"/>
            <a:ext cx="8900180" cy="1644937"/>
          </a:xfrm>
          <a:prstGeom prst="rect">
            <a:avLst/>
          </a:prstGeom>
        </p:spPr>
        <p:txBody>
          <a:bodyPr wrap="square">
            <a:spAutoFit/>
          </a:bodyPr>
          <a:lstStyle/>
          <a:p>
            <a:r>
              <a:rPr lang="en-US" altLang="ja-JP" sz="1600" dirty="0">
                <a:solidFill>
                  <a:schemeClr val="tx1"/>
                </a:solidFill>
                <a:latin typeface="Yu Gothic Medium" panose="020B0500000000000000" pitchFamily="50" charset="-128"/>
                <a:ea typeface="Yu Gothic Medium" panose="020B0500000000000000" pitchFamily="50" charset="-128"/>
              </a:rPr>
              <a:t>Specifically, we want to use the I/F equivalent of the </a:t>
            </a:r>
            <a:r>
              <a:rPr lang="en-US" altLang="ja-JP" sz="1600" dirty="0" err="1">
                <a:solidFill>
                  <a:schemeClr val="tx1"/>
                </a:solidFill>
                <a:latin typeface="Yu Gothic Medium" panose="020B0500000000000000" pitchFamily="50" charset="-128"/>
                <a:ea typeface="Yu Gothic Medium" panose="020B0500000000000000" pitchFamily="50" charset="-128"/>
              </a:rPr>
              <a:t>RED.node.getNode</a:t>
            </a:r>
            <a:r>
              <a:rPr lang="en-US" altLang="ja-JP" sz="1600" dirty="0">
                <a:solidFill>
                  <a:schemeClr val="tx1"/>
                </a:solidFill>
                <a:latin typeface="Yu Gothic Medium" panose="020B0500000000000000" pitchFamily="50" charset="-128"/>
                <a:ea typeface="Yu Gothic Medium" panose="020B0500000000000000" pitchFamily="50" charset="-128"/>
              </a:rPr>
              <a:t>() function in the node-red-dashboard </a:t>
            </a:r>
            <a:r>
              <a:rPr lang="en-US" altLang="ja-JP" sz="1600" dirty="0" err="1">
                <a:solidFill>
                  <a:schemeClr val="tx1"/>
                </a:solidFill>
                <a:latin typeface="Yu Gothic Medium" panose="020B0500000000000000" pitchFamily="50" charset="-128"/>
                <a:ea typeface="Yu Gothic Medium" panose="020B0500000000000000" pitchFamily="50" charset="-128"/>
              </a:rPr>
              <a:t>ui.add</a:t>
            </a:r>
            <a:r>
              <a:rPr lang="en-US" altLang="ja-JP" sz="1600" dirty="0">
                <a:solidFill>
                  <a:schemeClr val="tx1"/>
                </a:solidFill>
                <a:latin typeface="Yu Gothic Medium" panose="020B0500000000000000" pitchFamily="50" charset="-128"/>
                <a:ea typeface="Yu Gothic Medium" panose="020B0500000000000000" pitchFamily="50" charset="-128"/>
              </a:rPr>
              <a:t>() function called at the time of widget instance creation to get information about the </a:t>
            </a:r>
            <a:r>
              <a:rPr lang="en-US" altLang="ja-JP" sz="1600" dirty="0" err="1">
                <a:solidFill>
                  <a:schemeClr val="tx1"/>
                </a:solidFill>
                <a:latin typeface="Yu Gothic Medium" panose="020B0500000000000000" pitchFamily="50" charset="-128"/>
                <a:ea typeface="Yu Gothic Medium" panose="020B0500000000000000" pitchFamily="50" charset="-128"/>
              </a:rPr>
              <a:t>subflow</a:t>
            </a:r>
            <a:r>
              <a:rPr lang="en-US" altLang="ja-JP" sz="1600" dirty="0">
                <a:solidFill>
                  <a:schemeClr val="tx1"/>
                </a:solidFill>
                <a:latin typeface="Yu Gothic Medium" panose="020B0500000000000000" pitchFamily="50" charset="-128"/>
                <a:ea typeface="Yu Gothic Medium" panose="020B0500000000000000" pitchFamily="50" charset="-128"/>
              </a:rPr>
              <a:t> instance.</a:t>
            </a:r>
          </a:p>
          <a:p>
            <a:endParaRPr lang="en-US" altLang="ja-JP" sz="1600" dirty="0">
              <a:solidFill>
                <a:schemeClr val="tx1"/>
              </a:solidFill>
              <a:latin typeface="Yu Gothic Medium" panose="020B0500000000000000" pitchFamily="50" charset="-128"/>
              <a:ea typeface="Yu Gothic Medium" panose="020B0500000000000000" pitchFamily="50" charset="-128"/>
            </a:endParaRPr>
          </a:p>
          <a:p>
            <a:r>
              <a:rPr lang="en-US" altLang="ja-JP" sz="1600" dirty="0">
                <a:solidFill>
                  <a:schemeClr val="tx1"/>
                </a:solidFill>
                <a:latin typeface="Yu Gothic Medium" panose="020B0500000000000000" pitchFamily="50" charset="-128"/>
                <a:ea typeface="Yu Gothic Medium" panose="020B0500000000000000" pitchFamily="50" charset="-128"/>
              </a:rPr>
              <a:t>In the display of a UI module, we need information on which sub-flow instances (back to the topmost parent) the widgets belonging to the UI module belong to, so we need to be able to get values like the following.</a:t>
            </a:r>
          </a:p>
        </p:txBody>
      </p:sp>
      <p:sp>
        <p:nvSpPr>
          <p:cNvPr id="2" name="正方形/長方形 1">
            <a:extLst>
              <a:ext uri="{FF2B5EF4-FFF2-40B4-BE49-F238E27FC236}">
                <a16:creationId xmlns:a16="http://schemas.microsoft.com/office/drawing/2014/main" id="{E7CBD489-9BA3-4E16-9577-BDC79D6CBED1}"/>
              </a:ext>
            </a:extLst>
          </p:cNvPr>
          <p:cNvSpPr/>
          <p:nvPr/>
        </p:nvSpPr>
        <p:spPr bwMode="auto">
          <a:xfrm>
            <a:off x="200974" y="2975146"/>
            <a:ext cx="8517895" cy="2235282"/>
          </a:xfrm>
          <a:prstGeom prst="rect">
            <a:avLst/>
          </a:prstGeom>
          <a:solidFill>
            <a:schemeClr val="tx1"/>
          </a:solidFill>
          <a:ln w="9525">
            <a:noFill/>
            <a:miter lim="800000"/>
            <a:headEnd/>
            <a:tailEnd/>
          </a:ln>
          <a:effectLst/>
        </p:spPr>
        <p:txBody>
          <a:bodyPr wrap="none" rtlCol="0" anchor="ctr" anchorCtr="0">
            <a:noAutofit/>
          </a:bodyPr>
          <a:lstStyle/>
          <a:p>
            <a:r>
              <a:rPr lang="en-US" altLang="ja-JP" sz="1800" dirty="0">
                <a:solidFill>
                  <a:schemeClr val="bg1"/>
                </a:solidFill>
                <a:latin typeface="游ゴシック Medium" panose="020B0500000000000000" pitchFamily="50" charset="-128"/>
                <a:ea typeface="游ゴシック Medium" panose="020B0500000000000000" pitchFamily="50" charset="-128"/>
              </a:rPr>
              <a:t>var </a:t>
            </a:r>
            <a:r>
              <a:rPr lang="en-US" altLang="ja-JP" sz="1800" dirty="0" err="1">
                <a:solidFill>
                  <a:schemeClr val="bg1"/>
                </a:solidFill>
                <a:latin typeface="游ゴシック Medium" panose="020B0500000000000000" pitchFamily="50" charset="-128"/>
                <a:ea typeface="游ゴシック Medium" panose="020B0500000000000000" pitchFamily="50" charset="-128"/>
              </a:rPr>
              <a:t>subflow</a:t>
            </a:r>
            <a:r>
              <a:rPr lang="en-US" altLang="ja-JP" sz="1800" dirty="0">
                <a:solidFill>
                  <a:schemeClr val="bg1"/>
                </a:solidFill>
                <a:latin typeface="游ゴシック Medium" panose="020B0500000000000000" pitchFamily="50" charset="-128"/>
                <a:ea typeface="游ゴシック Medium" panose="020B0500000000000000" pitchFamily="50" charset="-128"/>
              </a:rPr>
              <a:t> = </a:t>
            </a:r>
            <a:r>
              <a:rPr lang="en-US" altLang="ja-JP" sz="1800" dirty="0" err="1">
                <a:solidFill>
                  <a:schemeClr val="bg1"/>
                </a:solidFill>
                <a:latin typeface="游ゴシック Medium" panose="020B0500000000000000" pitchFamily="50" charset="-128"/>
                <a:ea typeface="游ゴシック Medium" panose="020B0500000000000000" pitchFamily="50" charset="-128"/>
              </a:rPr>
              <a:t>RED.nodes.getNode</a:t>
            </a:r>
            <a:r>
              <a:rPr lang="en-US" altLang="ja-JP" sz="1800" dirty="0">
                <a:solidFill>
                  <a:schemeClr val="bg1"/>
                </a:solidFill>
                <a:latin typeface="游ゴシック Medium" panose="020B0500000000000000" pitchFamily="50" charset="-128"/>
                <a:ea typeface="游ゴシック Medium" panose="020B0500000000000000" pitchFamily="50" charset="-128"/>
              </a:rPr>
              <a:t>(&lt; </a:t>
            </a:r>
            <a:r>
              <a:rPr lang="en-US" altLang="ja-JP" sz="1800" dirty="0" err="1">
                <a:solidFill>
                  <a:schemeClr val="bg1"/>
                </a:solidFill>
                <a:latin typeface="游ゴシック Medium" panose="020B0500000000000000" pitchFamily="50" charset="-128"/>
                <a:ea typeface="游ゴシック Medium" panose="020B0500000000000000" pitchFamily="50" charset="-128"/>
              </a:rPr>
              <a:t>Subflow</a:t>
            </a:r>
            <a:r>
              <a:rPr lang="en-US" altLang="ja-JP" sz="1800" dirty="0">
                <a:solidFill>
                  <a:schemeClr val="bg1"/>
                </a:solidFill>
                <a:latin typeface="游ゴシック Medium" panose="020B0500000000000000" pitchFamily="50" charset="-128"/>
                <a:ea typeface="游ゴシック Medium" panose="020B0500000000000000" pitchFamily="50" charset="-128"/>
              </a:rPr>
              <a:t> Instance ID &gt;)</a:t>
            </a:r>
          </a:p>
          <a:p>
            <a:endParaRPr lang="en-US" altLang="ja-JP" sz="1800" dirty="0">
              <a:solidFill>
                <a:schemeClr val="bg1"/>
              </a:solidFill>
              <a:latin typeface="游ゴシック Medium" panose="020B0500000000000000" pitchFamily="50" charset="-128"/>
              <a:ea typeface="游ゴシック Medium" panose="020B0500000000000000" pitchFamily="50" charset="-128"/>
            </a:endParaRPr>
          </a:p>
          <a:p>
            <a:r>
              <a:rPr lang="en-US" altLang="ja-JP" sz="1800" dirty="0" err="1">
                <a:solidFill>
                  <a:schemeClr val="bg1"/>
                </a:solidFill>
                <a:latin typeface="游ゴシック Medium" panose="020B0500000000000000" pitchFamily="50" charset="-128"/>
                <a:ea typeface="游ゴシック Medium" panose="020B0500000000000000" pitchFamily="50" charset="-128"/>
              </a:rPr>
              <a:t>subflow</a:t>
            </a:r>
            <a:r>
              <a:rPr lang="en-US" altLang="ja-JP" sz="1800" dirty="0">
                <a:solidFill>
                  <a:schemeClr val="bg1"/>
                </a:solidFill>
                <a:latin typeface="游ゴシック Medium" panose="020B0500000000000000" pitchFamily="50" charset="-128"/>
                <a:ea typeface="游ゴシック Medium" panose="020B0500000000000000" pitchFamily="50" charset="-128"/>
              </a:rPr>
              <a:t>={</a:t>
            </a:r>
          </a:p>
          <a:p>
            <a:r>
              <a:rPr lang="en-US" altLang="ja-JP" sz="1800" dirty="0">
                <a:solidFill>
                  <a:schemeClr val="bg1"/>
                </a:solidFill>
                <a:latin typeface="游ゴシック Medium" panose="020B0500000000000000" pitchFamily="50" charset="-128"/>
                <a:ea typeface="游ゴシック Medium" panose="020B0500000000000000" pitchFamily="50" charset="-128"/>
              </a:rPr>
              <a:t>            :</a:t>
            </a:r>
          </a:p>
          <a:p>
            <a:r>
              <a:rPr lang="en-US" altLang="ja-JP" sz="1800" dirty="0">
                <a:solidFill>
                  <a:schemeClr val="bg1"/>
                </a:solidFill>
                <a:latin typeface="游ゴシック Medium" panose="020B0500000000000000" pitchFamily="50" charset="-128"/>
                <a:ea typeface="游ゴシック Medium" panose="020B0500000000000000" pitchFamily="50" charset="-128"/>
              </a:rPr>
              <a:t>         path:</a:t>
            </a:r>
            <a:r>
              <a:rPr kumimoji="1" lang="en-US" altLang="ja-JP" sz="1800" dirty="0">
                <a:solidFill>
                  <a:schemeClr val="bg1"/>
                </a:solidFill>
                <a:latin typeface="游ゴシック Medium" panose="020B0500000000000000" pitchFamily="50" charset="-128"/>
                <a:ea typeface="游ゴシック Medium" panose="020B0500000000000000" pitchFamily="50" charset="-128"/>
              </a:rPr>
              <a:t> </a:t>
            </a:r>
            <a:r>
              <a:rPr lang="ja-JP" altLang="en-US" sz="1800" dirty="0">
                <a:solidFill>
                  <a:schemeClr val="bg1"/>
                </a:solidFill>
                <a:latin typeface="游ゴシック Medium" panose="020B0500000000000000" pitchFamily="50" charset="-128"/>
                <a:ea typeface="游ゴシック Medium" panose="020B0500000000000000" pitchFamily="50" charset="-128"/>
              </a:rPr>
              <a:t>・・</a:t>
            </a:r>
            <a:r>
              <a:rPr kumimoji="1" lang="en-US" altLang="ja-JP" sz="1800" dirty="0">
                <a:solidFill>
                  <a:schemeClr val="bg1"/>
                </a:solidFill>
                <a:latin typeface="游ゴシック Medium" panose="020B0500000000000000" pitchFamily="50" charset="-128"/>
                <a:ea typeface="游ゴシック Medium" panose="020B0500000000000000" pitchFamily="50" charset="-128"/>
              </a:rPr>
              <a:t>/&lt; Parent </a:t>
            </a:r>
            <a:r>
              <a:rPr kumimoji="1" lang="en-US" altLang="ja-JP" sz="1800" dirty="0" err="1">
                <a:solidFill>
                  <a:schemeClr val="bg1"/>
                </a:solidFill>
                <a:latin typeface="游ゴシック Medium" panose="020B0500000000000000" pitchFamily="50" charset="-128"/>
                <a:ea typeface="游ゴシック Medium" panose="020B0500000000000000" pitchFamily="50" charset="-128"/>
              </a:rPr>
              <a:t>Subflow</a:t>
            </a:r>
            <a:r>
              <a:rPr kumimoji="1" lang="en-US" altLang="ja-JP" sz="1800" dirty="0">
                <a:solidFill>
                  <a:schemeClr val="bg1"/>
                </a:solidFill>
                <a:latin typeface="游ゴシック Medium" panose="020B0500000000000000" pitchFamily="50" charset="-128"/>
                <a:ea typeface="游ゴシック Medium" panose="020B0500000000000000" pitchFamily="50" charset="-128"/>
              </a:rPr>
              <a:t> Instance ID &gt;/&lt; </a:t>
            </a:r>
            <a:r>
              <a:rPr kumimoji="1" lang="en-US" altLang="ja-JP" sz="1800" dirty="0" err="1">
                <a:solidFill>
                  <a:schemeClr val="bg1"/>
                </a:solidFill>
                <a:latin typeface="游ゴシック Medium" panose="020B0500000000000000" pitchFamily="50" charset="-128"/>
                <a:ea typeface="游ゴシック Medium" panose="020B0500000000000000" pitchFamily="50" charset="-128"/>
              </a:rPr>
              <a:t>Subflow</a:t>
            </a:r>
            <a:r>
              <a:rPr kumimoji="1" lang="en-US" altLang="ja-JP" sz="1800" dirty="0">
                <a:solidFill>
                  <a:schemeClr val="bg1"/>
                </a:solidFill>
                <a:latin typeface="游ゴシック Medium" panose="020B0500000000000000" pitchFamily="50" charset="-128"/>
                <a:ea typeface="游ゴシック Medium" panose="020B0500000000000000" pitchFamily="50" charset="-128"/>
              </a:rPr>
              <a:t> Instance ID &gt;</a:t>
            </a:r>
          </a:p>
          <a:p>
            <a:r>
              <a:rPr lang="en-US" altLang="ja-JP" sz="1800" dirty="0">
                <a:solidFill>
                  <a:schemeClr val="bg1"/>
                </a:solidFill>
                <a:latin typeface="游ゴシック Medium" panose="020B0500000000000000" pitchFamily="50" charset="-128"/>
                <a:ea typeface="游ゴシック Medium" panose="020B0500000000000000" pitchFamily="50" charset="-128"/>
              </a:rPr>
              <a:t>            : </a:t>
            </a:r>
          </a:p>
          <a:p>
            <a:r>
              <a:rPr lang="en-US" altLang="ja-JP" sz="1800" dirty="0">
                <a:solidFill>
                  <a:schemeClr val="bg1"/>
                </a:solidFill>
                <a:latin typeface="游ゴシック Medium" panose="020B0500000000000000" pitchFamily="50" charset="-128"/>
                <a:ea typeface="游ゴシック Medium" panose="020B0500000000000000" pitchFamily="50" charset="-128"/>
              </a:rPr>
              <a:t>};</a:t>
            </a:r>
            <a:endParaRPr kumimoji="1" lang="en-US" altLang="ja-JP" sz="1800" dirty="0">
              <a:solidFill>
                <a:schemeClr val="bg1"/>
              </a:solidFill>
              <a:latin typeface="游ゴシック Medium" panose="020B0500000000000000" pitchFamily="50" charset="-128"/>
              <a:ea typeface="游ゴシック Medium" panose="020B0500000000000000" pitchFamily="50" charset="-128"/>
            </a:endParaRPr>
          </a:p>
        </p:txBody>
      </p:sp>
      <p:sp>
        <p:nvSpPr>
          <p:cNvPr id="9" name="正方形/長方形 8">
            <a:extLst>
              <a:ext uri="{FF2B5EF4-FFF2-40B4-BE49-F238E27FC236}">
                <a16:creationId xmlns:a16="http://schemas.microsoft.com/office/drawing/2014/main" id="{8100ADF4-BC8B-4F9B-983B-C3F13FA2719D}"/>
              </a:ext>
            </a:extLst>
          </p:cNvPr>
          <p:cNvSpPr/>
          <p:nvPr/>
        </p:nvSpPr>
        <p:spPr>
          <a:xfrm>
            <a:off x="113191" y="2675238"/>
            <a:ext cx="5614219" cy="315343"/>
          </a:xfrm>
          <a:prstGeom prst="rect">
            <a:avLst/>
          </a:prstGeom>
        </p:spPr>
        <p:txBody>
          <a:bodyPr wrap="square">
            <a:spAutoFit/>
          </a:bodyPr>
          <a:lstStyle/>
          <a:p>
            <a:r>
              <a:rPr lang="ja-JP" altLang="en-US" sz="1600" dirty="0">
                <a:solidFill>
                  <a:schemeClr val="tx1"/>
                </a:solidFill>
                <a:latin typeface="游ゴシック Medium" panose="020B0500000000000000" pitchFamily="50" charset="-128"/>
                <a:ea typeface="游ゴシック Medium" panose="020B0500000000000000" pitchFamily="50" charset="-128"/>
              </a:rPr>
              <a:t> </a:t>
            </a:r>
            <a:r>
              <a:rPr lang="en-US" altLang="ja-JP" sz="1600" dirty="0" err="1">
                <a:solidFill>
                  <a:schemeClr val="tx1"/>
                </a:solidFill>
                <a:latin typeface="游ゴシック" panose="020B0400000000000000" pitchFamily="50" charset="-128"/>
                <a:ea typeface="游ゴシック" panose="020B0400000000000000" pitchFamily="50" charset="-128"/>
              </a:rPr>
              <a:t>RED.nodes.getNode</a:t>
            </a:r>
            <a:r>
              <a:rPr lang="en-US" altLang="ja-JP" sz="1600" dirty="0">
                <a:solidFill>
                  <a:schemeClr val="tx1"/>
                </a:solidFill>
                <a:latin typeface="游ゴシック" panose="020B0400000000000000" pitchFamily="50" charset="-128"/>
                <a:ea typeface="游ゴシック" panose="020B0400000000000000" pitchFamily="50" charset="-128"/>
              </a:rPr>
              <a:t>() to get the </a:t>
            </a:r>
            <a:r>
              <a:rPr lang="en-US" altLang="ja-JP" sz="1600" dirty="0" err="1">
                <a:solidFill>
                  <a:schemeClr val="tx1"/>
                </a:solidFill>
                <a:latin typeface="游ゴシック" panose="020B0400000000000000" pitchFamily="50" charset="-128"/>
                <a:ea typeface="游ゴシック" panose="020B0400000000000000" pitchFamily="50" charset="-128"/>
              </a:rPr>
              <a:t>subflow</a:t>
            </a:r>
            <a:r>
              <a:rPr lang="en-US" altLang="ja-JP" sz="1600" dirty="0">
                <a:solidFill>
                  <a:schemeClr val="tx1"/>
                </a:solidFill>
                <a:latin typeface="游ゴシック" panose="020B0400000000000000" pitchFamily="50" charset="-128"/>
                <a:ea typeface="游ゴシック" panose="020B0400000000000000" pitchFamily="50" charset="-128"/>
              </a:rPr>
              <a:t> value :</a:t>
            </a:r>
          </a:p>
        </p:txBody>
      </p:sp>
      <p:sp>
        <p:nvSpPr>
          <p:cNvPr id="6" name="タイトル 5">
            <a:extLst>
              <a:ext uri="{FF2B5EF4-FFF2-40B4-BE49-F238E27FC236}">
                <a16:creationId xmlns:a16="http://schemas.microsoft.com/office/drawing/2014/main" id="{71FF9A91-B64B-4BD8-AB7B-85025932A203}"/>
              </a:ext>
            </a:extLst>
          </p:cNvPr>
          <p:cNvSpPr>
            <a:spLocks noGrp="1"/>
          </p:cNvSpPr>
          <p:nvPr>
            <p:ph type="title"/>
          </p:nvPr>
        </p:nvSpPr>
        <p:spPr>
          <a:xfrm>
            <a:off x="113191" y="179482"/>
            <a:ext cx="6997428" cy="371384"/>
          </a:xfrm>
        </p:spPr>
        <p:txBody>
          <a:bodyPr/>
          <a:lstStyle/>
          <a:p>
            <a:r>
              <a:rPr lang="en-US" altLang="ja-JP" sz="2000" b="1" dirty="0">
                <a:solidFill>
                  <a:schemeClr val="tx1"/>
                </a:solidFill>
                <a:latin typeface="游ゴシック" panose="020B0400000000000000" pitchFamily="50" charset="-128"/>
                <a:ea typeface="游ゴシック" panose="020B0400000000000000" pitchFamily="50" charset="-128"/>
              </a:rPr>
              <a:t>1. Getting </a:t>
            </a:r>
            <a:r>
              <a:rPr lang="en-US" altLang="ja-JP" sz="2000" b="1" dirty="0" err="1">
                <a:solidFill>
                  <a:schemeClr val="tx1"/>
                </a:solidFill>
                <a:latin typeface="游ゴシック" panose="020B0400000000000000" pitchFamily="50" charset="-128"/>
                <a:ea typeface="游ゴシック" panose="020B0400000000000000" pitchFamily="50" charset="-128"/>
              </a:rPr>
              <a:t>subflow</a:t>
            </a:r>
            <a:r>
              <a:rPr lang="en-US" altLang="ja-JP" sz="2000" b="1" dirty="0">
                <a:solidFill>
                  <a:schemeClr val="tx1"/>
                </a:solidFill>
                <a:latin typeface="游ゴシック" panose="020B0400000000000000" pitchFamily="50" charset="-128"/>
                <a:ea typeface="游ゴシック" panose="020B0400000000000000" pitchFamily="50" charset="-128"/>
              </a:rPr>
              <a:t> information from the display widget</a:t>
            </a:r>
            <a:endParaRPr lang="ja-JP" altLang="en-US" sz="2000" dirty="0"/>
          </a:p>
        </p:txBody>
      </p:sp>
      <p:sp>
        <p:nvSpPr>
          <p:cNvPr id="4" name="テキスト ボックス 3">
            <a:extLst>
              <a:ext uri="{FF2B5EF4-FFF2-40B4-BE49-F238E27FC236}">
                <a16:creationId xmlns:a16="http://schemas.microsoft.com/office/drawing/2014/main" id="{553B31B6-3381-4E42-BBCE-8FB0BF310407}"/>
              </a:ext>
            </a:extLst>
          </p:cNvPr>
          <p:cNvSpPr txBox="1"/>
          <p:nvPr/>
        </p:nvSpPr>
        <p:spPr>
          <a:xfrm>
            <a:off x="121910" y="5454130"/>
            <a:ext cx="8596959" cy="1091133"/>
          </a:xfrm>
          <a:prstGeom prst="rect">
            <a:avLst/>
          </a:prstGeom>
          <a:noFill/>
        </p:spPr>
        <p:txBody>
          <a:bodyPr wrap="square" rtlCol="0">
            <a:spAutoFit/>
          </a:bodyPr>
          <a:lstStyle/>
          <a:p>
            <a:r>
              <a:rPr lang="en-US" altLang="ja-JP" sz="1800" dirty="0">
                <a:solidFill>
                  <a:schemeClr val="tx1"/>
                </a:solidFill>
                <a:latin typeface="游ゴシック" panose="020B0400000000000000" pitchFamily="50" charset="-128"/>
                <a:ea typeface="游ゴシック" panose="020B0400000000000000" pitchFamily="50" charset="-128"/>
              </a:rPr>
              <a:t>I'm investigating, but I've confirmed that I can get the value of the </a:t>
            </a:r>
            <a:r>
              <a:rPr lang="en-US" altLang="ja-JP" sz="1800" dirty="0" err="1">
                <a:solidFill>
                  <a:schemeClr val="tx1"/>
                </a:solidFill>
                <a:latin typeface="游ゴシック" panose="020B0400000000000000" pitchFamily="50" charset="-128"/>
                <a:ea typeface="游ゴシック" panose="020B0400000000000000" pitchFamily="50" charset="-128"/>
              </a:rPr>
              <a:t>subflow</a:t>
            </a:r>
            <a:r>
              <a:rPr lang="en-US" altLang="ja-JP" sz="1800" dirty="0">
                <a:solidFill>
                  <a:schemeClr val="tx1"/>
                </a:solidFill>
                <a:latin typeface="游ゴシック" panose="020B0400000000000000" pitchFamily="50" charset="-128"/>
                <a:ea typeface="游ゴシック" panose="020B0400000000000000" pitchFamily="50" charset="-128"/>
              </a:rPr>
              <a:t> instance by modifying </a:t>
            </a:r>
            <a:r>
              <a:rPr lang="en-US" altLang="ja-JP" sz="1800" dirty="0" err="1">
                <a:solidFill>
                  <a:schemeClr val="tx1"/>
                </a:solidFill>
                <a:latin typeface="游ゴシック" panose="020B0400000000000000" pitchFamily="50" charset="-128"/>
                <a:ea typeface="游ゴシック" panose="020B0400000000000000" pitchFamily="50" charset="-128"/>
              </a:rPr>
              <a:t>RED.nodes</a:t>
            </a:r>
            <a:r>
              <a:rPr lang="en-US" altLang="ja-JP" sz="1800" dirty="0">
                <a:solidFill>
                  <a:schemeClr val="tx1"/>
                </a:solidFill>
                <a:latin typeface="游ゴシック" panose="020B0400000000000000" pitchFamily="50" charset="-128"/>
                <a:ea typeface="游ゴシック" panose="020B0400000000000000" pitchFamily="50" charset="-128"/>
              </a:rPr>
              <a:t> </a:t>
            </a:r>
            <a:r>
              <a:rPr lang="en-US" altLang="ja-JP" sz="1800" dirty="0" err="1">
                <a:solidFill>
                  <a:schemeClr val="tx1"/>
                </a:solidFill>
                <a:latin typeface="游ゴシック" panose="020B0400000000000000" pitchFamily="50" charset="-128"/>
                <a:ea typeface="游ゴシック" panose="020B0400000000000000" pitchFamily="50" charset="-128"/>
              </a:rPr>
              <a:t>getNode</a:t>
            </a:r>
            <a:r>
              <a:rPr lang="en-US" altLang="ja-JP" sz="1800" dirty="0">
                <a:solidFill>
                  <a:schemeClr val="tx1"/>
                </a:solidFill>
                <a:latin typeface="游ゴシック" panose="020B0400000000000000" pitchFamily="50" charset="-128"/>
                <a:ea typeface="游ゴシック" panose="020B0400000000000000" pitchFamily="50" charset="-128"/>
              </a:rPr>
              <a:t> ().</a:t>
            </a:r>
          </a:p>
          <a:p>
            <a:r>
              <a:rPr lang="en-US" altLang="ja-JP" sz="1800" dirty="0">
                <a:solidFill>
                  <a:schemeClr val="tx1"/>
                </a:solidFill>
                <a:latin typeface="游ゴシック" panose="020B0400000000000000" pitchFamily="50" charset="-128"/>
                <a:ea typeface="游ゴシック" panose="020B0400000000000000" pitchFamily="50" charset="-128"/>
              </a:rPr>
              <a:t># Described in the prototype version document (attached to the appendix of this document)</a:t>
            </a:r>
            <a:endParaRPr kumimoji="1" lang="ja-JP" altLang="en-US" sz="1800" dirty="0">
              <a:solidFill>
                <a:schemeClr val="tx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39872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6607899" cy="523220"/>
          </a:xfrm>
        </p:spPr>
        <p:txBody>
          <a:bodyPr/>
          <a:lstStyle/>
          <a:p>
            <a:pPr lvl="0" fontAlgn="auto">
              <a:lnSpc>
                <a:spcPct val="100000"/>
              </a:lnSpc>
              <a:spcBef>
                <a:spcPts val="0"/>
              </a:spcBef>
              <a:spcAft>
                <a:spcPts val="0"/>
              </a:spcAft>
              <a:defRPr/>
            </a:pPr>
            <a:r>
              <a:rPr lang="en-US" altLang="ja-JP" sz="2800" b="1" dirty="0">
                <a:solidFill>
                  <a:schemeClr val="tx1"/>
                </a:solidFill>
                <a:latin typeface="游ゴシック" panose="020B0400000000000000" pitchFamily="50" charset="-128"/>
                <a:ea typeface="游ゴシック" panose="020B0400000000000000" pitchFamily="50" charset="-128"/>
              </a:rPr>
              <a:t>2. Node ID remapping on flow import</a:t>
            </a:r>
            <a:endParaRPr lang="ja-JP" altLang="en-US" dirty="0"/>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4</a:t>
            </a:fld>
            <a:endParaRPr lang="en-US" altLang="ja-JP"/>
          </a:p>
        </p:txBody>
      </p:sp>
      <p:sp>
        <p:nvSpPr>
          <p:cNvPr id="2" name="正方形/長方形 1">
            <a:extLst>
              <a:ext uri="{FF2B5EF4-FFF2-40B4-BE49-F238E27FC236}">
                <a16:creationId xmlns:a16="http://schemas.microsoft.com/office/drawing/2014/main" id="{9351C5E8-3C17-41E8-839D-D63750FB980E}"/>
              </a:ext>
            </a:extLst>
          </p:cNvPr>
          <p:cNvSpPr/>
          <p:nvPr/>
        </p:nvSpPr>
        <p:spPr>
          <a:xfrm>
            <a:off x="226920" y="989651"/>
            <a:ext cx="8621805" cy="5412123"/>
          </a:xfrm>
          <a:prstGeom prst="rect">
            <a:avLst/>
          </a:prstGeom>
        </p:spPr>
        <p:txBody>
          <a:bodyPr wrap="square">
            <a:spAutoFit/>
          </a:bodyPr>
          <a:lstStyle/>
          <a:p>
            <a:pPr algn="l"/>
            <a:r>
              <a:rPr lang="en-US" altLang="ja-JP" sz="1600" i="0" dirty="0">
                <a:solidFill>
                  <a:schemeClr val="tx1"/>
                </a:solidFill>
                <a:effectLst/>
                <a:latin typeface="游ゴシック" panose="020B0400000000000000" pitchFamily="50" charset="-128"/>
                <a:ea typeface="游ゴシック" panose="020B0400000000000000" pitchFamily="50" charset="-128"/>
              </a:rPr>
              <a:t>For the problem where the IDs of some keys are not properly updated during flow import in the config node for the UI module, the application of the node‘s defaults object was considered in line with the design note</a:t>
            </a:r>
            <a:r>
              <a:rPr lang="ja-JP" altLang="en-US" sz="1600" dirty="0">
                <a:solidFill>
                  <a:schemeClr val="tx1"/>
                </a:solidFill>
                <a:latin typeface="游ゴシック" panose="020B0400000000000000" pitchFamily="50" charset="-128"/>
                <a:ea typeface="游ゴシック" panose="020B0400000000000000" pitchFamily="50" charset="-128"/>
              </a:rPr>
              <a:t> </a:t>
            </a:r>
            <a:r>
              <a:rPr lang="en-US" altLang="ja-JP" sz="1600" dirty="0">
                <a:solidFill>
                  <a:schemeClr val="tx1"/>
                </a:solidFill>
                <a:latin typeface="游ゴシック" panose="020B0400000000000000" pitchFamily="50" charset="-128"/>
                <a:ea typeface="游ゴシック" panose="020B0400000000000000" pitchFamily="50" charset="-128"/>
              </a:rPr>
              <a:t>“</a:t>
            </a:r>
            <a:r>
              <a:rPr lang="en-US" altLang="ja-JP" sz="1600" i="0" dirty="0">
                <a:solidFill>
                  <a:schemeClr val="tx1"/>
                </a:solidFill>
                <a:effectLst/>
                <a:latin typeface="游ゴシック" panose="020B0400000000000000" pitchFamily="50" charset="-128"/>
                <a:ea typeface="游ゴシック" panose="020B0400000000000000" pitchFamily="50" charset="-128"/>
              </a:rPr>
              <a:t>Node property typing #37”(</a:t>
            </a:r>
            <a:r>
              <a:rPr lang="ja-JP" altLang="en-US" sz="1600" i="0" dirty="0">
                <a:solidFill>
                  <a:schemeClr val="tx1"/>
                </a:solidFill>
                <a:effectLst/>
                <a:latin typeface="游ゴシック" panose="020B0400000000000000" pitchFamily="50" charset="-128"/>
                <a:ea typeface="游ゴシック" panose="020B0400000000000000" pitchFamily="50" charset="-128"/>
              </a:rPr>
              <a:t> </a:t>
            </a:r>
            <a:r>
              <a:rPr lang="en-US" altLang="ja-JP" sz="1600" i="0" dirty="0">
                <a:solidFill>
                  <a:schemeClr val="tx1"/>
                </a:solidFill>
                <a:effectLst/>
                <a:latin typeface="游ゴシック" panose="020B0400000000000000" pitchFamily="50" charset="-128"/>
                <a:ea typeface="游ゴシック" panose="020B0400000000000000" pitchFamily="50" charset="-128"/>
                <a:hlinkClick r:id="rId3"/>
              </a:rPr>
              <a:t>https://github.com/node-red/designs/pull/37</a:t>
            </a:r>
            <a:r>
              <a:rPr lang="en-US" altLang="ja-JP" sz="1600" i="0" dirty="0">
                <a:solidFill>
                  <a:schemeClr val="tx1"/>
                </a:solidFill>
                <a:effectLst/>
                <a:latin typeface="游ゴシック" panose="020B0400000000000000" pitchFamily="50" charset="-128"/>
                <a:ea typeface="游ゴシック" panose="020B0400000000000000" pitchFamily="50" charset="-128"/>
              </a:rPr>
              <a:t>)</a:t>
            </a:r>
            <a:endParaRPr lang="en-US" altLang="ja-JP" sz="1600" dirty="0">
              <a:solidFill>
                <a:schemeClr val="tx1"/>
              </a:solidFill>
              <a:latin typeface="游ゴシック" panose="020B0400000000000000" pitchFamily="50" charset="-128"/>
              <a:ea typeface="游ゴシック" panose="020B0400000000000000" pitchFamily="50" charset="-128"/>
            </a:endParaRPr>
          </a:p>
          <a:p>
            <a:pPr algn="l"/>
            <a:endParaRPr lang="en-US" altLang="ja-JP" sz="1600" i="0" dirty="0">
              <a:solidFill>
                <a:schemeClr val="tx1"/>
              </a:solidFill>
              <a:effectLst/>
              <a:latin typeface="Yu Gothic Medium" panose="020B0500000000000000" pitchFamily="50" charset="-128"/>
              <a:ea typeface="Yu Gothic Medium" panose="020B0500000000000000" pitchFamily="50" charset="-128"/>
            </a:endParaRPr>
          </a:p>
          <a:p>
            <a:pPr marL="342900" indent="-342900" algn="l">
              <a:buAutoNum type="arabicParenBoth"/>
            </a:pPr>
            <a:r>
              <a:rPr lang="en-US" altLang="ja-JP" sz="1600" dirty="0">
                <a:solidFill>
                  <a:schemeClr val="tx1"/>
                </a:solidFill>
                <a:latin typeface="Yu Gothic Medium" panose="020B0500000000000000" pitchFamily="50" charset="-128"/>
                <a:ea typeface="Yu Gothic Medium" panose="020B0500000000000000" pitchFamily="50" charset="-128"/>
              </a:rPr>
              <a:t>Subgroup template has an array of the arrangement order of multiple widget nodes.</a:t>
            </a:r>
          </a:p>
          <a:p>
            <a:pPr algn="l"/>
            <a:endParaRPr lang="en-US" altLang="ja-JP" sz="1600" dirty="0">
              <a:solidFill>
                <a:schemeClr val="tx1"/>
              </a:solidFill>
              <a:latin typeface="Yu Gothic Medium" panose="020B0500000000000000" pitchFamily="50" charset="-128"/>
              <a:ea typeface="Yu Gothic Medium" panose="020B0500000000000000" pitchFamily="50" charset="-128"/>
            </a:endParaRPr>
          </a:p>
          <a:p>
            <a:pPr algn="l"/>
            <a:r>
              <a:rPr lang="en-US" altLang="ja-JP" sz="1600" dirty="0">
                <a:solidFill>
                  <a:schemeClr val="tx1"/>
                </a:solidFill>
                <a:latin typeface="Yu Gothic Medium" panose="020B0500000000000000" pitchFamily="50" charset="-128"/>
                <a:ea typeface="Yu Gothic Medium" panose="020B0500000000000000" pitchFamily="50" charset="-128"/>
              </a:rPr>
              <a:t> </a:t>
            </a:r>
            <a:r>
              <a:rPr lang="ja-JP" altLang="en-US" sz="1600" dirty="0">
                <a:solidFill>
                  <a:schemeClr val="tx1"/>
                </a:solidFill>
                <a:latin typeface="Yu Gothic Medium" panose="020B0500000000000000" pitchFamily="50" charset="-128"/>
                <a:ea typeface="Yu Gothic Medium" panose="020B0500000000000000" pitchFamily="50" charset="-128"/>
              </a:rPr>
              <a:t>  </a:t>
            </a:r>
            <a:r>
              <a:rPr lang="en-US" altLang="ja-JP" sz="1600" dirty="0">
                <a:solidFill>
                  <a:schemeClr val="tx1"/>
                </a:solidFill>
                <a:latin typeface="游ゴシック" panose="020B0400000000000000" pitchFamily="50" charset="-128"/>
                <a:ea typeface="游ゴシック" panose="020B0400000000000000" pitchFamily="50" charset="-128"/>
              </a:rPr>
              <a:t>Use any type of multi-node notation in the proposal in design notes</a:t>
            </a:r>
            <a:r>
              <a:rPr lang="ja-JP" altLang="en-US" sz="1600" dirty="0">
                <a:solidFill>
                  <a:schemeClr val="tx1"/>
                </a:solidFill>
                <a:latin typeface="游ゴシック" panose="020B0400000000000000" pitchFamily="50" charset="-128"/>
                <a:ea typeface="游ゴシック" panose="020B0400000000000000" pitchFamily="50" charset="-128"/>
              </a:rPr>
              <a:t> </a:t>
            </a:r>
            <a:r>
              <a:rPr lang="en-US" altLang="ja-JP" sz="1600" dirty="0">
                <a:solidFill>
                  <a:schemeClr val="tx1"/>
                </a:solidFill>
                <a:latin typeface="游ゴシック" panose="020B0400000000000000" pitchFamily="50" charset="-128"/>
                <a:ea typeface="游ゴシック" panose="020B0400000000000000" pitchFamily="50" charset="-128"/>
              </a:rPr>
              <a:t>“</a:t>
            </a:r>
            <a:r>
              <a:rPr lang="en-US" altLang="ja-JP" sz="1600" i="0" dirty="0">
                <a:solidFill>
                  <a:schemeClr val="tx1"/>
                </a:solidFill>
                <a:effectLst/>
                <a:latin typeface="游ゴシック" panose="020B0400000000000000" pitchFamily="50" charset="-128"/>
                <a:ea typeface="游ゴシック" panose="020B0400000000000000" pitchFamily="50" charset="-128"/>
              </a:rPr>
              <a:t>Node property typing #37”</a:t>
            </a:r>
            <a:r>
              <a:rPr lang="en-US" altLang="ja-JP" sz="1600" dirty="0">
                <a:solidFill>
                  <a:schemeClr val="tx1"/>
                </a:solidFill>
                <a:latin typeface="游ゴシック" panose="020B0400000000000000" pitchFamily="50" charset="-128"/>
                <a:ea typeface="游ゴシック" panose="020B0400000000000000" pitchFamily="50" charset="-128"/>
              </a:rPr>
              <a:t>.</a:t>
            </a:r>
          </a:p>
          <a:p>
            <a:pPr algn="l"/>
            <a:r>
              <a:rPr lang="ja-JP" altLang="en-US" sz="1600" dirty="0">
                <a:solidFill>
                  <a:schemeClr val="tx1"/>
                </a:solidFill>
                <a:latin typeface="游ゴシック Medium" panose="020B0500000000000000" pitchFamily="50" charset="-128"/>
                <a:ea typeface="游ゴシック Medium" panose="020B0500000000000000" pitchFamily="50" charset="-128"/>
              </a:rPr>
              <a:t>　    </a:t>
            </a:r>
            <a:r>
              <a:rPr lang="en-US" altLang="ja-JP" sz="1600" dirty="0" err="1">
                <a:solidFill>
                  <a:schemeClr val="tx1"/>
                </a:solidFill>
                <a:highlight>
                  <a:srgbClr val="C0C0C0"/>
                </a:highlight>
                <a:latin typeface="游ゴシック Medium" panose="020B0500000000000000" pitchFamily="50" charset="-128"/>
                <a:ea typeface="游ゴシック Medium" panose="020B0500000000000000" pitchFamily="50" charset="-128"/>
              </a:rPr>
              <a:t>widgetOrder</a:t>
            </a:r>
            <a:r>
              <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rPr>
              <a:t> : {  type: “:any[]” } </a:t>
            </a:r>
          </a:p>
          <a:p>
            <a:pPr algn="l"/>
            <a:r>
              <a:rPr lang="en-US" altLang="ja-JP" sz="1600" dirty="0">
                <a:solidFill>
                  <a:schemeClr val="tx1"/>
                </a:solidFill>
                <a:latin typeface="游ゴシック Medium" panose="020B0500000000000000" pitchFamily="50" charset="-128"/>
                <a:ea typeface="游ゴシック Medium" panose="020B0500000000000000" pitchFamily="50" charset="-128"/>
              </a:rPr>
              <a:t>    </a:t>
            </a:r>
          </a:p>
          <a:p>
            <a:pPr algn="l"/>
            <a:endParaRPr lang="en-US" altLang="ja-JP" sz="1600" i="0" dirty="0">
              <a:solidFill>
                <a:schemeClr val="tx1"/>
              </a:solidFill>
              <a:effectLst/>
              <a:latin typeface="游ゴシック Medium" panose="020B0500000000000000" pitchFamily="50" charset="-128"/>
              <a:ea typeface="游ゴシック Medium" panose="020B0500000000000000" pitchFamily="50" charset="-128"/>
            </a:endParaRPr>
          </a:p>
          <a:p>
            <a:r>
              <a:rPr lang="en-US" altLang="ja-JP" sz="1600" dirty="0">
                <a:solidFill>
                  <a:schemeClr val="tx1"/>
                </a:solidFill>
                <a:latin typeface="游ゴシック Medium" panose="020B0500000000000000" pitchFamily="50" charset="-128"/>
                <a:ea typeface="游ゴシック Medium" panose="020B0500000000000000" pitchFamily="50" charset="-128"/>
              </a:rPr>
              <a:t>(2) Subgroup templates have a reference to the </a:t>
            </a:r>
            <a:r>
              <a:rPr lang="en-US" altLang="ja-JP" sz="1600" dirty="0" err="1">
                <a:solidFill>
                  <a:schemeClr val="tx1"/>
                </a:solidFill>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latin typeface="游ゴシック Medium" panose="020B0500000000000000" pitchFamily="50" charset="-128"/>
                <a:ea typeface="游ゴシック Medium" panose="020B0500000000000000" pitchFamily="50" charset="-128"/>
              </a:rPr>
              <a:t> template.</a:t>
            </a:r>
          </a:p>
          <a:p>
            <a:endParaRPr lang="en-US" altLang="ja-JP" sz="1600" dirty="0">
              <a:solidFill>
                <a:schemeClr val="tx1"/>
              </a:solidFill>
              <a:latin typeface="游ゴシック Medium" panose="020B0500000000000000" pitchFamily="50" charset="-128"/>
              <a:ea typeface="游ゴシック Medium" panose="020B0500000000000000" pitchFamily="50" charset="-128"/>
            </a:endParaRPr>
          </a:p>
          <a:p>
            <a:pPr algn="l"/>
            <a:r>
              <a:rPr lang="ja-JP" altLang="en-US" sz="1600" i="0" dirty="0">
                <a:solidFill>
                  <a:schemeClr val="tx1"/>
                </a:solidFill>
                <a:effectLst/>
                <a:latin typeface="游ゴシック Medium" panose="020B0500000000000000" pitchFamily="50" charset="-128"/>
                <a:ea typeface="游ゴシック Medium" panose="020B0500000000000000" pitchFamily="50" charset="-128"/>
              </a:rPr>
              <a:t>　</a:t>
            </a:r>
            <a:r>
              <a:rPr lang="en-US" altLang="ja-JP" sz="1600" i="0" dirty="0">
                <a:solidFill>
                  <a:schemeClr val="tx1"/>
                </a:solidFill>
                <a:effectLst/>
                <a:latin typeface="游ゴシック" panose="020B0400000000000000" pitchFamily="50" charset="-128"/>
                <a:ea typeface="游ゴシック" panose="020B0400000000000000" pitchFamily="50" charset="-128"/>
              </a:rPr>
              <a:t>Refer to the </a:t>
            </a:r>
            <a:r>
              <a:rPr lang="en-US" altLang="ja-JP" sz="1600" i="0" dirty="0" err="1">
                <a:solidFill>
                  <a:schemeClr val="tx1"/>
                </a:solidFill>
                <a:effectLst/>
                <a:latin typeface="游ゴシック" panose="020B0400000000000000" pitchFamily="50" charset="-128"/>
                <a:ea typeface="游ゴシック" panose="020B0400000000000000" pitchFamily="50" charset="-128"/>
              </a:rPr>
              <a:t>subflow</a:t>
            </a:r>
            <a:r>
              <a:rPr lang="en-US" altLang="ja-JP" sz="1600" i="0" dirty="0">
                <a:solidFill>
                  <a:schemeClr val="tx1"/>
                </a:solidFill>
                <a:effectLst/>
                <a:latin typeface="游ゴシック" panose="020B0400000000000000" pitchFamily="50" charset="-128"/>
                <a:ea typeface="游ゴシック" panose="020B0400000000000000" pitchFamily="50" charset="-128"/>
              </a:rPr>
              <a:t> </a:t>
            </a:r>
            <a:r>
              <a:rPr lang="en-US" altLang="ja-JP" sz="1600" dirty="0">
                <a:solidFill>
                  <a:schemeClr val="tx1"/>
                </a:solidFill>
                <a:latin typeface="游ゴシック" panose="020B0400000000000000" pitchFamily="50" charset="-128"/>
                <a:ea typeface="游ゴシック" panose="020B0400000000000000" pitchFamily="50" charset="-128"/>
              </a:rPr>
              <a:t>template </a:t>
            </a:r>
            <a:r>
              <a:rPr lang="en-US" altLang="ja-JP" sz="1600" i="0" dirty="0">
                <a:solidFill>
                  <a:schemeClr val="tx1"/>
                </a:solidFill>
                <a:effectLst/>
                <a:latin typeface="游ゴシック" panose="020B0400000000000000" pitchFamily="50" charset="-128"/>
                <a:ea typeface="游ゴシック" panose="020B0400000000000000" pitchFamily="50" charset="-128"/>
              </a:rPr>
              <a:t>in the following notation.</a:t>
            </a:r>
          </a:p>
          <a:p>
            <a:pPr algn="l"/>
            <a:r>
              <a:rPr lang="ja-JP" altLang="en-US" sz="1600" dirty="0">
                <a:solidFill>
                  <a:schemeClr val="tx1"/>
                </a:solidFill>
                <a:latin typeface="游ゴシック Medium" panose="020B0500000000000000" pitchFamily="50" charset="-128"/>
                <a:ea typeface="游ゴシック Medium" panose="020B0500000000000000" pitchFamily="50" charset="-128"/>
              </a:rPr>
              <a:t>　　</a:t>
            </a:r>
            <a:r>
              <a:rPr lang="en-US" altLang="ja-JP" sz="1600" dirty="0" err="1">
                <a:solidFill>
                  <a:schemeClr val="tx1"/>
                </a:solidFill>
                <a:highlight>
                  <a:srgbClr val="C0C0C0"/>
                </a:highlight>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rPr>
              <a:t>: { type: “</a:t>
            </a:r>
            <a:r>
              <a:rPr lang="en-US" altLang="ja-JP" sz="1600" dirty="0" err="1">
                <a:solidFill>
                  <a:schemeClr val="tx1"/>
                </a:solidFill>
                <a:highlight>
                  <a:srgbClr val="C0C0C0"/>
                </a:highlight>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rPr>
              <a:t>”}</a:t>
            </a:r>
            <a:endParaRPr lang="en-US" altLang="ja-JP" sz="1600" i="0" dirty="0">
              <a:solidFill>
                <a:schemeClr val="tx1"/>
              </a:solidFill>
              <a:effectLst/>
              <a:highlight>
                <a:srgbClr val="C0C0C0"/>
              </a:highlight>
              <a:latin typeface="游ゴシック Medium" panose="020B0500000000000000" pitchFamily="50" charset="-128"/>
              <a:ea typeface="游ゴシック Medium" panose="020B0500000000000000" pitchFamily="50" charset="-128"/>
            </a:endParaRPr>
          </a:p>
          <a:p>
            <a:pPr algn="l"/>
            <a:endParaRPr lang="en-US" altLang="ja-JP" sz="1600" i="0" dirty="0">
              <a:solidFill>
                <a:schemeClr val="tx1"/>
              </a:solidFill>
              <a:effectLst/>
              <a:latin typeface="游ゴシック Medium" panose="020B0500000000000000" pitchFamily="50" charset="-128"/>
              <a:ea typeface="游ゴシック Medium" panose="020B0500000000000000" pitchFamily="50" charset="-128"/>
            </a:endParaRPr>
          </a:p>
          <a:p>
            <a:pPr algn="l"/>
            <a:r>
              <a:rPr lang="en-US" altLang="ja-JP" sz="1600" dirty="0">
                <a:solidFill>
                  <a:schemeClr val="tx1"/>
                </a:solidFill>
                <a:latin typeface="游ゴシック Medium" panose="020B0500000000000000" pitchFamily="50" charset="-128"/>
                <a:ea typeface="游ゴシック Medium" panose="020B0500000000000000" pitchFamily="50" charset="-128"/>
              </a:rPr>
              <a:t>(3) Subgroup instances have a reference to the </a:t>
            </a:r>
            <a:r>
              <a:rPr lang="en-US" altLang="ja-JP" sz="1600" dirty="0" err="1">
                <a:solidFill>
                  <a:schemeClr val="tx1"/>
                </a:solidFill>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latin typeface="游ゴシック Medium" panose="020B0500000000000000" pitchFamily="50" charset="-128"/>
                <a:ea typeface="游ゴシック Medium" panose="020B0500000000000000" pitchFamily="50" charset="-128"/>
              </a:rPr>
              <a:t> instance.</a:t>
            </a:r>
          </a:p>
          <a:p>
            <a:pPr algn="l"/>
            <a:endParaRPr lang="en-US" altLang="ja-JP" sz="1600" i="0" dirty="0">
              <a:solidFill>
                <a:schemeClr val="tx1"/>
              </a:solidFill>
              <a:effectLst/>
              <a:latin typeface="游ゴシック Medium" panose="020B0500000000000000" pitchFamily="50" charset="-128"/>
              <a:ea typeface="游ゴシック Medium" panose="020B0500000000000000" pitchFamily="50" charset="-128"/>
            </a:endParaRPr>
          </a:p>
          <a:p>
            <a:pPr algn="l"/>
            <a:r>
              <a:rPr lang="ja-JP" altLang="en-US" sz="1600" i="0" dirty="0">
                <a:solidFill>
                  <a:schemeClr val="tx1"/>
                </a:solidFill>
                <a:effectLst/>
                <a:latin typeface="游ゴシック Medium" panose="020B0500000000000000" pitchFamily="50" charset="-128"/>
                <a:ea typeface="游ゴシック Medium" panose="020B0500000000000000" pitchFamily="50" charset="-128"/>
              </a:rPr>
              <a:t>  </a:t>
            </a:r>
            <a:r>
              <a:rPr lang="en-US" altLang="ja-JP" sz="1600" i="0" dirty="0">
                <a:solidFill>
                  <a:schemeClr val="tx1"/>
                </a:solidFill>
                <a:effectLst/>
                <a:latin typeface="游ゴシック Medium" panose="020B0500000000000000" pitchFamily="50" charset="-128"/>
                <a:ea typeface="游ゴシック Medium" panose="020B0500000000000000" pitchFamily="50" charset="-128"/>
              </a:rPr>
              <a:t> </a:t>
            </a:r>
            <a:r>
              <a:rPr lang="en-US" altLang="ja-JP" sz="1600" i="0" dirty="0">
                <a:solidFill>
                  <a:schemeClr val="tx1"/>
                </a:solidFill>
                <a:effectLst/>
                <a:latin typeface="游ゴシック" panose="020B0400000000000000" pitchFamily="50" charset="-128"/>
                <a:ea typeface="游ゴシック" panose="020B0400000000000000" pitchFamily="50" charset="-128"/>
              </a:rPr>
              <a:t>Refer to the </a:t>
            </a:r>
            <a:r>
              <a:rPr lang="en-US" altLang="ja-JP" sz="1600" i="0" dirty="0" err="1">
                <a:solidFill>
                  <a:schemeClr val="tx1"/>
                </a:solidFill>
                <a:effectLst/>
                <a:latin typeface="游ゴシック" panose="020B0400000000000000" pitchFamily="50" charset="-128"/>
                <a:ea typeface="游ゴシック" panose="020B0400000000000000" pitchFamily="50" charset="-128"/>
              </a:rPr>
              <a:t>subflow</a:t>
            </a:r>
            <a:r>
              <a:rPr lang="en-US" altLang="ja-JP" sz="1600" i="0" dirty="0">
                <a:solidFill>
                  <a:schemeClr val="tx1"/>
                </a:solidFill>
                <a:effectLst/>
                <a:latin typeface="游ゴシック" panose="020B0400000000000000" pitchFamily="50" charset="-128"/>
                <a:ea typeface="游ゴシック" panose="020B0400000000000000" pitchFamily="50" charset="-128"/>
              </a:rPr>
              <a:t> </a:t>
            </a:r>
            <a:r>
              <a:rPr lang="en-US" altLang="ja-JP" sz="1600" dirty="0">
                <a:solidFill>
                  <a:schemeClr val="tx1"/>
                </a:solidFill>
                <a:latin typeface="游ゴシック" panose="020B0400000000000000" pitchFamily="50" charset="-128"/>
                <a:ea typeface="游ゴシック" panose="020B0400000000000000" pitchFamily="50" charset="-128"/>
              </a:rPr>
              <a:t>instance </a:t>
            </a:r>
            <a:r>
              <a:rPr lang="en-US" altLang="ja-JP" sz="1600" i="0" dirty="0">
                <a:solidFill>
                  <a:schemeClr val="tx1"/>
                </a:solidFill>
                <a:effectLst/>
                <a:latin typeface="游ゴシック" panose="020B0400000000000000" pitchFamily="50" charset="-128"/>
                <a:ea typeface="游ゴシック" panose="020B0400000000000000" pitchFamily="50" charset="-128"/>
              </a:rPr>
              <a:t>in the following notation.</a:t>
            </a:r>
            <a:endParaRPr lang="en-US" altLang="ja-JP" sz="1600" dirty="0">
              <a:solidFill>
                <a:schemeClr val="tx1"/>
              </a:solidFill>
              <a:latin typeface="游ゴシック" panose="020B0400000000000000" pitchFamily="50" charset="-128"/>
              <a:ea typeface="游ゴシック" panose="020B0400000000000000" pitchFamily="50" charset="-128"/>
            </a:endParaRPr>
          </a:p>
          <a:p>
            <a:pPr algn="l"/>
            <a:r>
              <a:rPr lang="en-US" altLang="ja-JP" sz="1600" dirty="0">
                <a:solidFill>
                  <a:schemeClr val="tx1"/>
                </a:solidFill>
                <a:latin typeface="游ゴシック Medium" panose="020B0500000000000000" pitchFamily="50" charset="-128"/>
                <a:ea typeface="游ゴシック Medium" panose="020B0500000000000000" pitchFamily="50" charset="-128"/>
              </a:rPr>
              <a:t>     </a:t>
            </a:r>
            <a:r>
              <a:rPr lang="ja-JP" altLang="en-US" sz="1600" dirty="0">
                <a:solidFill>
                  <a:schemeClr val="tx1"/>
                </a:solidFill>
                <a:latin typeface="游ゴシック Medium" panose="020B0500000000000000" pitchFamily="50" charset="-128"/>
                <a:ea typeface="游ゴシック Medium" panose="020B0500000000000000" pitchFamily="50" charset="-128"/>
              </a:rPr>
              <a:t>  </a:t>
            </a:r>
            <a:r>
              <a:rPr lang="en-US" altLang="ja-JP" sz="1600" dirty="0" err="1">
                <a:solidFill>
                  <a:schemeClr val="tx1"/>
                </a:solidFill>
                <a:highlight>
                  <a:srgbClr val="C0C0C0"/>
                </a:highlight>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rPr>
              <a:t>:  { type: “</a:t>
            </a:r>
            <a:r>
              <a:rPr lang="en-US" altLang="ja-JP" sz="1600" dirty="0" err="1">
                <a:solidFill>
                  <a:schemeClr val="tx1"/>
                </a:solidFill>
                <a:highlight>
                  <a:srgbClr val="C0C0C0"/>
                </a:highlight>
                <a:latin typeface="游ゴシック Medium" panose="020B0500000000000000" pitchFamily="50" charset="-128"/>
                <a:ea typeface="游ゴシック Medium" panose="020B0500000000000000" pitchFamily="50" charset="-128"/>
              </a:rPr>
              <a:t>subflow</a:t>
            </a:r>
            <a:r>
              <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rPr>
              <a:t>:”}</a:t>
            </a:r>
          </a:p>
          <a:p>
            <a:pPr algn="l"/>
            <a:endParaRPr lang="en-US" altLang="ja-JP" sz="1600" dirty="0">
              <a:solidFill>
                <a:schemeClr val="tx1"/>
              </a:solidFill>
              <a:highlight>
                <a:srgbClr val="C0C0C0"/>
              </a:highlight>
              <a:latin typeface="游ゴシック Medium" panose="020B0500000000000000" pitchFamily="50" charset="-128"/>
              <a:ea typeface="游ゴシック Medium" panose="020B0500000000000000" pitchFamily="50" charset="-128"/>
            </a:endParaRPr>
          </a:p>
          <a:p>
            <a:pPr algn="l"/>
            <a:r>
              <a:rPr lang="en-US" altLang="ja-JP" sz="1600" dirty="0">
                <a:solidFill>
                  <a:schemeClr val="tx1"/>
                </a:solidFill>
                <a:latin typeface="游ゴシック" panose="020B0400000000000000" pitchFamily="50" charset="-128"/>
                <a:ea typeface="游ゴシック" panose="020B0400000000000000" pitchFamily="50" charset="-128"/>
              </a:rPr>
              <a:t> * The actual operation is the recognition that needs to be handled by the </a:t>
            </a:r>
            <a:r>
              <a:rPr lang="en-US" altLang="ja-JP" sz="1600" dirty="0" err="1">
                <a:solidFill>
                  <a:schemeClr val="tx1"/>
                </a:solidFill>
                <a:latin typeface="游ゴシック" panose="020B0400000000000000" pitchFamily="50" charset="-128"/>
                <a:ea typeface="游ゴシック" panose="020B0400000000000000" pitchFamily="50" charset="-128"/>
              </a:rPr>
              <a:t>RED.nodes.import</a:t>
            </a:r>
            <a:r>
              <a:rPr lang="en-US" altLang="ja-JP" sz="1600" dirty="0">
                <a:solidFill>
                  <a:schemeClr val="tx1"/>
                </a:solidFill>
                <a:latin typeface="游ゴシック" panose="020B0400000000000000" pitchFamily="50" charset="-128"/>
                <a:ea typeface="游ゴシック" panose="020B0400000000000000" pitchFamily="50" charset="-128"/>
              </a:rPr>
              <a:t> () function.</a:t>
            </a:r>
          </a:p>
        </p:txBody>
      </p:sp>
    </p:spTree>
    <p:extLst>
      <p:ext uri="{BB962C8B-B14F-4D97-AF65-F5344CB8AC3E}">
        <p14:creationId xmlns:p14="http://schemas.microsoft.com/office/powerpoint/2010/main" val="14161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5</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76718" y="786768"/>
            <a:ext cx="8621805" cy="758541"/>
          </a:xfrm>
          <a:prstGeom prst="rect">
            <a:avLst/>
          </a:prstGeom>
        </p:spPr>
        <p:txBody>
          <a:bodyPr wrap="square">
            <a:spAutoFit/>
          </a:bodyPr>
          <a:lstStyle/>
          <a:p>
            <a:pPr algn="l"/>
            <a:endParaRPr lang="en-US" altLang="ja-JP" sz="1600" i="0" dirty="0">
              <a:solidFill>
                <a:schemeClr val="tx1"/>
              </a:solidFill>
              <a:effectLst/>
              <a:latin typeface="游ゴシック Medium" panose="020B0500000000000000" pitchFamily="50" charset="-128"/>
              <a:ea typeface="游ゴシック Medium" panose="020B0500000000000000" pitchFamily="50" charset="-128"/>
            </a:endParaRPr>
          </a:p>
          <a:p>
            <a:pPr algn="l"/>
            <a:endParaRPr lang="en-US" altLang="ja-JP" sz="1600" dirty="0">
              <a:solidFill>
                <a:schemeClr val="tx1"/>
              </a:solidFill>
              <a:latin typeface="游ゴシック Medium" panose="020B0500000000000000" pitchFamily="50" charset="-128"/>
              <a:ea typeface="游ゴシック Medium" panose="020B0500000000000000" pitchFamily="50" charset="-128"/>
            </a:endParaRPr>
          </a:p>
          <a:p>
            <a:pPr algn="l"/>
            <a:endParaRPr lang="en-US" altLang="ja-JP" sz="1600" i="0" dirty="0">
              <a:solidFill>
                <a:schemeClr val="tx1"/>
              </a:solidFill>
              <a:effectLst/>
              <a:latin typeface="游ゴシック Medium" panose="020B0500000000000000" pitchFamily="50" charset="-128"/>
              <a:ea typeface="游ゴシック Medium" panose="020B0500000000000000" pitchFamily="50" charset="-128"/>
            </a:endParaRPr>
          </a:p>
        </p:txBody>
      </p:sp>
      <p:sp>
        <p:nvSpPr>
          <p:cNvPr id="2" name="正方形/長方形 1">
            <a:extLst>
              <a:ext uri="{FF2B5EF4-FFF2-40B4-BE49-F238E27FC236}">
                <a16:creationId xmlns:a16="http://schemas.microsoft.com/office/drawing/2014/main" id="{4568CFFA-D930-4717-B068-2836351C5C94}"/>
              </a:ext>
            </a:extLst>
          </p:cNvPr>
          <p:cNvSpPr/>
          <p:nvPr/>
        </p:nvSpPr>
        <p:spPr bwMode="auto">
          <a:xfrm>
            <a:off x="263041" y="1449165"/>
            <a:ext cx="8491059" cy="2157987"/>
          </a:xfrm>
          <a:prstGeom prst="rect">
            <a:avLst/>
          </a:prstGeom>
          <a:solidFill>
            <a:schemeClr val="tx1"/>
          </a:solidFill>
          <a:ln w="9525">
            <a:noFill/>
            <a:miter lim="800000"/>
            <a:headEnd/>
            <a:tailEnd/>
          </a:ln>
          <a:effectLst/>
        </p:spPr>
        <p:txBody>
          <a:bodyPr wrap="none" rtlCol="0" anchor="ctr" anchorCtr="0">
            <a:noAutofit/>
          </a:bodyPr>
          <a:lstStyle/>
          <a:p>
            <a:r>
              <a:rPr lang="en-US" altLang="ja-JP" sz="1200" b="0" dirty="0">
                <a:solidFill>
                  <a:srgbClr val="808080"/>
                </a:solidFill>
                <a:effectLst/>
                <a:latin typeface="Consolas" panose="020B0609020204030204" pitchFamily="49" charset="0"/>
              </a:rPr>
              <a:t>&lt;</a:t>
            </a:r>
            <a:r>
              <a:rPr lang="en-US" altLang="ja-JP" sz="1200" b="0" dirty="0">
                <a:solidFill>
                  <a:srgbClr val="569CD6"/>
                </a:solidFill>
                <a:effectLst/>
                <a:latin typeface="Consolas" panose="020B0609020204030204" pitchFamily="49" charset="0"/>
              </a:rPr>
              <a:t>script</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type</a:t>
            </a:r>
            <a:r>
              <a:rPr lang="en-US" altLang="ja-JP" sz="1200" b="0" dirty="0">
                <a:solidFill>
                  <a:srgbClr val="D4D4D4"/>
                </a:solidFill>
                <a:effectLst/>
                <a:latin typeface="Consolas" panose="020B0609020204030204" pitchFamily="49" charset="0"/>
              </a:rPr>
              <a:t>=</a:t>
            </a:r>
            <a:r>
              <a:rPr lang="en-US" altLang="ja-JP" sz="1200" b="0" dirty="0">
                <a:solidFill>
                  <a:srgbClr val="CE9178"/>
                </a:solidFill>
                <a:effectLst/>
                <a:latin typeface="Consolas" panose="020B0609020204030204" pitchFamily="49" charset="0"/>
              </a:rPr>
              <a:t>"text/</a:t>
            </a:r>
            <a:r>
              <a:rPr lang="en-US" altLang="ja-JP" sz="1200" b="0" dirty="0" err="1">
                <a:solidFill>
                  <a:srgbClr val="CE9178"/>
                </a:solidFill>
                <a:effectLst/>
                <a:latin typeface="Consolas" panose="020B0609020204030204" pitchFamily="49" charset="0"/>
              </a:rPr>
              <a:t>javascript</a:t>
            </a:r>
            <a:r>
              <a:rPr lang="en-US" altLang="ja-JP" sz="1200" b="0" dirty="0">
                <a:solidFill>
                  <a:srgbClr val="CE9178"/>
                </a:solidFill>
                <a:effectLst/>
                <a:latin typeface="Consolas" panose="020B0609020204030204" pitchFamily="49" charset="0"/>
              </a:rPr>
              <a:t>"</a:t>
            </a:r>
            <a:r>
              <a:rPr lang="en-US" altLang="ja-JP" sz="1200" b="0" dirty="0">
                <a:solidFill>
                  <a:srgbClr val="808080"/>
                </a:solidFill>
                <a:effectLst/>
                <a:latin typeface="Consolas" panose="020B0609020204030204" pitchFamily="49" charset="0"/>
              </a:rPr>
              <a:t>&gt;</a:t>
            </a:r>
            <a:endParaRPr lang="en-US" altLang="ja-JP" sz="1200" b="0" dirty="0">
              <a:solidFill>
                <a:srgbClr val="D4D4D4"/>
              </a:solidFill>
              <a:effectLst/>
              <a:latin typeface="Consolas" panose="020B0609020204030204" pitchFamily="49" charset="0"/>
            </a:endParaRPr>
          </a:p>
          <a:p>
            <a:r>
              <a:rPr lang="en-US" altLang="ja-JP" sz="1200" b="0" dirty="0">
                <a:solidFill>
                  <a:srgbClr val="D4D4D4"/>
                </a:solidFill>
                <a:effectLst/>
                <a:latin typeface="Consolas" panose="020B0609020204030204" pitchFamily="49" charset="0"/>
              </a:rPr>
              <a:t>    </a:t>
            </a:r>
            <a:r>
              <a:rPr lang="en-US" altLang="ja-JP" sz="1200" b="0" dirty="0" err="1">
                <a:solidFill>
                  <a:srgbClr val="4FC1FF"/>
                </a:solidFill>
                <a:effectLst/>
                <a:latin typeface="Consolas" panose="020B0609020204030204" pitchFamily="49" charset="0"/>
              </a:rPr>
              <a:t>RED</a:t>
            </a:r>
            <a:r>
              <a:rPr lang="en-US" altLang="ja-JP" sz="1200" b="0" dirty="0" err="1">
                <a:solidFill>
                  <a:srgbClr val="D4D4D4"/>
                </a:solidFill>
                <a:effectLst/>
                <a:latin typeface="Consolas" panose="020B0609020204030204" pitchFamily="49" charset="0"/>
              </a:rPr>
              <a:t>.</a:t>
            </a:r>
            <a:r>
              <a:rPr lang="en-US" altLang="ja-JP" sz="1200" b="0" dirty="0" err="1">
                <a:solidFill>
                  <a:srgbClr val="9CDCFE"/>
                </a:solidFill>
                <a:effectLst/>
                <a:latin typeface="Consolas" panose="020B0609020204030204" pitchFamily="49" charset="0"/>
              </a:rPr>
              <a:t>nodes</a:t>
            </a:r>
            <a:r>
              <a:rPr lang="en-US" altLang="ja-JP" sz="1200" b="0" dirty="0" err="1">
                <a:solidFill>
                  <a:srgbClr val="D4D4D4"/>
                </a:solidFill>
                <a:effectLst/>
                <a:latin typeface="Consolas" panose="020B0609020204030204" pitchFamily="49" charset="0"/>
              </a:rPr>
              <a:t>.</a:t>
            </a:r>
            <a:r>
              <a:rPr lang="en-US" altLang="ja-JP" sz="1200" b="0" dirty="0" err="1">
                <a:solidFill>
                  <a:srgbClr val="DCDCAA"/>
                </a:solidFill>
                <a:effectLst/>
                <a:latin typeface="Consolas" panose="020B0609020204030204" pitchFamily="49" charset="0"/>
              </a:rPr>
              <a:t>registerType</a:t>
            </a:r>
            <a:r>
              <a:rPr lang="en-US" altLang="ja-JP" sz="1200" b="0" dirty="0">
                <a:solidFill>
                  <a:srgbClr val="D4D4D4"/>
                </a:solidFill>
                <a:effectLst/>
                <a:latin typeface="Consolas" panose="020B0609020204030204" pitchFamily="49" charset="0"/>
              </a:rPr>
              <a:t>(</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ui_subgroup_t</a:t>
            </a:r>
            <a:r>
              <a:rPr lang="en-US" altLang="ja-JP" sz="1200" b="0" dirty="0">
                <a:solidFill>
                  <a:srgbClr val="CE9178"/>
                </a:solidFill>
                <a:effectLst/>
                <a:latin typeface="Consolas" panose="020B0609020204030204" pitchFamily="49" charset="0"/>
              </a:rPr>
              <a:t>'</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category:</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'config'</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defaults:</a:t>
            </a:r>
            <a:r>
              <a:rPr lang="en-US" altLang="ja-JP" sz="1200" b="0" dirty="0">
                <a:solidFill>
                  <a:srgbClr val="D4D4D4"/>
                </a:solidFill>
                <a:effectLst/>
                <a:latin typeface="Consolas" panose="020B0609020204030204" pitchFamily="49" charset="0"/>
              </a:rPr>
              <a:t> {</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name:</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value:</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'subgroup'</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err="1">
                <a:solidFill>
                  <a:srgbClr val="9CDCFE"/>
                </a:solidFill>
                <a:effectLst/>
                <a:highlight>
                  <a:srgbClr val="800000"/>
                </a:highlight>
                <a:latin typeface="Consolas" panose="020B0609020204030204" pitchFamily="49" charset="0"/>
              </a:rPr>
              <a:t>widgetOrder</a:t>
            </a:r>
            <a:r>
              <a:rPr lang="en-US" altLang="ja-JP" sz="1200" b="0" dirty="0">
                <a:solidFill>
                  <a:srgbClr val="9CDCFE"/>
                </a:solidFill>
                <a:effectLst/>
                <a:highlight>
                  <a:srgbClr val="800000"/>
                </a:highlight>
                <a:latin typeface="Consolas" panose="020B0609020204030204" pitchFamily="49" charset="0"/>
              </a:rPr>
              <a:t>:</a:t>
            </a:r>
            <a:r>
              <a:rPr lang="en-US" altLang="ja-JP" sz="1200" b="0" dirty="0">
                <a:solidFill>
                  <a:srgbClr val="D4D4D4"/>
                </a:solidFill>
                <a:effectLst/>
                <a:highlight>
                  <a:srgbClr val="800000"/>
                </a:highlight>
                <a:latin typeface="Consolas" panose="020B0609020204030204" pitchFamily="49" charset="0"/>
              </a:rPr>
              <a:t> {</a:t>
            </a:r>
            <a:r>
              <a:rPr lang="en-US" altLang="ja-JP" sz="1200" dirty="0">
                <a:solidFill>
                  <a:srgbClr val="9CDCFE"/>
                </a:solidFill>
                <a:highlight>
                  <a:srgbClr val="800000"/>
                </a:highlight>
                <a:latin typeface="Consolas" panose="020B0609020204030204" pitchFamily="49" charset="0"/>
              </a:rPr>
              <a:t>type</a:t>
            </a:r>
            <a:r>
              <a:rPr lang="en-US" altLang="ja-JP" sz="1200" b="0" dirty="0">
                <a:solidFill>
                  <a:srgbClr val="9CDCFE"/>
                </a:solidFill>
                <a:effectLst/>
                <a:highlight>
                  <a:srgbClr val="800000"/>
                </a:highlight>
                <a:latin typeface="Consolas" panose="020B0609020204030204" pitchFamily="49" charset="0"/>
              </a:rPr>
              <a:t>: </a:t>
            </a:r>
            <a:r>
              <a:rPr lang="en-US" altLang="ja-JP" sz="1200" b="1" dirty="0">
                <a:solidFill>
                  <a:srgbClr val="CE9178"/>
                </a:solidFill>
                <a:effectLst/>
                <a:highlight>
                  <a:srgbClr val="800000"/>
                </a:highlight>
                <a:latin typeface="Consolas" panose="020B0609020204030204" pitchFamily="49" charset="0"/>
              </a:rPr>
              <a:t>':any[]'</a:t>
            </a:r>
            <a:r>
              <a:rPr lang="en-US" altLang="ja-JP" sz="1200" b="0" dirty="0">
                <a:solidFill>
                  <a:srgbClr val="D4D4D4"/>
                </a:solidFill>
                <a:effectLst/>
                <a:highlight>
                  <a:srgbClr val="800000"/>
                </a:highligh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width:</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value:</a:t>
            </a:r>
            <a:r>
              <a:rPr lang="en-US" altLang="ja-JP" sz="1200" b="0" dirty="0">
                <a:solidFill>
                  <a:srgbClr val="D4D4D4"/>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height:</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value:</a:t>
            </a:r>
            <a:r>
              <a:rPr lang="en-US" altLang="ja-JP" sz="1200" b="0" dirty="0">
                <a:solidFill>
                  <a:srgbClr val="D4D4D4"/>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1</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err="1">
                <a:solidFill>
                  <a:srgbClr val="9CDCFE"/>
                </a:solidFill>
                <a:effectLst/>
                <a:highlight>
                  <a:srgbClr val="800000"/>
                </a:highlight>
                <a:latin typeface="Consolas" panose="020B0609020204030204" pitchFamily="49" charset="0"/>
              </a:rPr>
              <a:t>subflow</a:t>
            </a:r>
            <a:r>
              <a:rPr lang="en-US" altLang="ja-JP" sz="1200" b="0" dirty="0">
                <a:solidFill>
                  <a:srgbClr val="9CDCFE"/>
                </a:solidFill>
                <a:effectLst/>
                <a:highlight>
                  <a:srgbClr val="800000"/>
                </a:highlight>
                <a:latin typeface="Consolas" panose="020B0609020204030204" pitchFamily="49" charset="0"/>
              </a:rPr>
              <a:t>:</a:t>
            </a:r>
            <a:r>
              <a:rPr lang="en-US" altLang="ja-JP" sz="1200" b="0" dirty="0">
                <a:solidFill>
                  <a:srgbClr val="D4D4D4"/>
                </a:solidFill>
                <a:effectLst/>
                <a:highlight>
                  <a:srgbClr val="800000"/>
                </a:highlight>
                <a:latin typeface="Consolas" panose="020B0609020204030204" pitchFamily="49" charset="0"/>
              </a:rPr>
              <a:t> {</a:t>
            </a:r>
            <a:r>
              <a:rPr lang="en-US" altLang="ja-JP" sz="1200" b="0" dirty="0">
                <a:solidFill>
                  <a:srgbClr val="9CDCFE"/>
                </a:solidFill>
                <a:effectLst/>
                <a:highlight>
                  <a:srgbClr val="800000"/>
                </a:highlight>
                <a:latin typeface="Consolas" panose="020B0609020204030204" pitchFamily="49" charset="0"/>
              </a:rPr>
              <a:t>type:</a:t>
            </a:r>
            <a:r>
              <a:rPr lang="en-US" altLang="ja-JP" sz="1200" b="0" dirty="0">
                <a:solidFill>
                  <a:srgbClr val="D4D4D4"/>
                </a:solidFill>
                <a:effectLst/>
                <a:highlight>
                  <a:srgbClr val="800000"/>
                </a:highlight>
                <a:latin typeface="Consolas" panose="020B0609020204030204" pitchFamily="49" charset="0"/>
              </a:rPr>
              <a:t> </a:t>
            </a:r>
            <a:r>
              <a:rPr lang="en-US" altLang="ja-JP" sz="1200" b="1" dirty="0">
                <a:solidFill>
                  <a:srgbClr val="CE9178"/>
                </a:solidFill>
                <a:effectLst/>
                <a:highlight>
                  <a:srgbClr val="800000"/>
                </a:highlight>
                <a:latin typeface="Consolas" panose="020B0609020204030204" pitchFamily="49" charset="0"/>
              </a:rPr>
              <a:t>'</a:t>
            </a:r>
            <a:r>
              <a:rPr lang="en-US" altLang="ja-JP" sz="1200" b="1" dirty="0" err="1">
                <a:solidFill>
                  <a:srgbClr val="CE9178"/>
                </a:solidFill>
                <a:effectLst/>
                <a:highlight>
                  <a:srgbClr val="800000"/>
                </a:highlight>
                <a:latin typeface="Consolas" panose="020B0609020204030204" pitchFamily="49" charset="0"/>
              </a:rPr>
              <a:t>subflow</a:t>
            </a:r>
            <a:r>
              <a:rPr lang="en-US" altLang="ja-JP" sz="1200" b="1" dirty="0">
                <a:solidFill>
                  <a:srgbClr val="CE9178"/>
                </a:solidFill>
                <a:effectLst/>
                <a:highlight>
                  <a:srgbClr val="800000"/>
                </a:highlight>
                <a:latin typeface="Consolas" panose="020B0609020204030204" pitchFamily="49" charset="0"/>
              </a:rPr>
              <a:t>'</a:t>
            </a:r>
            <a:r>
              <a:rPr lang="en-US" altLang="ja-JP" sz="1200" b="0" dirty="0">
                <a:solidFill>
                  <a:srgbClr val="D4D4D4"/>
                </a:solidFill>
                <a:effectLst/>
                <a:highlight>
                  <a:srgbClr val="800000"/>
                </a:highligh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p>
          <a:p>
            <a:r>
              <a:rPr lang="ja-JP" altLang="en-US" sz="1200" dirty="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endParaRPr lang="en-US" altLang="ja-JP" sz="1200" b="0" dirty="0">
              <a:solidFill>
                <a:srgbClr val="D4D4D4"/>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23082FD5-E260-45FA-A4EB-127C259AB5ED}"/>
              </a:ext>
            </a:extLst>
          </p:cNvPr>
          <p:cNvSpPr/>
          <p:nvPr/>
        </p:nvSpPr>
        <p:spPr bwMode="auto">
          <a:xfrm>
            <a:off x="263040" y="4471661"/>
            <a:ext cx="8491059" cy="2157987"/>
          </a:xfrm>
          <a:prstGeom prst="rect">
            <a:avLst/>
          </a:prstGeom>
          <a:solidFill>
            <a:schemeClr val="tx1"/>
          </a:solidFill>
          <a:ln w="9525">
            <a:noFill/>
            <a:miter lim="800000"/>
            <a:headEnd/>
            <a:tailEnd/>
          </a:ln>
          <a:effectLst/>
        </p:spPr>
        <p:txBody>
          <a:bodyPr wrap="none" rtlCol="0" anchor="ctr" anchorCtr="0">
            <a:noAutofit/>
          </a:bodyPr>
          <a:lstStyle/>
          <a:p>
            <a:r>
              <a:rPr lang="en-US" altLang="ja-JP" sz="1200" b="0" dirty="0">
                <a:solidFill>
                  <a:srgbClr val="808080"/>
                </a:solidFill>
                <a:effectLst/>
                <a:latin typeface="Consolas" panose="020B0609020204030204" pitchFamily="49" charset="0"/>
              </a:rPr>
              <a:t>&lt;</a:t>
            </a:r>
            <a:r>
              <a:rPr lang="en-US" altLang="ja-JP" sz="1200" b="0" dirty="0">
                <a:solidFill>
                  <a:srgbClr val="569CD6"/>
                </a:solidFill>
                <a:effectLst/>
                <a:latin typeface="Consolas" panose="020B0609020204030204" pitchFamily="49" charset="0"/>
              </a:rPr>
              <a:t>script</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type</a:t>
            </a:r>
            <a:r>
              <a:rPr lang="en-US" altLang="ja-JP" sz="1200" b="0" dirty="0">
                <a:solidFill>
                  <a:srgbClr val="D4D4D4"/>
                </a:solidFill>
                <a:effectLst/>
                <a:latin typeface="Consolas" panose="020B0609020204030204" pitchFamily="49" charset="0"/>
              </a:rPr>
              <a:t>=</a:t>
            </a:r>
            <a:r>
              <a:rPr lang="en-US" altLang="ja-JP" sz="1200" b="0" dirty="0">
                <a:solidFill>
                  <a:srgbClr val="CE9178"/>
                </a:solidFill>
                <a:effectLst/>
                <a:latin typeface="Consolas" panose="020B0609020204030204" pitchFamily="49" charset="0"/>
              </a:rPr>
              <a:t>"text/</a:t>
            </a:r>
            <a:r>
              <a:rPr lang="en-US" altLang="ja-JP" sz="1200" b="0" dirty="0" err="1">
                <a:solidFill>
                  <a:srgbClr val="CE9178"/>
                </a:solidFill>
                <a:effectLst/>
                <a:latin typeface="Consolas" panose="020B0609020204030204" pitchFamily="49" charset="0"/>
              </a:rPr>
              <a:t>javascript</a:t>
            </a:r>
            <a:r>
              <a:rPr lang="en-US" altLang="ja-JP" sz="1200" b="0" dirty="0">
                <a:solidFill>
                  <a:srgbClr val="CE9178"/>
                </a:solidFill>
                <a:effectLst/>
                <a:latin typeface="Consolas" panose="020B0609020204030204" pitchFamily="49" charset="0"/>
              </a:rPr>
              <a:t>"</a:t>
            </a:r>
            <a:r>
              <a:rPr lang="en-US" altLang="ja-JP" sz="1200" b="0" dirty="0">
                <a:solidFill>
                  <a:srgbClr val="808080"/>
                </a:solidFill>
                <a:effectLst/>
                <a:latin typeface="Consolas" panose="020B0609020204030204" pitchFamily="49" charset="0"/>
              </a:rPr>
              <a:t>&gt;</a:t>
            </a:r>
            <a:endParaRPr lang="en-US" altLang="ja-JP" sz="1200" b="0" dirty="0">
              <a:solidFill>
                <a:srgbClr val="D4D4D4"/>
              </a:solidFill>
              <a:effectLst/>
              <a:latin typeface="Consolas" panose="020B0609020204030204" pitchFamily="49" charset="0"/>
            </a:endParaRPr>
          </a:p>
          <a:p>
            <a:r>
              <a:rPr lang="en-US" altLang="ja-JP" sz="1200" b="0" dirty="0">
                <a:solidFill>
                  <a:srgbClr val="D4D4D4"/>
                </a:solidFill>
                <a:effectLst/>
                <a:latin typeface="Consolas" panose="020B0609020204030204" pitchFamily="49" charset="0"/>
              </a:rPr>
              <a:t>    </a:t>
            </a:r>
            <a:r>
              <a:rPr lang="en-US" altLang="ja-JP" sz="1200" b="0" dirty="0" err="1">
                <a:solidFill>
                  <a:srgbClr val="4FC1FF"/>
                </a:solidFill>
                <a:effectLst/>
                <a:latin typeface="Consolas" panose="020B0609020204030204" pitchFamily="49" charset="0"/>
              </a:rPr>
              <a:t>RED</a:t>
            </a:r>
            <a:r>
              <a:rPr lang="en-US" altLang="ja-JP" sz="1200" b="0" dirty="0" err="1">
                <a:solidFill>
                  <a:srgbClr val="D4D4D4"/>
                </a:solidFill>
                <a:effectLst/>
                <a:latin typeface="Consolas" panose="020B0609020204030204" pitchFamily="49" charset="0"/>
              </a:rPr>
              <a:t>.</a:t>
            </a:r>
            <a:r>
              <a:rPr lang="en-US" altLang="ja-JP" sz="1200" b="0" dirty="0" err="1">
                <a:solidFill>
                  <a:srgbClr val="9CDCFE"/>
                </a:solidFill>
                <a:effectLst/>
                <a:latin typeface="Consolas" panose="020B0609020204030204" pitchFamily="49" charset="0"/>
              </a:rPr>
              <a:t>nodes</a:t>
            </a:r>
            <a:r>
              <a:rPr lang="en-US" altLang="ja-JP" sz="1200" b="0" dirty="0" err="1">
                <a:solidFill>
                  <a:srgbClr val="D4D4D4"/>
                </a:solidFill>
                <a:effectLst/>
                <a:latin typeface="Consolas" panose="020B0609020204030204" pitchFamily="49" charset="0"/>
              </a:rPr>
              <a:t>.</a:t>
            </a:r>
            <a:r>
              <a:rPr lang="en-US" altLang="ja-JP" sz="1200" b="0" dirty="0" err="1">
                <a:solidFill>
                  <a:srgbClr val="DCDCAA"/>
                </a:solidFill>
                <a:effectLst/>
                <a:latin typeface="Consolas" panose="020B0609020204030204" pitchFamily="49" charset="0"/>
              </a:rPr>
              <a:t>registerType</a:t>
            </a:r>
            <a:r>
              <a:rPr lang="en-US" altLang="ja-JP" sz="1200" b="0" dirty="0">
                <a:solidFill>
                  <a:srgbClr val="D4D4D4"/>
                </a:solidFill>
                <a:effectLst/>
                <a:latin typeface="Consolas" panose="020B0609020204030204" pitchFamily="49" charset="0"/>
              </a:rPr>
              <a:t>(</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ui_subgroup_i</a:t>
            </a:r>
            <a:r>
              <a:rPr lang="en-US" altLang="ja-JP" sz="1200" b="0" dirty="0">
                <a:solidFill>
                  <a:srgbClr val="CE9178"/>
                </a:solidFill>
                <a:effectLst/>
                <a:latin typeface="Consolas" panose="020B0609020204030204" pitchFamily="49" charset="0"/>
              </a:rPr>
              <a:t>'</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category:</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'config'</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defaults:</a:t>
            </a:r>
            <a:r>
              <a:rPr lang="en-US" altLang="ja-JP" sz="1200" b="0" dirty="0">
                <a:solidFill>
                  <a:srgbClr val="D4D4D4"/>
                </a:solidFill>
                <a:effectLst/>
                <a:latin typeface="Consolas" panose="020B0609020204030204" pitchFamily="49" charset="0"/>
              </a:rPr>
              <a:t> {</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name:</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value:</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'subgroup'</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group:</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type:</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ui_group</a:t>
            </a:r>
            <a:r>
              <a:rPr lang="en-US" altLang="ja-JP" sz="1200" b="0" dirty="0">
                <a:solidFill>
                  <a:srgbClr val="CE9178"/>
                </a:solidFill>
                <a:effectLst/>
                <a:latin typeface="Consolas" panose="020B0609020204030204" pitchFamily="49" charset="0"/>
              </a:rPr>
              <a:t>'</a:t>
            </a:r>
            <a:r>
              <a:rPr lang="en-US" altLang="ja-JP" sz="1200" b="0" dirty="0">
                <a:solidFill>
                  <a:srgbClr val="D4D4D4"/>
                </a:solidFill>
                <a:effectLst/>
                <a:latin typeface="Consolas" panose="020B0609020204030204" pitchFamily="49" charset="0"/>
              </a:rPr>
              <a:t>, </a:t>
            </a:r>
            <a:r>
              <a:rPr lang="en-US" altLang="ja-JP" sz="1200" b="0" dirty="0" err="1">
                <a:solidFill>
                  <a:srgbClr val="9CDCFE"/>
                </a:solidFill>
                <a:effectLst/>
                <a:latin typeface="Consolas" panose="020B0609020204030204" pitchFamily="49" charset="0"/>
              </a:rPr>
              <a:t>required:</a:t>
            </a:r>
            <a:r>
              <a:rPr lang="en-US" altLang="ja-JP" sz="1200" b="0" dirty="0" err="1">
                <a:solidFill>
                  <a:srgbClr val="569CD6"/>
                </a:solidFill>
                <a:effectLst/>
                <a:latin typeface="Consolas" panose="020B0609020204030204" pitchFamily="49" charset="0"/>
              </a:rPr>
              <a:t>false</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order:</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value:</a:t>
            </a:r>
            <a:r>
              <a:rPr lang="en-US" altLang="ja-JP" sz="1200" b="0" dirty="0">
                <a:solidFill>
                  <a:srgbClr val="D4D4D4"/>
                </a:solidFill>
                <a:effectLst/>
                <a:latin typeface="Consolas" panose="020B0609020204030204" pitchFamily="49" charset="0"/>
              </a:rPr>
              <a:t> </a:t>
            </a:r>
            <a:r>
              <a:rPr lang="en-US" altLang="ja-JP" sz="1200" b="0" dirty="0">
                <a:solidFill>
                  <a:srgbClr val="B5CEA8"/>
                </a:solidFill>
                <a:effectLst/>
                <a:latin typeface="Consolas" panose="020B0609020204030204" pitchFamily="49" charset="0"/>
              </a:rPr>
              <a:t>0</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err="1">
                <a:solidFill>
                  <a:srgbClr val="9CDCFE"/>
                </a:solidFill>
                <a:effectLst/>
                <a:highlight>
                  <a:srgbClr val="800000"/>
                </a:highlight>
                <a:latin typeface="Consolas" panose="020B0609020204030204" pitchFamily="49" charset="0"/>
              </a:rPr>
              <a:t>subflow</a:t>
            </a:r>
            <a:r>
              <a:rPr lang="en-US" altLang="ja-JP" sz="1200" b="0" dirty="0">
                <a:solidFill>
                  <a:srgbClr val="9CDCFE"/>
                </a:solidFill>
                <a:effectLst/>
                <a:highlight>
                  <a:srgbClr val="800000"/>
                </a:highlight>
                <a:latin typeface="Consolas" panose="020B0609020204030204" pitchFamily="49" charset="0"/>
              </a:rPr>
              <a:t>:</a:t>
            </a:r>
            <a:r>
              <a:rPr lang="en-US" altLang="ja-JP" sz="1200" b="0" dirty="0">
                <a:solidFill>
                  <a:srgbClr val="D4D4D4"/>
                </a:solidFill>
                <a:effectLst/>
                <a:highlight>
                  <a:srgbClr val="800000"/>
                </a:highlight>
                <a:latin typeface="Consolas" panose="020B0609020204030204" pitchFamily="49" charset="0"/>
              </a:rPr>
              <a:t> {</a:t>
            </a:r>
            <a:r>
              <a:rPr lang="en-US" altLang="ja-JP" sz="1200" b="0" dirty="0">
                <a:solidFill>
                  <a:srgbClr val="9CDCFE"/>
                </a:solidFill>
                <a:effectLst/>
                <a:highlight>
                  <a:srgbClr val="800000"/>
                </a:highlight>
                <a:latin typeface="Consolas" panose="020B0609020204030204" pitchFamily="49" charset="0"/>
              </a:rPr>
              <a:t>type:</a:t>
            </a:r>
            <a:r>
              <a:rPr lang="en-US" altLang="ja-JP" sz="1200" b="0" dirty="0">
                <a:solidFill>
                  <a:srgbClr val="D4D4D4"/>
                </a:solidFill>
                <a:effectLst/>
                <a:highlight>
                  <a:srgbClr val="800000"/>
                </a:highlight>
                <a:latin typeface="Consolas" panose="020B0609020204030204" pitchFamily="49" charset="0"/>
              </a:rPr>
              <a:t> </a:t>
            </a:r>
            <a:r>
              <a:rPr lang="en-US" altLang="ja-JP" sz="1200" b="0" dirty="0">
                <a:solidFill>
                  <a:srgbClr val="CE9178"/>
                </a:solidFill>
                <a:effectLst/>
                <a:highlight>
                  <a:srgbClr val="800000"/>
                </a:highlight>
                <a:latin typeface="Consolas" panose="020B0609020204030204" pitchFamily="49" charset="0"/>
              </a:rPr>
              <a:t>'</a:t>
            </a:r>
            <a:r>
              <a:rPr lang="en-US" altLang="ja-JP" sz="1200" b="1" dirty="0" err="1">
                <a:solidFill>
                  <a:srgbClr val="CE9178"/>
                </a:solidFill>
                <a:effectLst/>
                <a:highlight>
                  <a:srgbClr val="800000"/>
                </a:highlight>
                <a:latin typeface="Consolas" panose="020B0609020204030204" pitchFamily="49" charset="0"/>
              </a:rPr>
              <a:t>subflow</a:t>
            </a:r>
            <a:r>
              <a:rPr lang="en-US" altLang="ja-JP" sz="1200" b="1" dirty="0">
                <a:solidFill>
                  <a:srgbClr val="CE9178"/>
                </a:solidFill>
                <a:effectLst/>
                <a:highlight>
                  <a:srgbClr val="800000"/>
                </a:highlight>
                <a:latin typeface="Consolas" panose="020B0609020204030204" pitchFamily="49" charset="0"/>
              </a:rPr>
              <a:t>:</a:t>
            </a:r>
            <a:r>
              <a:rPr lang="en-US" altLang="ja-JP" sz="1200" b="0" dirty="0">
                <a:solidFill>
                  <a:srgbClr val="CE9178"/>
                </a:solidFill>
                <a:effectLst/>
                <a:highlight>
                  <a:srgbClr val="800000"/>
                </a:highlight>
                <a:latin typeface="Consolas" panose="020B0609020204030204" pitchFamily="49" charset="0"/>
              </a:rPr>
              <a:t>'</a:t>
            </a:r>
            <a:r>
              <a:rPr lang="en-US" altLang="ja-JP" sz="1200" b="0" dirty="0">
                <a:solidFill>
                  <a:srgbClr val="D4D4D4"/>
                </a:solidFill>
                <a:effectLst/>
                <a:highlight>
                  <a:srgbClr val="800000"/>
                </a:highligh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subgroup:</a:t>
            </a:r>
            <a:r>
              <a:rPr lang="en-US" altLang="ja-JP" sz="1200" b="0" dirty="0">
                <a:solidFill>
                  <a:srgbClr val="D4D4D4"/>
                </a:solidFill>
                <a:effectLst/>
                <a:latin typeface="Consolas" panose="020B0609020204030204" pitchFamily="49" charset="0"/>
              </a:rPr>
              <a:t> {</a:t>
            </a:r>
            <a:r>
              <a:rPr lang="en-US" altLang="ja-JP" sz="1200" b="0" dirty="0">
                <a:solidFill>
                  <a:srgbClr val="9CDCFE"/>
                </a:solidFill>
                <a:effectLst/>
                <a:latin typeface="Consolas" panose="020B0609020204030204" pitchFamily="49" charset="0"/>
              </a:rPr>
              <a:t>type:</a:t>
            </a:r>
            <a:r>
              <a:rPr lang="en-US" altLang="ja-JP" sz="1200" b="0" dirty="0">
                <a:solidFill>
                  <a:srgbClr val="D4D4D4"/>
                </a:solidFill>
                <a:effectLst/>
                <a:latin typeface="Consolas" panose="020B0609020204030204" pitchFamily="49" charset="0"/>
              </a:rPr>
              <a:t> </a:t>
            </a:r>
            <a:r>
              <a:rPr lang="en-US" altLang="ja-JP" sz="1200" b="0" dirty="0">
                <a:solidFill>
                  <a:srgbClr val="CE9178"/>
                </a:solidFill>
                <a:effectLst/>
                <a:latin typeface="Consolas" panose="020B0609020204030204" pitchFamily="49" charset="0"/>
              </a:rPr>
              <a:t>'</a:t>
            </a:r>
            <a:r>
              <a:rPr lang="en-US" altLang="ja-JP" sz="1200" b="0" dirty="0" err="1">
                <a:solidFill>
                  <a:srgbClr val="CE9178"/>
                </a:solidFill>
                <a:effectLst/>
                <a:latin typeface="Consolas" panose="020B0609020204030204" pitchFamily="49" charset="0"/>
              </a:rPr>
              <a:t>ui_subgroup_t</a:t>
            </a:r>
            <a:r>
              <a:rPr lang="en-US" altLang="ja-JP" sz="1200" b="0" dirty="0">
                <a:solidFill>
                  <a:srgbClr val="CE9178"/>
                </a:solidFill>
                <a:effectLst/>
                <a:latin typeface="Consolas" panose="020B0609020204030204" pitchFamily="49" charset="0"/>
              </a:rPr>
              <a:t>'</a:t>
            </a:r>
            <a:r>
              <a:rPr lang="en-US" altLang="ja-JP" sz="1200" b="0" dirty="0">
                <a:solidFill>
                  <a:srgbClr val="D4D4D4"/>
                </a:solidFill>
                <a:effectLst/>
                <a:latin typeface="Consolas" panose="020B0609020204030204" pitchFamily="49" charset="0"/>
              </a:rPr>
              <a:t>, </a:t>
            </a:r>
            <a:r>
              <a:rPr lang="en-US" altLang="ja-JP" sz="1200" b="0" dirty="0" err="1">
                <a:solidFill>
                  <a:srgbClr val="9CDCFE"/>
                </a:solidFill>
                <a:effectLst/>
                <a:latin typeface="Consolas" panose="020B0609020204030204" pitchFamily="49" charset="0"/>
              </a:rPr>
              <a:t>required:</a:t>
            </a:r>
            <a:r>
              <a:rPr lang="en-US" altLang="ja-JP" sz="1200" b="0" dirty="0" err="1">
                <a:solidFill>
                  <a:srgbClr val="569CD6"/>
                </a:solidFill>
                <a:effectLst/>
                <a:latin typeface="Consolas" panose="020B0609020204030204" pitchFamily="49" charset="0"/>
              </a:rPr>
              <a:t>true</a:t>
            </a:r>
            <a:r>
              <a:rPr lang="en-US" altLang="ja-JP" sz="1200" b="0" dirty="0">
                <a:solidFill>
                  <a:srgbClr val="D4D4D4"/>
                </a:solidFill>
                <a:effectLst/>
                <a:latin typeface="Consolas" panose="020B0609020204030204" pitchFamily="49" charset="0"/>
              </a:rPr>
              <a:t>}</a:t>
            </a:r>
          </a:p>
          <a:p>
            <a:r>
              <a:rPr lang="en-US" altLang="ja-JP" sz="1200" b="0" dirty="0">
                <a:solidFill>
                  <a:srgbClr val="D4D4D4"/>
                </a:solidFill>
                <a:effectLst/>
                <a:latin typeface="Consolas" panose="020B0609020204030204" pitchFamily="49" charset="0"/>
              </a:rPr>
              <a:t>        },</a:t>
            </a:r>
            <a:endParaRPr lang="en-US" altLang="ja-JP" sz="1800" b="0" dirty="0">
              <a:solidFill>
                <a:schemeClr val="tx1"/>
              </a:solidFill>
              <a:effectLst/>
              <a:highlight>
                <a:srgbClr val="D91B1B"/>
              </a:highlight>
              <a:latin typeface="Consolas" panose="020B0609020204030204" pitchFamily="49" charset="0"/>
            </a:endParaRPr>
          </a:p>
          <a:p>
            <a:r>
              <a:rPr lang="en-US" altLang="ja-JP" sz="1800" dirty="0">
                <a:solidFill>
                  <a:schemeClr val="tx1"/>
                </a:solidFill>
                <a:latin typeface="Consolas" panose="020B0609020204030204" pitchFamily="49" charset="0"/>
              </a:rPr>
              <a:t> </a:t>
            </a:r>
            <a:r>
              <a:rPr lang="en-US" altLang="ja-JP" sz="1800" dirty="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p>
          <a:p>
            <a:endParaRPr lang="en-US" altLang="ja-JP" sz="1200" b="0" dirty="0">
              <a:solidFill>
                <a:srgbClr val="D4D4D4"/>
              </a:solidFill>
              <a:effectLst/>
              <a:latin typeface="Consolas" panose="020B0609020204030204" pitchFamily="49" charset="0"/>
            </a:endParaRPr>
          </a:p>
        </p:txBody>
      </p:sp>
      <p:sp>
        <p:nvSpPr>
          <p:cNvPr id="7" name="テキスト ボックス 6">
            <a:extLst>
              <a:ext uri="{FF2B5EF4-FFF2-40B4-BE49-F238E27FC236}">
                <a16:creationId xmlns:a16="http://schemas.microsoft.com/office/drawing/2014/main" id="{AC1B4154-9262-4C23-9782-3F2FB9CE36E5}"/>
              </a:ext>
            </a:extLst>
          </p:cNvPr>
          <p:cNvSpPr txBox="1"/>
          <p:nvPr/>
        </p:nvSpPr>
        <p:spPr>
          <a:xfrm>
            <a:off x="4008710" y="2269210"/>
            <a:ext cx="3531281" cy="42582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l"/>
            <a:r>
              <a:rPr lang="ja-JP" altLang="en-US" sz="1200" dirty="0">
                <a:solidFill>
                  <a:schemeClr val="tx1"/>
                </a:solidFill>
                <a:latin typeface="游ゴシック Medium" panose="020B0500000000000000" pitchFamily="50" charset="-128"/>
                <a:ea typeface="游ゴシック Medium" panose="020B0500000000000000" pitchFamily="50" charset="-128"/>
              </a:rPr>
              <a:t>→ </a:t>
            </a:r>
            <a:r>
              <a:rPr lang="en-US" altLang="ja-JP" sz="1200" dirty="0">
                <a:solidFill>
                  <a:schemeClr val="tx1"/>
                </a:solidFill>
                <a:latin typeface="游ゴシック Medium" panose="020B0500000000000000" pitchFamily="50" charset="-128"/>
                <a:ea typeface="游ゴシック Medium" panose="020B0500000000000000" pitchFamily="50" charset="-128"/>
              </a:rPr>
              <a:t>Arbitrary node (array of widget nodes) </a:t>
            </a:r>
          </a:p>
          <a:p>
            <a:pPr algn="l"/>
            <a:r>
              <a:rPr lang="en-US" altLang="ja-JP" sz="1200" dirty="0">
                <a:solidFill>
                  <a:schemeClr val="tx1"/>
                </a:solidFill>
                <a:latin typeface="游ゴシック Medium" panose="020B0500000000000000" pitchFamily="50" charset="-128"/>
                <a:ea typeface="游ゴシック Medium" panose="020B0500000000000000" pitchFamily="50" charset="-128"/>
              </a:rPr>
              <a:t>  * There is a description of the design note</a:t>
            </a:r>
            <a:endParaRPr kumimoji="1" lang="ja-JP" altLang="en-US" sz="1200" dirty="0">
              <a:solidFill>
                <a:schemeClr val="tx1"/>
              </a:solidFill>
              <a:latin typeface="游ゴシック Medium" panose="020B0500000000000000" pitchFamily="50" charset="-128"/>
              <a:ea typeface="游ゴシック Medium" panose="020B0500000000000000" pitchFamily="50" charset="-128"/>
            </a:endParaRPr>
          </a:p>
        </p:txBody>
      </p:sp>
      <p:sp>
        <p:nvSpPr>
          <p:cNvPr id="11" name="テキスト ボックス 10">
            <a:extLst>
              <a:ext uri="{FF2B5EF4-FFF2-40B4-BE49-F238E27FC236}">
                <a16:creationId xmlns:a16="http://schemas.microsoft.com/office/drawing/2014/main" id="{253BA833-F328-4B88-9796-6699544574DC}"/>
              </a:ext>
            </a:extLst>
          </p:cNvPr>
          <p:cNvSpPr txBox="1"/>
          <p:nvPr/>
        </p:nvSpPr>
        <p:spPr>
          <a:xfrm>
            <a:off x="3734636" y="2891469"/>
            <a:ext cx="2925540" cy="259623"/>
          </a:xfrm>
          <a:prstGeom prst="rect">
            <a:avLst/>
          </a:prstGeom>
          <a:solidFill>
            <a:schemeClr val="bg1"/>
          </a:solidFill>
        </p:spPr>
        <p:txBody>
          <a:bodyPr wrap="square" rtlCol="0">
            <a:spAutoFit/>
          </a:bodyPr>
          <a:lstStyle/>
          <a:p>
            <a:pPr algn="l"/>
            <a:r>
              <a:rPr lang="ja-JP" altLang="en-US" sz="1200" dirty="0">
                <a:solidFill>
                  <a:schemeClr val="tx1"/>
                </a:solidFill>
                <a:latin typeface="游ゴシック Medium" panose="020B0500000000000000" pitchFamily="50" charset="-128"/>
                <a:ea typeface="游ゴシック Medium" panose="020B0500000000000000" pitchFamily="50" charset="-128"/>
              </a:rPr>
              <a:t>→ </a:t>
            </a:r>
            <a:r>
              <a:rPr lang="en-US" altLang="ja-JP" sz="1200" dirty="0">
                <a:solidFill>
                  <a:schemeClr val="tx1"/>
                </a:solidFill>
                <a:latin typeface="游ゴシック Medium" panose="020B0500000000000000" pitchFamily="50" charset="-128"/>
                <a:ea typeface="游ゴシック Medium" panose="020B0500000000000000" pitchFamily="50" charset="-128"/>
              </a:rPr>
              <a:t>Refer to </a:t>
            </a:r>
            <a:r>
              <a:rPr lang="en-US" altLang="ja-JP" sz="1200" dirty="0" err="1">
                <a:solidFill>
                  <a:schemeClr val="tx1"/>
                </a:solidFill>
                <a:latin typeface="游ゴシック Medium" panose="020B0500000000000000" pitchFamily="50" charset="-128"/>
                <a:ea typeface="游ゴシック Medium" panose="020B0500000000000000" pitchFamily="50" charset="-128"/>
              </a:rPr>
              <a:t>subflow</a:t>
            </a:r>
            <a:r>
              <a:rPr lang="en-US" altLang="ja-JP" sz="1200" dirty="0">
                <a:solidFill>
                  <a:schemeClr val="tx1"/>
                </a:solidFill>
                <a:latin typeface="游ゴシック Medium" panose="020B0500000000000000" pitchFamily="50" charset="-128"/>
                <a:ea typeface="游ゴシック Medium" panose="020B0500000000000000" pitchFamily="50" charset="-128"/>
              </a:rPr>
              <a:t> template *NEW</a:t>
            </a:r>
            <a:endParaRPr kumimoji="1" lang="ja-JP" altLang="en-US" sz="1200" dirty="0">
              <a:solidFill>
                <a:schemeClr val="tx1"/>
              </a:solidFill>
              <a:latin typeface="游ゴシック Medium" panose="020B0500000000000000" pitchFamily="50" charset="-128"/>
              <a:ea typeface="游ゴシック Medium" panose="020B0500000000000000" pitchFamily="50" charset="-128"/>
            </a:endParaRPr>
          </a:p>
        </p:txBody>
      </p:sp>
      <p:sp>
        <p:nvSpPr>
          <p:cNvPr id="14" name="テキスト ボックス 13">
            <a:extLst>
              <a:ext uri="{FF2B5EF4-FFF2-40B4-BE49-F238E27FC236}">
                <a16:creationId xmlns:a16="http://schemas.microsoft.com/office/drawing/2014/main" id="{D5DCBBBD-07C9-41AE-8832-B73E7C408C38}"/>
              </a:ext>
            </a:extLst>
          </p:cNvPr>
          <p:cNvSpPr txBox="1"/>
          <p:nvPr/>
        </p:nvSpPr>
        <p:spPr>
          <a:xfrm>
            <a:off x="4008711" y="5610366"/>
            <a:ext cx="2823890" cy="259623"/>
          </a:xfrm>
          <a:prstGeom prst="rect">
            <a:avLst/>
          </a:prstGeom>
          <a:solidFill>
            <a:schemeClr val="bg1"/>
          </a:solidFill>
        </p:spPr>
        <p:txBody>
          <a:bodyPr wrap="square" rtlCol="0">
            <a:spAutoFit/>
          </a:bodyPr>
          <a:lstStyle/>
          <a:p>
            <a:pPr algn="l"/>
            <a:r>
              <a:rPr lang="ja-JP" altLang="en-US" sz="1200" dirty="0">
                <a:solidFill>
                  <a:schemeClr val="tx1"/>
                </a:solidFill>
                <a:latin typeface="游ゴシック Medium" panose="020B0500000000000000" pitchFamily="50" charset="-128"/>
                <a:ea typeface="游ゴシック Medium" panose="020B0500000000000000" pitchFamily="50" charset="-128"/>
              </a:rPr>
              <a:t>→ </a:t>
            </a:r>
            <a:r>
              <a:rPr lang="en-US" altLang="ja-JP" sz="1200" dirty="0">
                <a:solidFill>
                  <a:schemeClr val="tx1"/>
                </a:solidFill>
                <a:latin typeface="游ゴシック Medium" panose="020B0500000000000000" pitchFamily="50" charset="-128"/>
                <a:ea typeface="游ゴシック Medium" panose="020B0500000000000000" pitchFamily="50" charset="-128"/>
              </a:rPr>
              <a:t>Refer to </a:t>
            </a:r>
            <a:r>
              <a:rPr lang="en-US" altLang="ja-JP" sz="1200" dirty="0" err="1">
                <a:solidFill>
                  <a:schemeClr val="tx1"/>
                </a:solidFill>
                <a:latin typeface="游ゴシック Medium" panose="020B0500000000000000" pitchFamily="50" charset="-128"/>
                <a:ea typeface="游ゴシック Medium" panose="020B0500000000000000" pitchFamily="50" charset="-128"/>
              </a:rPr>
              <a:t>subflow</a:t>
            </a:r>
            <a:r>
              <a:rPr lang="en-US" altLang="ja-JP" sz="1200" dirty="0">
                <a:solidFill>
                  <a:schemeClr val="tx1"/>
                </a:solidFill>
                <a:latin typeface="游ゴシック Medium" panose="020B0500000000000000" pitchFamily="50" charset="-128"/>
                <a:ea typeface="游ゴシック Medium" panose="020B0500000000000000" pitchFamily="50" charset="-128"/>
              </a:rPr>
              <a:t> instance * NEW</a:t>
            </a:r>
            <a:endParaRPr kumimoji="1" lang="ja-JP" altLang="en-US" sz="1200" dirty="0">
              <a:solidFill>
                <a:schemeClr val="tx1"/>
              </a:solidFill>
              <a:latin typeface="游ゴシック Medium" panose="020B0500000000000000" pitchFamily="50" charset="-128"/>
              <a:ea typeface="游ゴシック Medium" panose="020B0500000000000000" pitchFamily="50" charset="-128"/>
            </a:endParaRPr>
          </a:p>
        </p:txBody>
      </p:sp>
      <p:sp>
        <p:nvSpPr>
          <p:cNvPr id="8" name="タイトル 7">
            <a:extLst>
              <a:ext uri="{FF2B5EF4-FFF2-40B4-BE49-F238E27FC236}">
                <a16:creationId xmlns:a16="http://schemas.microsoft.com/office/drawing/2014/main" id="{93DB6DE5-0EA0-4154-BBBE-6262631B9CF5}"/>
              </a:ext>
            </a:extLst>
          </p:cNvPr>
          <p:cNvSpPr>
            <a:spLocks noGrp="1"/>
          </p:cNvSpPr>
          <p:nvPr>
            <p:ph type="title"/>
          </p:nvPr>
        </p:nvSpPr>
        <p:spPr>
          <a:xfrm>
            <a:off x="113191" y="179482"/>
            <a:ext cx="6607899" cy="483209"/>
          </a:xfrm>
        </p:spPr>
        <p:txBody>
          <a:bodyPr/>
          <a:lstStyle/>
          <a:p>
            <a:r>
              <a:rPr lang="en-US" altLang="ja-JP" sz="2800" b="1" dirty="0">
                <a:solidFill>
                  <a:schemeClr val="tx1"/>
                </a:solidFill>
                <a:latin typeface="游ゴシック" panose="020B0400000000000000" pitchFamily="50" charset="-128"/>
                <a:ea typeface="游ゴシック" panose="020B0400000000000000" pitchFamily="50" charset="-128"/>
              </a:rPr>
              <a:t>2. Node ID remapping on flow import</a:t>
            </a:r>
          </a:p>
        </p:txBody>
      </p:sp>
      <p:sp>
        <p:nvSpPr>
          <p:cNvPr id="17" name="テキスト ボックス 16">
            <a:extLst>
              <a:ext uri="{FF2B5EF4-FFF2-40B4-BE49-F238E27FC236}">
                <a16:creationId xmlns:a16="http://schemas.microsoft.com/office/drawing/2014/main" id="{2BA547C1-A965-406B-8E2A-A9FC26F9CD03}"/>
              </a:ext>
            </a:extLst>
          </p:cNvPr>
          <p:cNvSpPr txBox="1"/>
          <p:nvPr/>
        </p:nvSpPr>
        <p:spPr>
          <a:xfrm>
            <a:off x="76718" y="1038003"/>
            <a:ext cx="8863707" cy="315343"/>
          </a:xfrm>
          <a:prstGeom prst="rect">
            <a:avLst/>
          </a:prstGeom>
          <a:noFill/>
        </p:spPr>
        <p:txBody>
          <a:bodyPr wrap="square" rtlCol="0">
            <a:spAutoFit/>
          </a:bodyPr>
          <a:lstStyle/>
          <a:p>
            <a:pPr algn="l"/>
            <a:r>
              <a:rPr lang="en-US" altLang="ja-JP" sz="1600" dirty="0">
                <a:solidFill>
                  <a:schemeClr val="tx1"/>
                </a:solidFill>
                <a:latin typeface="游ゴシック Medium" panose="020B0500000000000000" pitchFamily="50" charset="-128"/>
                <a:ea typeface="游ゴシック Medium" panose="020B0500000000000000" pitchFamily="50" charset="-128"/>
              </a:rPr>
              <a:t>- Apply to subgroup template (</a:t>
            </a:r>
            <a:r>
              <a:rPr lang="en-US" altLang="ja-JP" sz="1600" dirty="0" err="1">
                <a:solidFill>
                  <a:schemeClr val="tx1"/>
                </a:solidFill>
                <a:latin typeface="游ゴシック Medium" panose="020B0500000000000000" pitchFamily="50" charset="-128"/>
                <a:ea typeface="游ゴシック Medium" panose="020B0500000000000000" pitchFamily="50" charset="-128"/>
              </a:rPr>
              <a:t>ui_subgroup_t</a:t>
            </a:r>
            <a:r>
              <a:rPr lang="en-US" altLang="ja-JP" sz="1600" dirty="0">
                <a:solidFill>
                  <a:schemeClr val="tx1"/>
                </a:solidFill>
                <a:latin typeface="游ゴシック Medium" panose="020B0500000000000000" pitchFamily="50" charset="-128"/>
                <a:ea typeface="游ゴシック Medium" panose="020B0500000000000000" pitchFamily="50" charset="-128"/>
              </a:rPr>
              <a:t>)</a:t>
            </a:r>
            <a:endParaRPr kumimoji="1" lang="ja-JP" altLang="en-US" sz="1600" dirty="0">
              <a:solidFill>
                <a:schemeClr val="tx1"/>
              </a:solidFill>
              <a:latin typeface="游ゴシック Medium" panose="020B0500000000000000" pitchFamily="50" charset="-128"/>
              <a:ea typeface="游ゴシック Medium" panose="020B0500000000000000" pitchFamily="50" charset="-128"/>
            </a:endParaRPr>
          </a:p>
        </p:txBody>
      </p:sp>
      <p:sp>
        <p:nvSpPr>
          <p:cNvPr id="18" name="テキスト ボックス 17">
            <a:extLst>
              <a:ext uri="{FF2B5EF4-FFF2-40B4-BE49-F238E27FC236}">
                <a16:creationId xmlns:a16="http://schemas.microsoft.com/office/drawing/2014/main" id="{EE472E42-80D8-462D-B668-A3E84162B7B0}"/>
              </a:ext>
            </a:extLst>
          </p:cNvPr>
          <p:cNvSpPr txBox="1"/>
          <p:nvPr/>
        </p:nvSpPr>
        <p:spPr>
          <a:xfrm>
            <a:off x="140146" y="4137165"/>
            <a:ext cx="8863707" cy="315343"/>
          </a:xfrm>
          <a:prstGeom prst="rect">
            <a:avLst/>
          </a:prstGeom>
          <a:noFill/>
        </p:spPr>
        <p:txBody>
          <a:bodyPr wrap="square" rtlCol="0">
            <a:spAutoFit/>
          </a:bodyPr>
          <a:lstStyle/>
          <a:p>
            <a:pPr algn="l"/>
            <a:r>
              <a:rPr lang="en-US" altLang="ja-JP" sz="1600" dirty="0">
                <a:solidFill>
                  <a:schemeClr val="tx1"/>
                </a:solidFill>
                <a:latin typeface="游ゴシック Medium" panose="020B0500000000000000" pitchFamily="50" charset="-128"/>
                <a:ea typeface="游ゴシック Medium" panose="020B0500000000000000" pitchFamily="50" charset="-128"/>
              </a:rPr>
              <a:t>-</a:t>
            </a:r>
            <a:r>
              <a:rPr lang="ja-JP" altLang="en-US" sz="1600" dirty="0">
                <a:solidFill>
                  <a:schemeClr val="tx1"/>
                </a:solidFill>
                <a:latin typeface="游ゴシック Medium" panose="020B0500000000000000" pitchFamily="50" charset="-128"/>
                <a:ea typeface="游ゴシック Medium" panose="020B0500000000000000" pitchFamily="50" charset="-128"/>
              </a:rPr>
              <a:t> </a:t>
            </a:r>
            <a:r>
              <a:rPr lang="en-US" altLang="ja-JP" sz="1600" dirty="0">
                <a:solidFill>
                  <a:schemeClr val="tx1"/>
                </a:solidFill>
                <a:latin typeface="游ゴシック Medium" panose="020B0500000000000000" pitchFamily="50" charset="-128"/>
                <a:ea typeface="游ゴシック Medium" panose="020B0500000000000000" pitchFamily="50" charset="-128"/>
              </a:rPr>
              <a:t>Apply to subgroup instance (</a:t>
            </a:r>
            <a:r>
              <a:rPr lang="en-US" altLang="ja-JP" sz="1600" dirty="0" err="1">
                <a:solidFill>
                  <a:schemeClr val="tx1"/>
                </a:solidFill>
                <a:latin typeface="游ゴシック Medium" panose="020B0500000000000000" pitchFamily="50" charset="-128"/>
                <a:ea typeface="游ゴシック Medium" panose="020B0500000000000000" pitchFamily="50" charset="-128"/>
              </a:rPr>
              <a:t>ui_subgroup_i</a:t>
            </a:r>
            <a:r>
              <a:rPr lang="en-US" altLang="ja-JP" sz="1600" dirty="0">
                <a:solidFill>
                  <a:schemeClr val="tx1"/>
                </a:solidFill>
                <a:latin typeface="游ゴシック Medium" panose="020B0500000000000000" pitchFamily="50" charset="-128"/>
                <a:ea typeface="游ゴシック Medium" panose="020B0500000000000000" pitchFamily="50" charset="-128"/>
              </a:rPr>
              <a:t>)</a:t>
            </a:r>
            <a:endParaRPr kumimoji="1" lang="ja-JP" altLang="en-US" sz="16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4797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1915909" cy="523220"/>
          </a:xfrm>
        </p:spPr>
        <p:txBody>
          <a:bodyPr/>
          <a:lstStyle/>
          <a:p>
            <a:pPr lvl="0" fontAlgn="auto">
              <a:lnSpc>
                <a:spcPct val="100000"/>
              </a:lnSpc>
              <a:spcBef>
                <a:spcPts val="0"/>
              </a:spcBef>
              <a:spcAft>
                <a:spcPts val="0"/>
              </a:spcAft>
              <a:defRPr/>
            </a:pPr>
            <a:r>
              <a:rPr lang="en-US" altLang="ja-JP" dirty="0"/>
              <a:t>Appendix .</a:t>
            </a:r>
            <a:endParaRPr lang="ja-JP" altLang="en-US" dirty="0"/>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6</a:t>
            </a:fld>
            <a:endParaRPr lang="en-US" altLang="ja-JP"/>
          </a:p>
        </p:txBody>
      </p:sp>
      <p:sp>
        <p:nvSpPr>
          <p:cNvPr id="13" name="テキスト ボックス 12">
            <a:extLst>
              <a:ext uri="{FF2B5EF4-FFF2-40B4-BE49-F238E27FC236}">
                <a16:creationId xmlns:a16="http://schemas.microsoft.com/office/drawing/2014/main" id="{69F53B69-4B22-4086-BF9F-5F4F0CA30C0B}"/>
              </a:ext>
            </a:extLst>
          </p:cNvPr>
          <p:cNvSpPr txBox="1"/>
          <p:nvPr/>
        </p:nvSpPr>
        <p:spPr>
          <a:xfrm>
            <a:off x="285750" y="1017270"/>
            <a:ext cx="8538210" cy="426848"/>
          </a:xfrm>
          <a:prstGeom prst="rect">
            <a:avLst/>
          </a:prstGeom>
          <a:noFill/>
        </p:spPr>
        <p:txBody>
          <a:bodyPr wrap="square" rtlCol="0">
            <a:spAutoFit/>
          </a:bodyPr>
          <a:lstStyle/>
          <a:p>
            <a:pPr algn="l"/>
            <a:r>
              <a:rPr lang="en-US" altLang="ja-JP" sz="2400" dirty="0">
                <a:solidFill>
                  <a:schemeClr val="tx1"/>
                </a:solidFill>
                <a:latin typeface="游ゴシック Medium" panose="020B0500000000000000" pitchFamily="50" charset="-128"/>
                <a:ea typeface="游ゴシック Medium" panose="020B0500000000000000" pitchFamily="50" charset="-128"/>
              </a:rPr>
              <a:t>Prototype documents are attached.</a:t>
            </a:r>
            <a:endParaRPr kumimoji="1" lang="ja-JP" altLang="en-US" sz="24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139764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021981"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a:t>
            </a:r>
            <a:endParaRPr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7</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2314480"/>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The following problems were identified in the operation verification of the prototype version.</a:t>
            </a:r>
          </a:p>
          <a:p>
            <a:endParaRPr lang="en-US" altLang="ja-JP" sz="1600" dirty="0">
              <a:solidFill>
                <a:schemeClr val="tx1"/>
              </a:solidFill>
              <a:latin typeface="メイリオ" panose="020B0604030504040204" pitchFamily="50" charset="-128"/>
              <a:ea typeface="メイリオ" panose="020B0604030504040204" pitchFamily="50" charset="-128"/>
            </a:endParaRPr>
          </a:p>
          <a:p>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When displaying the dashboard, information on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 to which the widget to be displayed belongs is required, but the information cannot be obtained.</a:t>
            </a:r>
          </a:p>
          <a:p>
            <a:pPr marL="342900" indent="-342900">
              <a:buAutoNum type="arabicPeriod"/>
            </a:pPr>
            <a:endParaRPr lang="en-US" altLang="ja-JP" sz="1600" dirty="0">
              <a:solidFill>
                <a:schemeClr val="tx1"/>
              </a:solidFill>
              <a:latin typeface="メイリオ" panose="020B0604030504040204" pitchFamily="50" charset="-128"/>
              <a:ea typeface="メイリオ" panose="020B0604030504040204" pitchFamily="50" charset="-128"/>
            </a:endParaRPr>
          </a:p>
          <a:p>
            <a:pPr marL="342900" indent="-342900">
              <a:buAutoNum type="arabicPeriod"/>
            </a:pPr>
            <a:r>
              <a:rPr lang="en-US" altLang="ja-JP" sz="1600" dirty="0">
                <a:solidFill>
                  <a:schemeClr val="tx1"/>
                </a:solidFill>
                <a:latin typeface="メイリオ" panose="020B0604030504040204" pitchFamily="50" charset="-128"/>
                <a:ea typeface="メイリオ" panose="020B0604030504040204" pitchFamily="50" charset="-128"/>
              </a:rPr>
              <a:t>Importing </a:t>
            </a:r>
            <a:r>
              <a:rPr lang="en-US" altLang="ja-JP" sz="1600" dirty="0" err="1">
                <a:solidFill>
                  <a:schemeClr val="tx1"/>
                </a:solidFill>
                <a:latin typeface="メイリオ" panose="020B0604030504040204" pitchFamily="50" charset="-128"/>
                <a:ea typeface="メイリオ" panose="020B0604030504040204" pitchFamily="50" charset="-128"/>
              </a:rPr>
              <a:t>ui_subgroup_t</a:t>
            </a:r>
            <a:r>
              <a:rPr lang="en-US" altLang="ja-JP" sz="1600" dirty="0">
                <a:solidFill>
                  <a:schemeClr val="tx1"/>
                </a:solidFill>
                <a:latin typeface="メイリオ" panose="020B0604030504040204" pitchFamily="50" charset="-128"/>
                <a:ea typeface="メイリオ" panose="020B0604030504040204" pitchFamily="50" charset="-128"/>
              </a:rPr>
              <a:t> and </a:t>
            </a:r>
            <a:r>
              <a:rPr lang="en-US" altLang="ja-JP" sz="1600" dirty="0" err="1">
                <a:solidFill>
                  <a:schemeClr val="tx1"/>
                </a:solidFill>
                <a:latin typeface="メイリオ" panose="020B0604030504040204" pitchFamily="50" charset="-128"/>
                <a:ea typeface="メイリオ" panose="020B0604030504040204" pitchFamily="50" charset="-128"/>
              </a:rPr>
              <a:t>ui_subgroup_i</a:t>
            </a:r>
            <a:r>
              <a:rPr lang="en-US" altLang="ja-JP" sz="1600" dirty="0">
                <a:solidFill>
                  <a:schemeClr val="tx1"/>
                </a:solidFill>
                <a:latin typeface="メイリオ" panose="020B0604030504040204" pitchFamily="50" charset="-128"/>
                <a:ea typeface="メイリオ" panose="020B0604030504040204" pitchFamily="50" charset="-128"/>
              </a:rPr>
              <a:t> nodes does not update some node properties.</a:t>
            </a:r>
            <a:endParaRPr lang="en-US" altLang="ja-JP" sz="1600" dirty="0">
              <a:latin typeface="メイリオ" panose="020B0604030504040204" pitchFamily="50" charset="-128"/>
              <a:ea typeface="メイリオ" panose="020B0604030504040204" pitchFamily="50" charset="-128"/>
            </a:endParaRPr>
          </a:p>
          <a:p>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4025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EC36E7-8326-45EB-B408-42A74A1D8642}"/>
              </a:ext>
            </a:extLst>
          </p:cNvPr>
          <p:cNvSpPr>
            <a:spLocks noGrp="1"/>
          </p:cNvSpPr>
          <p:nvPr>
            <p:ph type="title"/>
          </p:nvPr>
        </p:nvSpPr>
        <p:spPr>
          <a:xfrm>
            <a:off x="113191" y="179482"/>
            <a:ext cx="3861955" cy="523220"/>
          </a:xfrm>
        </p:spPr>
        <p:txBody>
          <a:bodyPr/>
          <a:lstStyle/>
          <a:p>
            <a:pPr lvl="0" fontAlgn="auto">
              <a:lnSpc>
                <a:spcPct val="100000"/>
              </a:lnSpc>
              <a:spcBef>
                <a:spcPts val="0"/>
              </a:spcBef>
              <a:spcAft>
                <a:spcPts val="0"/>
              </a:spcAft>
              <a:defRPr/>
            </a:pPr>
            <a:r>
              <a:rPr lang="en-US" altLang="ja-JP" dirty="0">
                <a:latin typeface="メイリオ" panose="020B0604030504040204" pitchFamily="50" charset="-128"/>
                <a:ea typeface="メイリオ" panose="020B0604030504040204" pitchFamily="50" charset="-128"/>
              </a:rPr>
              <a:t>Extracted issues </a:t>
            </a:r>
            <a:r>
              <a:rPr lang="ja-JP" altLang="en-US" dirty="0">
                <a:latin typeface="メイリオ" panose="020B0604030504040204" pitchFamily="50" charset="-128"/>
                <a:ea typeface="メイリオ" panose="020B0604030504040204" pitchFamily="50" charset="-128"/>
              </a:rPr>
              <a:t>＃１</a:t>
            </a:r>
          </a:p>
        </p:txBody>
      </p:sp>
      <p:sp>
        <p:nvSpPr>
          <p:cNvPr id="3" name="スライド番号プレースホルダー 2">
            <a:extLst>
              <a:ext uri="{FF2B5EF4-FFF2-40B4-BE49-F238E27FC236}">
                <a16:creationId xmlns:a16="http://schemas.microsoft.com/office/drawing/2014/main" id="{90EF1D21-AD46-4191-9760-91059BD155D6}"/>
              </a:ext>
            </a:extLst>
          </p:cNvPr>
          <p:cNvSpPr>
            <a:spLocks noGrp="1"/>
          </p:cNvSpPr>
          <p:nvPr>
            <p:ph type="sldNum" sz="quarter" idx="10"/>
          </p:nvPr>
        </p:nvSpPr>
        <p:spPr>
          <a:xfrm>
            <a:off x="8604250" y="6545263"/>
            <a:ext cx="488950" cy="304800"/>
          </a:xfrm>
        </p:spPr>
        <p:txBody>
          <a:bodyPr/>
          <a:lstStyle/>
          <a:p>
            <a:pPr>
              <a:defRPr/>
            </a:pPr>
            <a:fld id="{ED881F7E-4721-4672-B9D1-22F8E31EDEB5}" type="slidenum">
              <a:rPr lang="en-US" altLang="ja-JP" smtClean="0"/>
              <a:pPr>
                <a:defRPr/>
              </a:pPr>
              <a:t>8</a:t>
            </a:fld>
            <a:endParaRPr lang="en-US" altLang="ja-JP"/>
          </a:p>
        </p:txBody>
      </p:sp>
      <p:sp>
        <p:nvSpPr>
          <p:cNvPr id="10" name="正方形/長方形 9">
            <a:extLst>
              <a:ext uri="{FF2B5EF4-FFF2-40B4-BE49-F238E27FC236}">
                <a16:creationId xmlns:a16="http://schemas.microsoft.com/office/drawing/2014/main" id="{363E9668-BF88-4222-835D-B3E946C09261}"/>
              </a:ext>
            </a:extLst>
          </p:cNvPr>
          <p:cNvSpPr/>
          <p:nvPr/>
        </p:nvSpPr>
        <p:spPr>
          <a:xfrm>
            <a:off x="121910" y="975097"/>
            <a:ext cx="8900180" cy="541687"/>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When displaying the dashboard, information on the </a:t>
            </a:r>
            <a:r>
              <a:rPr lang="en-US" altLang="ja-JP" sz="1600" dirty="0" err="1">
                <a:solidFill>
                  <a:schemeClr val="tx1"/>
                </a:solidFill>
                <a:latin typeface="メイリオ" panose="020B0604030504040204" pitchFamily="50" charset="-128"/>
                <a:ea typeface="メイリオ" panose="020B0604030504040204" pitchFamily="50" charset="-128"/>
              </a:rPr>
              <a:t>Subflow</a:t>
            </a:r>
            <a:r>
              <a:rPr lang="en-US" altLang="ja-JP" sz="1600" dirty="0">
                <a:solidFill>
                  <a:schemeClr val="tx1"/>
                </a:solidFill>
                <a:latin typeface="メイリオ" panose="020B0604030504040204" pitchFamily="50" charset="-128"/>
                <a:ea typeface="メイリオ" panose="020B0604030504040204" pitchFamily="50" charset="-128"/>
              </a:rPr>
              <a:t> instance to which the widget to be displayed belongs is required, but the information cannot be obtained.</a:t>
            </a:r>
          </a:p>
        </p:txBody>
      </p:sp>
      <p:pic>
        <p:nvPicPr>
          <p:cNvPr id="5" name="図 4">
            <a:extLst>
              <a:ext uri="{FF2B5EF4-FFF2-40B4-BE49-F238E27FC236}">
                <a16:creationId xmlns:a16="http://schemas.microsoft.com/office/drawing/2014/main" id="{AD449256-4B62-4340-B7BE-FDD752777F32}"/>
              </a:ext>
            </a:extLst>
          </p:cNvPr>
          <p:cNvPicPr>
            <a:picLocks noChangeAspect="1"/>
          </p:cNvPicPr>
          <p:nvPr/>
        </p:nvPicPr>
        <p:blipFill>
          <a:blip r:embed="rId3"/>
          <a:stretch>
            <a:fillRect/>
          </a:stretch>
        </p:blipFill>
        <p:spPr>
          <a:xfrm>
            <a:off x="322217" y="1557803"/>
            <a:ext cx="8372475" cy="3574328"/>
          </a:xfrm>
          <a:prstGeom prst="rect">
            <a:avLst/>
          </a:prstGeom>
        </p:spPr>
      </p:pic>
      <p:sp>
        <p:nvSpPr>
          <p:cNvPr id="6" name="正方形/長方形 5">
            <a:extLst>
              <a:ext uri="{FF2B5EF4-FFF2-40B4-BE49-F238E27FC236}">
                <a16:creationId xmlns:a16="http://schemas.microsoft.com/office/drawing/2014/main" id="{F356DDDE-5CF8-46C2-BA70-A15FFC5988CF}"/>
              </a:ext>
            </a:extLst>
          </p:cNvPr>
          <p:cNvSpPr/>
          <p:nvPr/>
        </p:nvSpPr>
        <p:spPr bwMode="auto">
          <a:xfrm>
            <a:off x="449308" y="2207623"/>
            <a:ext cx="1314177" cy="342801"/>
          </a:xfrm>
          <a:prstGeom prst="rect">
            <a:avLst/>
          </a:prstGeom>
          <a:noFill/>
          <a:ln w="2222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8" name="正方形/長方形 7">
            <a:extLst>
              <a:ext uri="{FF2B5EF4-FFF2-40B4-BE49-F238E27FC236}">
                <a16:creationId xmlns:a16="http://schemas.microsoft.com/office/drawing/2014/main" id="{6721F366-8FCE-43B4-9327-7F177DA22FAA}"/>
              </a:ext>
            </a:extLst>
          </p:cNvPr>
          <p:cNvSpPr/>
          <p:nvPr/>
        </p:nvSpPr>
        <p:spPr bwMode="auto">
          <a:xfrm>
            <a:off x="957943" y="3727269"/>
            <a:ext cx="3074125" cy="228017"/>
          </a:xfrm>
          <a:prstGeom prst="rect">
            <a:avLst/>
          </a:prstGeom>
          <a:noFill/>
          <a:ln w="22225">
            <a:solidFill>
              <a:srgbClr val="FF0000"/>
            </a:solidFill>
            <a:miter lim="800000"/>
            <a:headEnd/>
            <a:tailEnd/>
          </a:ln>
          <a:effectLst/>
        </p:spPr>
        <p:txBody>
          <a:bodyPr wrap="none" rtlCol="0" anchor="ctr" anchorCtr="0">
            <a:noAutofit/>
          </a:bodyPr>
          <a:lstStyle/>
          <a:p>
            <a:pPr algn="ctr"/>
            <a:endParaRPr kumimoji="1" lang="ja-JP" altLang="en-US" sz="1800">
              <a:solidFill>
                <a:schemeClr val="tx1"/>
              </a:solidFill>
            </a:endParaRPr>
          </a:p>
        </p:txBody>
      </p:sp>
      <p:sp>
        <p:nvSpPr>
          <p:cNvPr id="7" name="吹き出し: 角を丸めた四角形 6">
            <a:extLst>
              <a:ext uri="{FF2B5EF4-FFF2-40B4-BE49-F238E27FC236}">
                <a16:creationId xmlns:a16="http://schemas.microsoft.com/office/drawing/2014/main" id="{3AE9D846-7EF0-404D-9607-4F511003FB59}"/>
              </a:ext>
            </a:extLst>
          </p:cNvPr>
          <p:cNvSpPr/>
          <p:nvPr/>
        </p:nvSpPr>
        <p:spPr bwMode="auto">
          <a:xfrm>
            <a:off x="4032068" y="3070782"/>
            <a:ext cx="4572182" cy="656487"/>
          </a:xfrm>
          <a:prstGeom prst="wedgeRoundRectCallout">
            <a:avLst>
              <a:gd name="adj1" fmla="val -48174"/>
              <a:gd name="adj2" fmla="val 69499"/>
              <a:gd name="adj3" fmla="val 16667"/>
            </a:avLst>
          </a:prstGeom>
          <a:solidFill>
            <a:schemeClr val="bg1">
              <a:lumMod val="75000"/>
            </a:schemeClr>
          </a:solidFill>
          <a:ln w="9525">
            <a:noFill/>
            <a:miter lim="800000"/>
            <a:headEnd/>
            <a:tailEnd/>
          </a:ln>
          <a:effectLst/>
        </p:spPr>
        <p:txBody>
          <a:bodyPr wrap="none" rtlCol="0" anchor="ctr" anchorCtr="0">
            <a:noAutofit/>
          </a:bodyPr>
          <a:lstStyle/>
          <a:p>
            <a:r>
              <a:rPr kumimoji="1" lang="en-US" altLang="ja-JP" sz="1000" dirty="0">
                <a:solidFill>
                  <a:schemeClr val="tx1"/>
                </a:solidFill>
              </a:rPr>
              <a:t>I want to get the information of the </a:t>
            </a:r>
            <a:r>
              <a:rPr kumimoji="1" lang="en-US" altLang="ja-JP" sz="1000" dirty="0" err="1">
                <a:solidFill>
                  <a:schemeClr val="tx1"/>
                </a:solidFill>
              </a:rPr>
              <a:t>subflow</a:t>
            </a:r>
            <a:r>
              <a:rPr kumimoji="1" lang="en-US" altLang="ja-JP" sz="1000" dirty="0">
                <a:solidFill>
                  <a:schemeClr val="tx1"/>
                </a:solidFill>
              </a:rPr>
              <a:t> to which the widget belongs from</a:t>
            </a:r>
          </a:p>
          <a:p>
            <a:r>
              <a:rPr kumimoji="1" lang="en-US" altLang="ja-JP" sz="1000" dirty="0">
                <a:solidFill>
                  <a:schemeClr val="tx1"/>
                </a:solidFill>
              </a:rPr>
              <a:t> the widget information of the add (opt) argument opt of ui.js and use it, </a:t>
            </a:r>
          </a:p>
          <a:p>
            <a:r>
              <a:rPr kumimoji="1" lang="en-US" altLang="ja-JP" sz="1000" dirty="0">
                <a:solidFill>
                  <a:schemeClr val="tx1"/>
                </a:solidFill>
              </a:rPr>
              <a:t>but in the </a:t>
            </a:r>
            <a:r>
              <a:rPr kumimoji="1" lang="en-US" altLang="ja-JP" sz="1000" dirty="0" err="1">
                <a:solidFill>
                  <a:schemeClr val="tx1"/>
                </a:solidFill>
              </a:rPr>
              <a:t>RED.nodes.getNode</a:t>
            </a:r>
            <a:r>
              <a:rPr kumimoji="1" lang="en-US" altLang="ja-JP" sz="1000" dirty="0">
                <a:solidFill>
                  <a:schemeClr val="tx1"/>
                </a:solidFill>
              </a:rPr>
              <a:t> () method, the "null" value is returned.</a:t>
            </a:r>
            <a:endParaRPr lang="en-US" altLang="ja-JP" sz="1000" dirty="0">
              <a:solidFill>
                <a:schemeClr val="tx1"/>
              </a:solidFill>
            </a:endParaRPr>
          </a:p>
        </p:txBody>
      </p:sp>
      <p:sp>
        <p:nvSpPr>
          <p:cNvPr id="11" name="正方形/長方形 10">
            <a:extLst>
              <a:ext uri="{FF2B5EF4-FFF2-40B4-BE49-F238E27FC236}">
                <a16:creationId xmlns:a16="http://schemas.microsoft.com/office/drawing/2014/main" id="{1EF5F8E1-06AF-45E6-9681-6B08D25576F2}"/>
              </a:ext>
            </a:extLst>
          </p:cNvPr>
          <p:cNvSpPr/>
          <p:nvPr/>
        </p:nvSpPr>
        <p:spPr>
          <a:xfrm>
            <a:off x="58364" y="5287921"/>
            <a:ext cx="8900180" cy="1428083"/>
          </a:xfrm>
          <a:prstGeom prst="rect">
            <a:avLst/>
          </a:prstGeom>
        </p:spPr>
        <p:txBody>
          <a:bodyPr wrap="square">
            <a:spAutoFit/>
          </a:bodyPr>
          <a:lstStyle/>
          <a:p>
            <a:r>
              <a:rPr lang="en-US" altLang="ja-JP" sz="1600" dirty="0">
                <a:solidFill>
                  <a:schemeClr val="tx1"/>
                </a:solidFill>
                <a:latin typeface="メイリオ" panose="020B0604030504040204" pitchFamily="50" charset="-128"/>
                <a:ea typeface="メイリオ" panose="020B0604030504040204" pitchFamily="50" charset="-128"/>
              </a:rPr>
              <a:t>* The following functions are available in </a:t>
            </a:r>
            <a:r>
              <a:rPr lang="en-US" altLang="ja-JP" sz="1600" dirty="0" err="1">
                <a:solidFill>
                  <a:schemeClr val="tx1"/>
                </a:solidFill>
                <a:latin typeface="メイリオ" panose="020B0604030504040204" pitchFamily="50" charset="-128"/>
                <a:ea typeface="メイリオ" panose="020B0604030504040204" pitchFamily="50" charset="-128"/>
              </a:rPr>
              <a:t>RED.nodes</a:t>
            </a:r>
            <a:r>
              <a:rPr lang="en-US" altLang="ja-JP" sz="1600" dirty="0">
                <a:solidFill>
                  <a:schemeClr val="tx1"/>
                </a:solidFill>
                <a:latin typeface="メイリオ" panose="020B0604030504040204" pitchFamily="50" charset="-128"/>
                <a:ea typeface="メイリオ" panose="020B0604030504040204" pitchFamily="50" charset="-128"/>
              </a:rPr>
              <a:t>.</a:t>
            </a:r>
          </a:p>
          <a:p>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createNode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eachNode</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addCredentials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getCredentials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deleteCredentials</a:t>
            </a:r>
            <a:r>
              <a:rPr lang="en-US" altLang="ja-JP" sz="1600" dirty="0">
                <a:solidFill>
                  <a:schemeClr val="tx1"/>
                </a:solidFill>
                <a:latin typeface="メイリオ" panose="020B0604030504040204" pitchFamily="50" charset="-128"/>
                <a:ea typeface="メイリオ" panose="020B0604030504040204" pitchFamily="50" charset="-128"/>
              </a:rPr>
              <a:t>(), </a:t>
            </a:r>
            <a:r>
              <a:rPr lang="en-US" altLang="ja-JP" sz="1600" dirty="0" err="1">
                <a:solidFill>
                  <a:schemeClr val="tx1"/>
                </a:solidFill>
                <a:latin typeface="メイリオ" panose="020B0604030504040204" pitchFamily="50" charset="-128"/>
                <a:ea typeface="メイリオ" panose="020B0604030504040204" pitchFamily="50" charset="-128"/>
              </a:rPr>
              <a:t>registerType</a:t>
            </a:r>
            <a:r>
              <a:rPr lang="en-US" altLang="ja-JP" sz="1600" dirty="0">
                <a:solidFill>
                  <a:schemeClr val="tx1"/>
                </a:solidFill>
                <a:latin typeface="メイリオ" panose="020B0604030504040204" pitchFamily="50" charset="-128"/>
                <a:ea typeface="メイリオ" panose="020B0604030504040204" pitchFamily="50" charset="-128"/>
              </a:rPr>
              <a:t>()</a:t>
            </a:r>
          </a:p>
          <a:p>
            <a:endParaRPr lang="en-US" altLang="ja-JP" sz="1600" dirty="0">
              <a:solidFill>
                <a:schemeClr val="tx1"/>
              </a:solidFill>
              <a:latin typeface="メイリオ" panose="020B0604030504040204" pitchFamily="50" charset="-128"/>
              <a:ea typeface="メイリオ" panose="020B0604030504040204" pitchFamily="50" charset="-128"/>
            </a:endParaRPr>
          </a:p>
          <a:p>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err="1">
                <a:solidFill>
                  <a:schemeClr val="tx1"/>
                </a:solidFill>
                <a:latin typeface="メイリオ" panose="020B0604030504040204" pitchFamily="50" charset="-128"/>
                <a:ea typeface="メイリオ" panose="020B0604030504040204" pitchFamily="50" charset="-128"/>
              </a:rPr>
              <a:t>getNode</a:t>
            </a:r>
            <a:r>
              <a:rPr lang="en-US" altLang="ja-JP" sz="16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a:solidFill>
                  <a:schemeClr val="tx1"/>
                </a:solidFill>
                <a:latin typeface="メイリオ" panose="020B0604030504040204" pitchFamily="50" charset="-128"/>
                <a:ea typeface="メイリオ" panose="020B0604030504040204" pitchFamily="50" charset="-128"/>
              </a:rPr>
              <a:t>Get node instance information</a:t>
            </a:r>
          </a:p>
          <a:p>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err="1">
                <a:solidFill>
                  <a:schemeClr val="tx1"/>
                </a:solidFill>
                <a:latin typeface="メイリオ" panose="020B0604030504040204" pitchFamily="50" charset="-128"/>
                <a:ea typeface="メイリオ" panose="020B0604030504040204" pitchFamily="50" charset="-128"/>
              </a:rPr>
              <a:t>eachNode</a:t>
            </a:r>
            <a:r>
              <a:rPr lang="en-US" altLang="ja-JP" sz="1600" dirty="0">
                <a:solidFill>
                  <a:schemeClr val="tx1"/>
                </a:solidFill>
                <a:latin typeface="メイリオ" panose="020B0604030504040204" pitchFamily="50" charset="-128"/>
                <a:ea typeface="メイリオ" panose="020B0604030504040204" pitchFamily="50" charset="-128"/>
              </a:rPr>
              <a:t>() </a:t>
            </a:r>
            <a:r>
              <a:rPr lang="ja-JP" altLang="en-US" sz="1600" dirty="0">
                <a:solidFill>
                  <a:schemeClr val="tx1"/>
                </a:solidFill>
                <a:latin typeface="メイリオ" panose="020B0604030504040204" pitchFamily="50" charset="-128"/>
                <a:ea typeface="メイリオ" panose="020B0604030504040204" pitchFamily="50" charset="-128"/>
              </a:rPr>
              <a:t>・・・</a:t>
            </a:r>
            <a:r>
              <a:rPr lang="en-US" altLang="ja-JP" sz="1600" dirty="0">
                <a:solidFill>
                  <a:schemeClr val="tx1"/>
                </a:solidFill>
                <a:latin typeface="メイリオ" panose="020B0604030504040204" pitchFamily="50" charset="-128"/>
                <a:ea typeface="メイリオ" panose="020B0604030504040204" pitchFamily="50" charset="-128"/>
              </a:rPr>
              <a:t>Get node definition information</a:t>
            </a:r>
          </a:p>
        </p:txBody>
      </p:sp>
    </p:spTree>
    <p:extLst>
      <p:ext uri="{BB962C8B-B14F-4D97-AF65-F5344CB8AC3E}">
        <p14:creationId xmlns:p14="http://schemas.microsoft.com/office/powerpoint/2010/main" val="2226134266"/>
      </p:ext>
    </p:extLst>
  </p:cSld>
  <p:clrMapOvr>
    <a:masterClrMapping/>
  </p:clrMapOvr>
</p:sld>
</file>

<file path=ppt/theme/theme1.xml><?xml version="1.0" encoding="utf-8"?>
<a:theme xmlns:a="http://schemas.openxmlformats.org/drawingml/2006/main" name="標準デザイン">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0">
      <a:majorFont>
        <a:latin typeface="Arial"/>
        <a:ea typeface="HGP創英角ｺﾞｼｯｸUB"/>
        <a:cs typeface=""/>
      </a:majorFont>
      <a:minorFont>
        <a:latin typeface="Arial"/>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75000"/>
          </a:schemeClr>
        </a:solidFill>
        <a:ln w="9525">
          <a:noFill/>
          <a:miter lim="800000"/>
          <a:headEnd/>
          <a:tailEnd/>
        </a:ln>
        <a:effectLst/>
      </a:spPr>
      <a:bodyPr wrap="none" rtlCol="0" anchor="ctr" anchorCtr="0">
        <a:noAutofit/>
      </a:bodyPr>
      <a:lstStyle>
        <a:defPPr algn="ctr">
          <a:defRPr kumimoji="1" sz="1800" smtClean="0">
            <a:solidFill>
              <a:schemeClr val="tx1"/>
            </a:solidFill>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lgn="l">
          <a:defRPr kumimoji="1" sz="1800" dirty="0" smtClean="0">
            <a:solidFill>
              <a:schemeClr val="tx1"/>
            </a:solidFill>
            <a:latin typeface="游ゴシック Medium" panose="020B0500000000000000" pitchFamily="50" charset="-128"/>
            <a:ea typeface="游ゴシック Medium" panose="020B0500000000000000" pitchFamily="50" charset="-128"/>
          </a:defRPr>
        </a:defPPr>
      </a:lstStyle>
    </a:tx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1964</Words>
  <Application>Microsoft Office PowerPoint</Application>
  <PresentationFormat>画面に合わせる (4:3)</PresentationFormat>
  <Paragraphs>226</Paragraphs>
  <Slides>12</Slides>
  <Notes>11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12</vt:i4>
      </vt:variant>
    </vt:vector>
  </HeadingPairs>
  <TitlesOfParts>
    <vt:vector size="22" baseType="lpstr">
      <vt:lpstr>HGPｺﾞｼｯｸE</vt:lpstr>
      <vt:lpstr>Yu Gothic Medium</vt:lpstr>
      <vt:lpstr>メイリオ</vt:lpstr>
      <vt:lpstr>游ゴシック</vt:lpstr>
      <vt:lpstr>游ゴシック Medium</vt:lpstr>
      <vt:lpstr>Arial</vt:lpstr>
      <vt:lpstr>Consolas</vt:lpstr>
      <vt:lpstr>Times New Roman</vt:lpstr>
      <vt:lpstr>Wingdings</vt:lpstr>
      <vt:lpstr>標準デザイン</vt:lpstr>
      <vt:lpstr>Add features for UI Module</vt:lpstr>
      <vt:lpstr>Addition of functions for UI Module</vt:lpstr>
      <vt:lpstr>1. Getting subflow information from the display widget</vt:lpstr>
      <vt:lpstr>1. Getting subflow information from the display widget</vt:lpstr>
      <vt:lpstr>2. Node ID remapping on flow import</vt:lpstr>
      <vt:lpstr>2. Node ID remapping on flow import</vt:lpstr>
      <vt:lpstr>Appendix .</vt:lpstr>
      <vt:lpstr>Extracted issues</vt:lpstr>
      <vt:lpstr>Extracted issues ＃１</vt:lpstr>
      <vt:lpstr>Extracted issues ＃１</vt:lpstr>
      <vt:lpstr>Extracted issues # 2</vt:lpstr>
      <vt:lpstr>PowerPoint プレゼンテーション</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98</cp:revision>
  <dcterms:created xsi:type="dcterms:W3CDTF">2004-05-26T10:25:15Z</dcterms:created>
  <dcterms:modified xsi:type="dcterms:W3CDTF">2020-11-19T06:34:05Z</dcterms:modified>
</cp:coreProperties>
</file>