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05" r:id="rId2"/>
    <p:sldId id="508" r:id="rId3"/>
    <p:sldId id="509" r:id="rId4"/>
    <p:sldId id="298" r:id="rId5"/>
    <p:sldId id="315" r:id="rId6"/>
    <p:sldId id="455" r:id="rId7"/>
    <p:sldId id="453" r:id="rId8"/>
    <p:sldId id="506" r:id="rId9"/>
    <p:sldId id="504" r:id="rId10"/>
    <p:sldId id="510" r:id="rId11"/>
    <p:sldId id="511" r:id="rId12"/>
    <p:sldId id="501" r:id="rId13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0" autoAdjust="0"/>
    <p:restoredTop sz="95735" autoAdjust="0"/>
  </p:normalViewPr>
  <p:slideViewPr>
    <p:cSldViewPr snapToGrid="0">
      <p:cViewPr varScale="1">
        <p:scale>
          <a:sx n="111" d="100"/>
          <a:sy n="111" d="100"/>
        </p:scale>
        <p:origin x="1398" y="9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064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76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blob/master/index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173ED-20B2-0342-A040-372994A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1" y="3113705"/>
            <a:ext cx="3876382" cy="538609"/>
          </a:xfrm>
        </p:spPr>
        <p:txBody>
          <a:bodyPr/>
          <a:lstStyle/>
          <a:p>
            <a:r>
              <a:rPr lang="en-US" altLang="ja-JP" dirty="0"/>
              <a:t>Collaboration Scheme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BD6E1-EDEB-E749-B45D-84F2EB19F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173ED-20B2-0342-A040-372994A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1" y="3113705"/>
            <a:ext cx="4196983" cy="538609"/>
          </a:xfrm>
        </p:spPr>
        <p:txBody>
          <a:bodyPr/>
          <a:lstStyle/>
          <a:p>
            <a:r>
              <a:rPr lang="en-US" altLang="ja-JP" dirty="0"/>
              <a:t>Other Discussion Items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BD6E1-EDEB-E749-B45D-84F2EB19F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2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D283-2FDE-984B-A060-5728B25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023585" cy="482568"/>
          </a:xfrm>
        </p:spPr>
        <p:txBody>
          <a:bodyPr/>
          <a:lstStyle/>
          <a:p>
            <a:r>
              <a:rPr kumimoji="1" lang="en-US" altLang="ja-JP" dirty="0"/>
              <a:t>Discussion Items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EFEB52C-31E7-0C41-9D55-715DC9FA5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597873-5189-324F-8D60-5E16FEC6A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File-out node</a:t>
            </a:r>
          </a:p>
          <a:p>
            <a:pPr marL="514350" lvl="1" indent="0">
              <a:buNone/>
            </a:pPr>
            <a:r>
              <a:rPr lang="en-US" altLang="ja-JP" dirty="0"/>
              <a:t>We are planning to release new Curry system based on Node-RED 0.19.X.</a:t>
            </a:r>
            <a:br>
              <a:rPr lang="en-US" altLang="ja-JP" dirty="0"/>
            </a:br>
            <a:r>
              <a:rPr lang="en-US" altLang="ja-JP" dirty="0"/>
              <a:t>Because corruption of multi-byte string output affects our users, is there a possibility that 0.19.6 is released with multi-byte string fix?</a:t>
            </a:r>
          </a:p>
          <a:p>
            <a:pPr marL="571500" indent="-457200">
              <a:buFont typeface="+mj-lt"/>
              <a:buAutoNum type="arabicPeriod"/>
            </a:pP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/>
              <a:t>Node Messaging API</a:t>
            </a:r>
            <a:br>
              <a:rPr lang="en-US" altLang="ja-JP" dirty="0"/>
            </a:br>
            <a:r>
              <a:rPr lang="en-US" altLang="ja-JP" dirty="0"/>
              <a:t>Can we expect this to be included in 0.20 line or postponed to 0.2X?</a:t>
            </a:r>
          </a:p>
          <a:p>
            <a:pPr marL="571500" indent="-457200">
              <a:buFont typeface="+mj-lt"/>
              <a:buAutoNum type="arabicPeriod"/>
            </a:pPr>
            <a:endParaRPr lang="en-US" altLang="ja-JP"/>
          </a:p>
          <a:p>
            <a:pPr marL="571500" indent="-45720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880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D283-2FDE-984B-A060-5728B25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818674" cy="482568"/>
          </a:xfrm>
        </p:spPr>
        <p:txBody>
          <a:bodyPr/>
          <a:lstStyle/>
          <a:p>
            <a:r>
              <a:rPr kumimoji="1" lang="en-US" altLang="ja-JP" dirty="0"/>
              <a:t>Collaboration Scheme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EFEB52C-31E7-0C41-9D55-715DC9FA5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597873-5189-324F-8D60-5E16FEC6A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 need (periodic) scheme for sharing development status: IBM</a:t>
            </a:r>
            <a:r>
              <a:rPr lang="ja-JP" altLang="en-US" dirty="0"/>
              <a:t>⇄</a:t>
            </a:r>
            <a:r>
              <a:rPr lang="en-US" altLang="ja-JP" dirty="0"/>
              <a:t>HITACHI in order to make Node-RED development efficient.</a:t>
            </a:r>
            <a:br>
              <a:rPr lang="en-US" altLang="ja-JP" dirty="0"/>
            </a:br>
            <a:r>
              <a:rPr lang="en-US" altLang="ja-JP" dirty="0"/>
              <a:t>Proposal:</a:t>
            </a:r>
          </a:p>
          <a:p>
            <a:pPr lvl="1"/>
            <a:r>
              <a:rPr lang="en-US" altLang="ja-JP" dirty="0"/>
              <a:t>Period: Bi-weekly</a:t>
            </a:r>
          </a:p>
          <a:p>
            <a:pPr lvl="1"/>
            <a:r>
              <a:rPr lang="en-US" altLang="ja-JP" dirty="0"/>
              <a:t>Where: HITACHI channel on slack and/or Kanban on GitHub</a:t>
            </a:r>
          </a:p>
          <a:p>
            <a:pPr lvl="1"/>
            <a:r>
              <a:rPr lang="en-US" altLang="ja-JP" dirty="0"/>
              <a:t>Expected Topics: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Development Status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Task Status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Problems to be solved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Release Schedule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...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399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1D73D-72CE-4610-8711-AC296FE6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214889" cy="482568"/>
          </a:xfrm>
        </p:spPr>
        <p:txBody>
          <a:bodyPr/>
          <a:lstStyle/>
          <a:p>
            <a:r>
              <a:rPr kumimoji="1" lang="en-US" altLang="ja-JP" dirty="0"/>
              <a:t>Collaboration Scheme (cont’d)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9BAD7B-E09B-4518-A84E-E8FAFDA78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374B83-60C7-4B3A-A973-3DC0553C6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Method for review and discussion of Design Notes</a:t>
            </a:r>
          </a:p>
          <a:p>
            <a:pPr lvl="1"/>
            <a:r>
              <a:rPr lang="en-US" altLang="ja-JP" dirty="0"/>
              <a:t>Current method (using GitHub Wiki) has following problem: </a:t>
            </a:r>
          </a:p>
          <a:p>
            <a:pPr lvl="2"/>
            <a:r>
              <a:rPr lang="en-US" altLang="ja-JP" dirty="0"/>
              <a:t>Can’t preserve editing history.</a:t>
            </a:r>
          </a:p>
          <a:p>
            <a:pPr lvl="2"/>
            <a:r>
              <a:rPr lang="en-US" altLang="ja-JP" dirty="0"/>
              <a:t>Difficult to discuss about specific part of documents.</a:t>
            </a:r>
          </a:p>
          <a:p>
            <a:pPr lvl="2"/>
            <a:r>
              <a:rPr kumimoji="1" lang="en-US" altLang="ja-JP" dirty="0"/>
              <a:t>To embed images in page, we have to place images </a:t>
            </a:r>
            <a:r>
              <a:rPr lang="en-US" altLang="ja-JP" dirty="0"/>
              <a:t>on other site and link to it because we have no push permission to Wiki folder.</a:t>
            </a:r>
          </a:p>
          <a:p>
            <a:pPr lvl="1"/>
            <a:r>
              <a:rPr kumimoji="1" lang="en-US" altLang="ja-JP" dirty="0"/>
              <a:t>Do you have any </a:t>
            </a:r>
            <a:r>
              <a:rPr lang="en-US" altLang="ja-JP" dirty="0"/>
              <a:t>idea for the method?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For example, W3C working group uses GitHub Pages to make document.</a:t>
            </a:r>
          </a:p>
          <a:p>
            <a:pPr lvl="2"/>
            <a:r>
              <a:rPr kumimoji="1" lang="en-US" altLang="ja-JP" dirty="0"/>
              <a:t>Documents are </a:t>
            </a:r>
            <a:r>
              <a:rPr lang="en-US" altLang="ja-JP" dirty="0"/>
              <a:t>written in HTML (see. </a:t>
            </a:r>
            <a:r>
              <a:rPr lang="en-US" altLang="ja-JP" dirty="0">
                <a:hlinkClick r:id="rId2"/>
              </a:rPr>
              <a:t>https://github.com/w3c/wot-thing-description/blob/master/index.html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Using Issues/Pull requests for discussion about document</a:t>
            </a:r>
          </a:p>
          <a:p>
            <a:pPr lvl="2"/>
            <a:r>
              <a:rPr kumimoji="1" lang="en-US" altLang="ja-JP" dirty="0"/>
              <a:t>(Though W3C provides some useful helper tool (ReSpec.js), writing HTML directly is cumbersome</a:t>
            </a:r>
            <a:r>
              <a:rPr lang="en-US" altLang="ja-JP" dirty="0"/>
              <a:t>.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83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834184" y="3429000"/>
            <a:ext cx="3365024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Subflow Extensions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59976" cy="482568"/>
          </a:xfrm>
        </p:spPr>
        <p:txBody>
          <a:bodyPr/>
          <a:lstStyle/>
          <a:p>
            <a:r>
              <a:rPr kumimoji="1" lang="en-US" altLang="ja-JP" dirty="0"/>
              <a:t>Customizing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recent enhancements to Node-RED, functionalities similar to Nodes can be implemented with Subflow using GUI.  </a:t>
            </a:r>
            <a:br>
              <a:rPr lang="en-US" altLang="ja-JP" dirty="0"/>
            </a:br>
            <a:r>
              <a:rPr lang="en-US" altLang="ja-JP" dirty="0"/>
              <a:t>However, following differences exists: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3139"/>
              </p:ext>
            </p:extLst>
          </p:nvPr>
        </p:nvGraphicFramePr>
        <p:xfrm>
          <a:off x="714375" y="2127014"/>
          <a:ext cx="7839074" cy="3354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(some restriction [e.g. use of external NPM libraries])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Color/Align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Color/Left-Right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None/None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2E1F2AA-222C-4D19-8E04-6C435B236AB5}"/>
              </a:ext>
            </a:extLst>
          </p:cNvPr>
          <p:cNvSpPr/>
          <p:nvPr/>
        </p:nvSpPr>
        <p:spPr bwMode="auto">
          <a:xfrm>
            <a:off x="5705474" y="3939939"/>
            <a:ext cx="2916000" cy="1204938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9B6F43-1DD9-43B4-BA84-69B826BA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36" y="5583191"/>
            <a:ext cx="1890713" cy="962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2B5AEBC-B77B-4474-9C6D-EF96D1627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49" r="33006"/>
          <a:stretch/>
        </p:blipFill>
        <p:spPr>
          <a:xfrm>
            <a:off x="864414" y="5555516"/>
            <a:ext cx="1205371" cy="989747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38F274-A511-454A-B594-2C40D8AE067B}"/>
              </a:ext>
            </a:extLst>
          </p:cNvPr>
          <p:cNvCxnSpPr/>
          <p:nvPr/>
        </p:nvCxnSpPr>
        <p:spPr bwMode="auto">
          <a:xfrm flipV="1">
            <a:off x="2069786" y="2644539"/>
            <a:ext cx="3749989" cy="29386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76085F7-F630-4CD9-9FEF-3DE88CAF20B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149" y="3195795"/>
            <a:ext cx="1680626" cy="239577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B54D6B73-CE82-47E6-8164-F2D7BA71B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798" y="5591565"/>
            <a:ext cx="2558517" cy="744144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73F693B-FD5D-4CE5-A664-E33FE9D13A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9462" y="3787539"/>
            <a:ext cx="840313" cy="176797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9BFE231-069E-4ED2-8821-A21955676A29}"/>
              </a:ext>
            </a:extLst>
          </p:cNvPr>
          <p:cNvSpPr/>
          <p:nvPr/>
        </p:nvSpPr>
        <p:spPr bwMode="auto">
          <a:xfrm>
            <a:off x="599101" y="4384154"/>
            <a:ext cx="8188742" cy="441609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0DBE60-978B-4826-AC52-88975F0C0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969" y="5583190"/>
            <a:ext cx="1398043" cy="98218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B1DF25-DB54-4B29-A258-BC3FE54C27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12488" y="5432854"/>
            <a:ext cx="261727" cy="14392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56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873450" cy="482568"/>
          </a:xfrm>
        </p:spPr>
        <p:txBody>
          <a:bodyPr/>
          <a:lstStyle/>
          <a:p>
            <a:r>
              <a:rPr kumimoji="1" lang="en-US" altLang="ja-JP" dirty="0"/>
              <a:t>Creating Node from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adding customization capability of Subflow, Subflow can define similar functionality to normal Node using Node-RED editor GUI.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#3: Prototype by Nishiyama</a:t>
            </a:r>
          </a:p>
          <a:p>
            <a:pPr marL="0" indent="0">
              <a:buNone/>
            </a:pPr>
            <a:r>
              <a:rPr lang="en-US" altLang="ja-JP" dirty="0"/>
              <a:t>#4: Prototype by Yokoi-san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50430"/>
              </p:ext>
            </p:extLst>
          </p:nvPr>
        </p:nvGraphicFramePr>
        <p:xfrm>
          <a:off x="733425" y="1808142"/>
          <a:ext cx="7839074" cy="289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 (</a:t>
                      </a:r>
                      <a:r>
                        <a:rPr kumimoji="1" lang="en-US" altLang="ja-JP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ToBe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Color/Align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Color/Left-Right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GUI/Auto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9233694-437F-41BA-8450-B991F7BB9621}"/>
              </a:ext>
            </a:extLst>
          </p:cNvPr>
          <p:cNvSpPr/>
          <p:nvPr/>
        </p:nvSpPr>
        <p:spPr bwMode="auto">
          <a:xfrm>
            <a:off x="5695950" y="1673662"/>
            <a:ext cx="2993746" cy="3147555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" name="アーチ 1">
            <a:extLst>
              <a:ext uri="{FF2B5EF4-FFF2-40B4-BE49-F238E27FC236}">
                <a16:creationId xmlns:a16="http://schemas.microsoft.com/office/drawing/2014/main" id="{A6A6D3BA-E7E4-4403-B3CF-6C1EA901A7D6}"/>
              </a:ext>
            </a:extLst>
          </p:cNvPr>
          <p:cNvSpPr/>
          <p:nvPr/>
        </p:nvSpPr>
        <p:spPr bwMode="auto">
          <a:xfrm flipV="1">
            <a:off x="5188227" y="4264589"/>
            <a:ext cx="1203047" cy="914400"/>
          </a:xfrm>
          <a:prstGeom prst="blockArc">
            <a:avLst>
              <a:gd name="adj1" fmla="val 10800000"/>
              <a:gd name="adj2" fmla="val 21525524"/>
              <a:gd name="adj3" fmla="val 1769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F207-169F-4E1E-AA90-A150EF651054}"/>
              </a:ext>
            </a:extLst>
          </p:cNvPr>
          <p:cNvSpPr txBox="1"/>
          <p:nvPr/>
        </p:nvSpPr>
        <p:spPr>
          <a:xfrm>
            <a:off x="6194354" y="4906386"/>
            <a:ext cx="128753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equivalent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14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8DE65-0E72-FE4E-ACAF-6F17822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054315" cy="482568"/>
          </a:xfrm>
        </p:spPr>
        <p:txBody>
          <a:bodyPr/>
          <a:lstStyle/>
          <a:p>
            <a:r>
              <a:rPr kumimoji="1" lang="en-US" altLang="ja-JP" dirty="0"/>
              <a:t>Defining UI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370D9E-A063-F644-B739-7CCA36174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845332-676E-A84A-9DDC-B2908B4A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9" y="3140223"/>
            <a:ext cx="2178293" cy="35979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7DAFE5-5A47-9947-8F03-D02B7FCDD9B4}"/>
              </a:ext>
            </a:extLst>
          </p:cNvPr>
          <p:cNvSpPr txBox="1"/>
          <p:nvPr/>
        </p:nvSpPr>
        <p:spPr>
          <a:xfrm>
            <a:off x="304800" y="1008185"/>
            <a:ext cx="8788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Allow UI to be defined by "Edit Parameters" tab of Subflow.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 UI item can be added by "add" button at bottom.  It can define label, type, and initial value (if any).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UI item's input type can be specified using TypedInput interface.  </a:t>
            </a:r>
            <a:b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 addition to specific input types (e.g. msg., string, </a:t>
            </a: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JSONata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expression, ...), following special type is provided: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 checkbox, menu, label (no input), any (input from selected types)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AFB6019-2F57-E347-93EB-30C925EE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14" y="3140223"/>
            <a:ext cx="2182393" cy="31356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D8F0B16-6F95-C744-831C-4E7AA0C2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70" y="3140223"/>
            <a:ext cx="2399436" cy="1958161"/>
          </a:xfrm>
          <a:prstGeom prst="rect">
            <a:avLst/>
          </a:prstGeom>
        </p:spPr>
      </p:pic>
      <p:sp>
        <p:nvSpPr>
          <p:cNvPr id="12" name="線吹き出し 2 (枠付き) 11">
            <a:extLst>
              <a:ext uri="{FF2B5EF4-FFF2-40B4-BE49-F238E27FC236}">
                <a16:creationId xmlns:a16="http://schemas.microsoft.com/office/drawing/2014/main" id="{6BFA01FB-5959-8A44-8BBA-CA64963B993C}"/>
              </a:ext>
            </a:extLst>
          </p:cNvPr>
          <p:cNvSpPr/>
          <p:nvPr/>
        </p:nvSpPr>
        <p:spPr bwMode="auto">
          <a:xfrm flipH="1">
            <a:off x="276195" y="3485555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911"/>
              <a:gd name="adj6" fmla="val 23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item type selector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78F75CEC-FE21-FA4F-857D-6839161482CD}"/>
              </a:ext>
            </a:extLst>
          </p:cNvPr>
          <p:cNvSpPr/>
          <p:nvPr/>
        </p:nvSpPr>
        <p:spPr bwMode="auto">
          <a:xfrm>
            <a:off x="1223726" y="4241704"/>
            <a:ext cx="1034321" cy="249651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82398C8-6074-ED42-8313-7591C7DEDFCD}"/>
              </a:ext>
            </a:extLst>
          </p:cNvPr>
          <p:cNvSpPr/>
          <p:nvPr/>
        </p:nvSpPr>
        <p:spPr bwMode="auto">
          <a:xfrm>
            <a:off x="3138795" y="4241704"/>
            <a:ext cx="1972851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7DCC539-6149-0E4C-A66A-66A32477070F}"/>
              </a:ext>
            </a:extLst>
          </p:cNvPr>
          <p:cNvSpPr/>
          <p:nvPr/>
        </p:nvSpPr>
        <p:spPr bwMode="auto">
          <a:xfrm>
            <a:off x="3202784" y="4775838"/>
            <a:ext cx="1972851" cy="104034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A838A2D-2E7F-FA49-BD55-BCD4A4668538}"/>
              </a:ext>
            </a:extLst>
          </p:cNvPr>
          <p:cNvSpPr/>
          <p:nvPr/>
        </p:nvSpPr>
        <p:spPr bwMode="auto">
          <a:xfrm>
            <a:off x="3098012" y="5709634"/>
            <a:ext cx="1972851" cy="32626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線吹き出し 2 (枠付き) 16">
            <a:extLst>
              <a:ext uri="{FF2B5EF4-FFF2-40B4-BE49-F238E27FC236}">
                <a16:creationId xmlns:a16="http://schemas.microsoft.com/office/drawing/2014/main" id="{7E3B9278-8351-1A47-9567-D9343C400716}"/>
              </a:ext>
            </a:extLst>
          </p:cNvPr>
          <p:cNvSpPr/>
          <p:nvPr/>
        </p:nvSpPr>
        <p:spPr bwMode="auto">
          <a:xfrm flipH="1">
            <a:off x="2891562" y="370848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73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any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" name="線吹き出し 2 (枠付き) 17">
            <a:extLst>
              <a:ext uri="{FF2B5EF4-FFF2-40B4-BE49-F238E27FC236}">
                <a16:creationId xmlns:a16="http://schemas.microsoft.com/office/drawing/2014/main" id="{6D161B2A-5DD4-DA49-AE84-EBD251BF5494}"/>
              </a:ext>
            </a:extLst>
          </p:cNvPr>
          <p:cNvSpPr/>
          <p:nvPr/>
        </p:nvSpPr>
        <p:spPr bwMode="auto">
          <a:xfrm flipH="1">
            <a:off x="2891562" y="622820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670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checkbox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9" name="線吹き出し 2 (枠付き) 18">
            <a:extLst>
              <a:ext uri="{FF2B5EF4-FFF2-40B4-BE49-F238E27FC236}">
                <a16:creationId xmlns:a16="http://schemas.microsoft.com/office/drawing/2014/main" id="{B96E3639-843B-3743-8E00-C68F9B679C2A}"/>
              </a:ext>
            </a:extLst>
          </p:cNvPr>
          <p:cNvSpPr/>
          <p:nvPr/>
        </p:nvSpPr>
        <p:spPr bwMode="auto">
          <a:xfrm>
            <a:off x="5486859" y="5987680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968"/>
              <a:gd name="adj6" fmla="val -197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menu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A2AC08E5-7EE7-4445-8885-199DBD69EEBD}"/>
              </a:ext>
            </a:extLst>
          </p:cNvPr>
          <p:cNvSpPr/>
          <p:nvPr/>
        </p:nvSpPr>
        <p:spPr bwMode="auto">
          <a:xfrm>
            <a:off x="5744113" y="4241704"/>
            <a:ext cx="2170694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線吹き出し 2 (枠付き) 20">
            <a:extLst>
              <a:ext uri="{FF2B5EF4-FFF2-40B4-BE49-F238E27FC236}">
                <a16:creationId xmlns:a16="http://schemas.microsoft.com/office/drawing/2014/main" id="{C3C7573F-7D03-B845-93F4-44582191D2D8}"/>
              </a:ext>
            </a:extLst>
          </p:cNvPr>
          <p:cNvSpPr/>
          <p:nvPr/>
        </p:nvSpPr>
        <p:spPr bwMode="auto">
          <a:xfrm>
            <a:off x="6297422" y="5199097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943"/>
              <a:gd name="adj6" fmla="val -8091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generated settings UI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61F5B-5DB2-914C-8BE1-AA375B98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FAEB7A-7093-BD4B-A160-9C24BE88F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EA6C70-2937-E049-98B4-C47176BC5C21}"/>
              </a:ext>
            </a:extLst>
          </p:cNvPr>
          <p:cNvSpPr txBox="1"/>
          <p:nvPr/>
        </p:nvSpPr>
        <p:spPr>
          <a:xfrm>
            <a:off x="3706482" y="3035300"/>
            <a:ext cx="236635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5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DEMO</a:t>
            </a:r>
            <a:endParaRPr kumimoji="1" lang="ja-JP" altLang="en-US" sz="54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76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221BB-6A56-45A5-A236-CBBBB27A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996059" cy="482568"/>
          </a:xfrm>
        </p:spPr>
        <p:txBody>
          <a:bodyPr/>
          <a:lstStyle/>
          <a:p>
            <a:r>
              <a:rPr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8C7A23-141B-475D-9715-158C580E7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168DEB-991E-489B-A4AC-078F551A8F95}"/>
              </a:ext>
            </a:extLst>
          </p:cNvPr>
          <p:cNvSpPr txBox="1"/>
          <p:nvPr/>
        </p:nvSpPr>
        <p:spPr>
          <a:xfrm>
            <a:off x="304800" y="1008185"/>
            <a:ext cx="8788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Locale specification for labels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Intarface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specifying node property (extension of </a:t>
            </a: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TypedInput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interface)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7BA5A7-0547-4805-AB86-8E3518E142EA}"/>
              </a:ext>
            </a:extLst>
          </p:cNvPr>
          <p:cNvSpPr/>
          <p:nvPr/>
        </p:nvSpPr>
        <p:spPr bwMode="auto">
          <a:xfrm>
            <a:off x="1421567" y="6064565"/>
            <a:ext cx="2403965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&lt;node id&gt;.&lt;property name&gt;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D5044-3B0A-4D55-9E40-0A9C22CF465D}"/>
              </a:ext>
            </a:extLst>
          </p:cNvPr>
          <p:cNvSpPr txBox="1"/>
          <p:nvPr/>
        </p:nvSpPr>
        <p:spPr>
          <a:xfrm>
            <a:off x="1353867" y="5755852"/>
            <a:ext cx="192873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[tgt = node property]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63B7B6-EA6F-4FAD-AFFB-9EAA9D16449D}"/>
              </a:ext>
            </a:extLst>
          </p:cNvPr>
          <p:cNvSpPr/>
          <p:nvPr/>
        </p:nvSpPr>
        <p:spPr bwMode="auto">
          <a:xfrm>
            <a:off x="3823031" y="6064565"/>
            <a:ext cx="2803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0" name="カギ線コネクタ 13">
            <a:extLst>
              <a:ext uri="{FF2B5EF4-FFF2-40B4-BE49-F238E27FC236}">
                <a16:creationId xmlns:a16="http://schemas.microsoft.com/office/drawing/2014/main" id="{8F4BAD46-3EE2-43B7-B3A6-CAE022441115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rot="5400000" flipH="1" flipV="1">
            <a:off x="3971202" y="5749772"/>
            <a:ext cx="306798" cy="32278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88A8C0-0B35-4757-AB33-D6EF6367DA9F}"/>
              </a:ext>
            </a:extLst>
          </p:cNvPr>
          <p:cNvSpPr txBox="1"/>
          <p:nvPr/>
        </p:nvSpPr>
        <p:spPr>
          <a:xfrm>
            <a:off x="4339262" y="5538351"/>
            <a:ext cx="341952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Common UI to set target node property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(extension of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TypedInput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537E0B-32F9-4460-88F4-14166FCF0D0D}"/>
              </a:ext>
            </a:extLst>
          </p:cNvPr>
          <p:cNvSpPr/>
          <p:nvPr/>
        </p:nvSpPr>
        <p:spPr bwMode="auto">
          <a:xfrm>
            <a:off x="280199" y="1287115"/>
            <a:ext cx="2020570" cy="1304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120BE6-9E67-473D-A462-CE6D0CAE202D}"/>
              </a:ext>
            </a:extLst>
          </p:cNvPr>
          <p:cNvSpPr/>
          <p:nvPr/>
        </p:nvSpPr>
        <p:spPr bwMode="auto">
          <a:xfrm>
            <a:off x="461220" y="1451793"/>
            <a:ext cx="1785295" cy="729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CA1FD29-9BCB-4F55-8EEC-72918912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78566" y="1061056"/>
            <a:ext cx="221311" cy="21077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D94F698-85C3-4CE9-8453-41B70FF068E6}"/>
              </a:ext>
            </a:extLst>
          </p:cNvPr>
          <p:cNvSpPr/>
          <p:nvPr/>
        </p:nvSpPr>
        <p:spPr bwMode="auto">
          <a:xfrm>
            <a:off x="461220" y="2255504"/>
            <a:ext cx="486148" cy="165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add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D604294-2362-4C1C-B35F-1CB75A54F933}"/>
              </a:ext>
            </a:extLst>
          </p:cNvPr>
          <p:cNvGrpSpPr/>
          <p:nvPr/>
        </p:nvGrpSpPr>
        <p:grpSpPr>
          <a:xfrm>
            <a:off x="318584" y="1042016"/>
            <a:ext cx="903561" cy="334868"/>
            <a:chOff x="3037600" y="3108691"/>
            <a:chExt cx="903561" cy="3348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706A519-85CA-42EE-802B-907295A932F8}"/>
                </a:ext>
              </a:extLst>
            </p:cNvPr>
            <p:cNvSpPr/>
            <p:nvPr/>
          </p:nvSpPr>
          <p:spPr bwMode="auto">
            <a:xfrm>
              <a:off x="3037600" y="3108691"/>
              <a:ext cx="903561" cy="24074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Edit UI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4C8FC6A-847F-4054-9263-02042270FAC9}"/>
                </a:ext>
              </a:extLst>
            </p:cNvPr>
            <p:cNvSpPr/>
            <p:nvPr/>
          </p:nvSpPr>
          <p:spPr bwMode="auto">
            <a:xfrm>
              <a:off x="3037600" y="3307312"/>
              <a:ext cx="903561" cy="13624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F390A32-A368-4A45-A846-BC2C8A68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557" y="3134230"/>
              <a:ext cx="252780" cy="240743"/>
            </a:xfrm>
            <a:prstGeom prst="rect">
              <a:avLst/>
            </a:prstGeom>
          </p:spPr>
        </p:pic>
      </p:grpSp>
      <p:pic>
        <p:nvPicPr>
          <p:cNvPr id="20" name="図 19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02444043-A5BC-4DB0-983F-72F4E7492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05" t="67623" r="1312" b="5251"/>
          <a:stretch/>
        </p:blipFill>
        <p:spPr>
          <a:xfrm>
            <a:off x="1353867" y="1033986"/>
            <a:ext cx="697470" cy="22255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A26440B-B41F-41E4-8D29-DBFD32B74721}"/>
              </a:ext>
            </a:extLst>
          </p:cNvPr>
          <p:cNvSpPr/>
          <p:nvPr/>
        </p:nvSpPr>
        <p:spPr bwMode="auto">
          <a:xfrm>
            <a:off x="3660358" y="1238895"/>
            <a:ext cx="5344493" cy="397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D8465D0-8C07-43B1-A77E-A85D8606BFBA}"/>
              </a:ext>
            </a:extLst>
          </p:cNvPr>
          <p:cNvSpPr/>
          <p:nvPr/>
        </p:nvSpPr>
        <p:spPr bwMode="auto">
          <a:xfrm>
            <a:off x="434912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label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601BD8-0E48-4F7C-A3DD-74DA9329608A}"/>
              </a:ext>
            </a:extLst>
          </p:cNvPr>
          <p:cNvSpPr txBox="1"/>
          <p:nvPr/>
        </p:nvSpPr>
        <p:spPr>
          <a:xfrm>
            <a:off x="594321" y="2665584"/>
            <a:ext cx="126829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 Edit Panel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39895-2A1C-4207-B6AA-4C892BC6E46E}"/>
              </a:ext>
            </a:extLst>
          </p:cNvPr>
          <p:cNvSpPr txBox="1"/>
          <p:nvPr/>
        </p:nvSpPr>
        <p:spPr>
          <a:xfrm>
            <a:off x="2480630" y="958424"/>
            <a:ext cx="1082348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push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 button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F39AC38-5712-4F52-8C7A-AA58925D529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7536" y="1424160"/>
            <a:ext cx="11885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8BA8BE-EF1D-437D-952E-32E35FC6D18C}"/>
              </a:ext>
            </a:extLst>
          </p:cNvPr>
          <p:cNvSpPr/>
          <p:nvPr/>
        </p:nvSpPr>
        <p:spPr bwMode="auto">
          <a:xfrm>
            <a:off x="498719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70612EF-6E35-459E-8D23-F54AECE97C78}"/>
              </a:ext>
            </a:extLst>
          </p:cNvPr>
          <p:cNvSpPr/>
          <p:nvPr/>
        </p:nvSpPr>
        <p:spPr bwMode="auto">
          <a:xfrm>
            <a:off x="7057688" y="1322610"/>
            <a:ext cx="1853546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 specific inputs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9027BA4-5C92-4F2E-A481-2345425B28FB}"/>
              </a:ext>
            </a:extLst>
          </p:cNvPr>
          <p:cNvSpPr txBox="1"/>
          <p:nvPr/>
        </p:nvSpPr>
        <p:spPr>
          <a:xfrm>
            <a:off x="2558465" y="1707519"/>
            <a:ext cx="5864257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Added UI items are shown in node settings UI from top to bottom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default item type is </a:t>
            </a:r>
            <a:r>
              <a:rPr kumimoji="1" lang="en-US" altLang="ja-JP" sz="1400" b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HTML tag can be used for </a:t>
            </a:r>
            <a:r>
              <a:rPr lang="en-US" altLang="ja-JP" sz="1400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tgt. type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</a:t>
            </a:r>
            <a:endParaRPr kumimoji="1" lang="en-US" altLang="ja-JP" sz="1400" b="1" i="1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target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 be set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i18n is realized by specifying </a:t>
            </a:r>
            <a:r>
              <a:rPr kumimoji="1"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for each language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2BC56D6-82C1-4F9F-A0B6-9F5B1E1F81C8}"/>
              </a:ext>
            </a:extLst>
          </p:cNvPr>
          <p:cNvSpPr/>
          <p:nvPr/>
        </p:nvSpPr>
        <p:spPr bwMode="auto">
          <a:xfrm>
            <a:off x="6398468" y="1322610"/>
            <a:ext cx="60819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target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D6F5C98-4F58-4BE4-9A8C-ADB3A5BEB857}"/>
              </a:ext>
            </a:extLst>
          </p:cNvPr>
          <p:cNvSpPr/>
          <p:nvPr/>
        </p:nvSpPr>
        <p:spPr bwMode="auto">
          <a:xfrm>
            <a:off x="5625268" y="1322610"/>
            <a:ext cx="72217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tgt.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370D37-3879-47DE-BF68-8738B52BFBA3}"/>
              </a:ext>
            </a:extLst>
          </p:cNvPr>
          <p:cNvSpPr/>
          <p:nvPr/>
        </p:nvSpPr>
        <p:spPr bwMode="auto">
          <a:xfrm>
            <a:off x="1862617" y="3663800"/>
            <a:ext cx="2384789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Text with &lt;b&gt;HTML tag&lt;/b&gt;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47C40A3-CC5A-470A-B6B5-01592E78375E}"/>
              </a:ext>
            </a:extLst>
          </p:cNvPr>
          <p:cNvSpPr/>
          <p:nvPr/>
        </p:nvSpPr>
        <p:spPr bwMode="auto">
          <a:xfrm>
            <a:off x="1098066" y="3663799"/>
            <a:ext cx="7645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sz="1200" dirty="0">
                <a:solidFill>
                  <a:schemeClr val="tx1"/>
                </a:solidFill>
              </a:rPr>
              <a:t>en-US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3" name="三角形 8">
            <a:extLst>
              <a:ext uri="{FF2B5EF4-FFF2-40B4-BE49-F238E27FC236}">
                <a16:creationId xmlns:a16="http://schemas.microsoft.com/office/drawing/2014/main" id="{AA65F439-FF44-486B-9552-A7B7CFDA5148}"/>
              </a:ext>
            </a:extLst>
          </p:cNvPr>
          <p:cNvSpPr/>
          <p:nvPr/>
        </p:nvSpPr>
        <p:spPr bwMode="auto">
          <a:xfrm flipV="1">
            <a:off x="1126751" y="3773274"/>
            <a:ext cx="168161" cy="144966"/>
          </a:xfrm>
          <a:prstGeom prst="triangl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1D9051-85E5-418E-8C98-75E0698A20D3}"/>
              </a:ext>
            </a:extLst>
          </p:cNvPr>
          <p:cNvSpPr/>
          <p:nvPr/>
        </p:nvSpPr>
        <p:spPr bwMode="auto">
          <a:xfrm>
            <a:off x="3716910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name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1EF47BF8-5348-47B6-9959-329230C62687}"/>
              </a:ext>
            </a:extLst>
          </p:cNvPr>
          <p:cNvSpPr/>
          <p:nvPr/>
        </p:nvSpPr>
        <p:spPr bwMode="auto">
          <a:xfrm>
            <a:off x="685413" y="4130825"/>
            <a:ext cx="3663715" cy="924216"/>
          </a:xfrm>
          <a:prstGeom prst="wedgeRoundRectCallout">
            <a:avLst>
              <a:gd name="adj1" fmla="val -31353"/>
              <a:gd name="adj2" fmla="val -6854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Enumerating all locales is cumbersome: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add interface that allow adding new locale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specify set of usable locales (in </a:t>
            </a:r>
            <a:r>
              <a:rPr lang="en-US" altLang="ja-JP" sz="1200" dirty="0" err="1">
                <a:solidFill>
                  <a:schemeClr val="tx1"/>
                </a:solidFill>
              </a:rPr>
              <a:t>settings.js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only allow </a:t>
            </a:r>
            <a:r>
              <a:rPr lang="en-US" altLang="ja-JP" sz="1200" dirty="0" err="1">
                <a:solidFill>
                  <a:schemeClr val="tx1"/>
                </a:solidFill>
              </a:rPr>
              <a:t>EN+browser</a:t>
            </a:r>
            <a:r>
              <a:rPr lang="en-US" altLang="ja-JP" sz="1200" dirty="0">
                <a:solidFill>
                  <a:schemeClr val="tx1"/>
                </a:solidFill>
              </a:rPr>
              <a:t> locale</a:t>
            </a:r>
          </a:p>
        </p:txBody>
      </p:sp>
    </p:spTree>
    <p:extLst>
      <p:ext uri="{BB962C8B-B14F-4D97-AF65-F5344CB8AC3E}">
        <p14:creationId xmlns:p14="http://schemas.microsoft.com/office/powerpoint/2010/main" val="378469512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649</Words>
  <Application>Microsoft Office PowerPoint</Application>
  <PresentationFormat>画面に合わせる (4:3)</PresentationFormat>
  <Paragraphs>189</Paragraphs>
  <Slides>12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HGPｺﾞｼｯｸE</vt:lpstr>
      <vt:lpstr>Meiryo UI</vt:lpstr>
      <vt:lpstr>游ゴシック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Collaboration Scheme</vt:lpstr>
      <vt:lpstr>Collaboration Scheme</vt:lpstr>
      <vt:lpstr>Collaboration Scheme (cont’d)</vt:lpstr>
      <vt:lpstr>Subflow Extensions</vt:lpstr>
      <vt:lpstr>Customizing Subflow</vt:lpstr>
      <vt:lpstr>Creating Node from Subflow</vt:lpstr>
      <vt:lpstr>Defining UI for Subflow</vt:lpstr>
      <vt:lpstr>PowerPoint プレゼンテーション</vt:lpstr>
      <vt:lpstr>Discussion</vt:lpstr>
      <vt:lpstr>Other Discussion Items</vt:lpstr>
      <vt:lpstr>Discussion Items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2019-02-22T11:33:41Z</dcterms:modified>
</cp:coreProperties>
</file>