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933" r:id="rId2"/>
    <p:sldId id="1934" r:id="rId3"/>
    <p:sldId id="1935" r:id="rId4"/>
    <p:sldId id="1938" r:id="rId5"/>
    <p:sldId id="1936" r:id="rId6"/>
    <p:sldId id="1937" r:id="rId7"/>
    <p:sldId id="1939" r:id="rId8"/>
    <p:sldId id="1940" r:id="rId9"/>
    <p:sldId id="1941" r:id="rId10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CC"/>
    <a:srgbClr val="000000"/>
    <a:srgbClr val="FFCC99"/>
    <a:srgbClr val="FF0000"/>
    <a:srgbClr val="1A1A1A"/>
    <a:srgbClr val="D91B1B"/>
    <a:srgbClr val="C5002A"/>
    <a:srgbClr val="4C4C4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4" autoAdjust="0"/>
    <p:restoredTop sz="91351" autoAdjust="0"/>
  </p:normalViewPr>
  <p:slideViewPr>
    <p:cSldViewPr snapToGrid="0">
      <p:cViewPr varScale="1">
        <p:scale>
          <a:sx n="135" d="100"/>
          <a:sy n="135" d="100"/>
        </p:scale>
        <p:origin x="184" y="16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180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155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-flow-tester/issues/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38" y="3159695"/>
            <a:ext cx="2704588" cy="538609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Flow Testing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361DAE-EA6A-F54E-B91B-E888E937B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altLang="ja-JP" sz="1800" dirty="0"/>
              <a:t>Thank you for creating </a:t>
            </a:r>
            <a:r>
              <a:rPr lang="en" altLang="ja-JP" sz="1800" b="1" dirty="0"/>
              <a:t>node-red-flow-tester</a:t>
            </a:r>
            <a:r>
              <a:rPr lang="en" altLang="ja-JP" sz="1800" dirty="0"/>
              <a:t> repository.</a:t>
            </a:r>
          </a:p>
          <a:p>
            <a:r>
              <a:rPr lang="en" altLang="ja-JP" sz="1800" dirty="0"/>
              <a:t>I have created a new phase 1 design note of flow testing support for discussion on Issue of the repository.</a:t>
            </a:r>
            <a:br>
              <a:rPr lang="en" altLang="ja-JP" sz="1800" dirty="0"/>
            </a:br>
            <a:r>
              <a:rPr lang="en" altLang="ja-JP" sz="1800" dirty="0">
                <a:hlinkClick r:id="rId3"/>
              </a:rPr>
              <a:t>https://github.com/node-red/node-red-flow-tester/issues/1</a:t>
            </a:r>
            <a:endParaRPr lang="en" altLang="ja-JP" sz="1800" dirty="0"/>
          </a:p>
          <a:p>
            <a:endParaRPr lang="en" altLang="ja-JP" sz="1800" dirty="0"/>
          </a:p>
          <a:p>
            <a:r>
              <a:rPr lang="en" altLang="ja-JP" sz="1800" dirty="0"/>
              <a:t>We would appreciate if you could let us know your thoughts on this.</a:t>
            </a:r>
            <a:br>
              <a:rPr lang="en" altLang="ja-JP" sz="1800" dirty="0"/>
            </a:br>
            <a:endParaRPr lang="en" altLang="ja-JP" sz="1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70DCA23-E015-5944-9C35-180F718B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716356" cy="482568"/>
          </a:xfrm>
        </p:spPr>
        <p:txBody>
          <a:bodyPr/>
          <a:lstStyle/>
          <a:p>
            <a:r>
              <a:rPr lang="en-US" altLang="ja-JP" dirty="0"/>
              <a:t>New Flow Testing Proposal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6D3230-EF78-E344-B9F3-98AE51347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888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18A67-F6D2-934D-A1C1-3AD3471A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155579" cy="482568"/>
          </a:xfrm>
        </p:spPr>
        <p:txBody>
          <a:bodyPr/>
          <a:lstStyle/>
          <a:p>
            <a:r>
              <a:rPr lang="en-US" altLang="ja-JP" dirty="0"/>
              <a:t>Summary of Phase 1 Proposal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69D608-2F6C-9D4D-94B5-A0E63C052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40EFA2-8955-9040-A182-42926FD9D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1800" dirty="0"/>
              <a:t>Phase 1 design covers simple flow testing but not includes: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/>
              <a:t>command line testing,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/>
              <a:t>single node testing,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/>
              <a:t>SUBFLOW testing,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/>
              <a:t>Dashboard testing.</a:t>
            </a:r>
          </a:p>
          <a:p>
            <a:pPr marL="457200" lvl="1" indent="0">
              <a:buNone/>
            </a:pPr>
            <a:r>
              <a:rPr lang="en-US" altLang="ja-JP" sz="1600" dirty="0"/>
              <a:t>(1)~(3) will be added by following phases, </a:t>
            </a:r>
            <a:br>
              <a:rPr lang="en-US" altLang="ja-JP" sz="1600" dirty="0"/>
            </a:br>
            <a:r>
              <a:rPr lang="en-US" altLang="ja-JP" sz="1600" dirty="0"/>
              <a:t>and we would like to add (4) as an another design note.</a:t>
            </a:r>
          </a:p>
          <a:p>
            <a:pPr marL="400050"/>
            <a:r>
              <a:rPr lang="en-US" altLang="ja-JP" sz="1800" dirty="0"/>
              <a:t>Flow test is described as set of </a:t>
            </a:r>
            <a:r>
              <a:rPr lang="en-US" altLang="ja-JP" sz="1800" i="1" dirty="0"/>
              <a:t>test suites</a:t>
            </a:r>
            <a:r>
              <a:rPr lang="en-US" altLang="ja-JP" sz="1800" dirty="0"/>
              <a:t>. It contains set of </a:t>
            </a:r>
            <a:r>
              <a:rPr lang="en-US" altLang="ja-JP" sz="1800" i="1" dirty="0"/>
              <a:t>test cases</a:t>
            </a:r>
            <a:r>
              <a:rPr lang="en-US" altLang="ja-JP" sz="1800" dirty="0"/>
              <a:t>.</a:t>
            </a:r>
          </a:p>
          <a:p>
            <a:pPr marL="400050"/>
            <a:r>
              <a:rPr lang="en-US" altLang="ja-JP" sz="1800" dirty="0"/>
              <a:t>Each test case are described by actions for predefined events.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88604B2-E922-B947-A6A2-D0BAE0B84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72" y="3865581"/>
            <a:ext cx="6009669" cy="24248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6B82AE-7BB3-1442-849F-7327A79A1823}"/>
              </a:ext>
            </a:extLst>
          </p:cNvPr>
          <p:cNvSpPr txBox="1"/>
          <p:nvPr/>
        </p:nvSpPr>
        <p:spPr>
          <a:xfrm>
            <a:off x="6179736" y="5934092"/>
            <a:ext cx="1015021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Test Case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1FB0A4-A553-C547-B4FA-292403B95ACF}"/>
              </a:ext>
            </a:extLst>
          </p:cNvPr>
          <p:cNvSpPr txBox="1"/>
          <p:nvPr/>
        </p:nvSpPr>
        <p:spPr>
          <a:xfrm>
            <a:off x="3990869" y="6340850"/>
            <a:ext cx="1008609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Test Suite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662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50BBE-408E-E643-9624-C1E9B062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237057" cy="482568"/>
          </a:xfrm>
        </p:spPr>
        <p:txBody>
          <a:bodyPr/>
          <a:lstStyle/>
          <a:p>
            <a:r>
              <a:rPr lang="en-US" altLang="ja-JP" dirty="0"/>
              <a:t>Test Events &amp; Actions#1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B4908BB-C976-D842-9E85-0DD07B258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A83B37-D815-AF46-BD47-6A3631D9CD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sz="1800" dirty="0"/>
              <a:t>Following are list of currently proposed test events &amp; actions.</a:t>
            </a:r>
            <a:br>
              <a:rPr kumimoji="1" lang="en-US" altLang="ja-JP" sz="1800" dirty="0"/>
            </a:br>
            <a:r>
              <a:rPr kumimoji="1" lang="en-US" altLang="ja-JP" sz="1800" dirty="0"/>
              <a:t>We definitely need to refine these events &amp; actions.</a:t>
            </a:r>
          </a:p>
          <a:p>
            <a:r>
              <a:rPr kumimoji="1" lang="en-US" altLang="ja-JP" sz="1800" dirty="0"/>
              <a:t>Test Events</a:t>
            </a:r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500" dirty="0"/>
          </a:p>
          <a:p>
            <a:pPr marL="0" indent="0">
              <a:buNone/>
            </a:pPr>
            <a:endParaRPr kumimoji="1" lang="ja-JP" altLang="en-US" sz="180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51D71AC-C0EA-A443-B728-02E3D58E2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02817"/>
              </p:ext>
            </p:extLst>
          </p:nvPr>
        </p:nvGraphicFramePr>
        <p:xfrm>
          <a:off x="654206" y="1963851"/>
          <a:ext cx="8194519" cy="2462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2743">
                  <a:extLst>
                    <a:ext uri="{9D8B030D-6E8A-4147-A177-3AD203B41FA5}">
                      <a16:colId xmlns:a16="http://schemas.microsoft.com/office/drawing/2014/main" val="1376544472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1453875922"/>
                    </a:ext>
                  </a:extLst>
                </a:gridCol>
                <a:gridCol w="6892133">
                  <a:extLst>
                    <a:ext uri="{9D8B030D-6E8A-4147-A177-3AD203B41FA5}">
                      <a16:colId xmlns:a16="http://schemas.microsoft.com/office/drawing/2014/main" val="2675994659"/>
                    </a:ext>
                  </a:extLst>
                </a:gridCol>
              </a:tblGrid>
              <a:tr h="196044">
                <a:tc gridSpan="3">
                  <a:txBody>
                    <a:bodyPr/>
                    <a:lstStyle/>
                    <a:p>
                      <a:r>
                        <a:rPr kumimoji="1" lang="en-US" altLang="ja-JP" sz="1600" dirty="0"/>
                        <a:t>Common Events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47075"/>
                  </a:ext>
                </a:extLst>
              </a:tr>
              <a:tr h="196044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setup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triggered at start of the test case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3459383960"/>
                  </a:ext>
                </a:extLst>
              </a:tr>
              <a:tr h="196044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cleanup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triggered at end of the test case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2909902382"/>
                  </a:ext>
                </a:extLst>
              </a:tr>
              <a:tr h="196044">
                <a:tc gridSpan="3"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Node Events</a:t>
                      </a:r>
                      <a:endParaRPr kumimoji="1" lang="ja-JP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T="72000" marB="3600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966848"/>
                  </a:ext>
                </a:extLst>
              </a:tr>
              <a:tr h="196044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receive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triggered at receive of incoming message by the node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1284807377"/>
                  </a:ext>
                </a:extLst>
              </a:tr>
              <a:tr h="338377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stub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triggered after receive event instead of message processing of the node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653693440"/>
                  </a:ext>
                </a:extLst>
              </a:tr>
              <a:tr h="196044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send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triggered after sending message </a:t>
                      </a:r>
                      <a:r>
                        <a:rPr kumimoji="1" lang="en-US" altLang="ja-JP" sz="1400" dirty="0"/>
                        <a:t>from</a:t>
                      </a:r>
                      <a:r>
                        <a:rPr kumimoji="1" lang="en-US" altLang="ja-JP" sz="1600" dirty="0"/>
                        <a:t> the node to output port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414106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8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50BBE-408E-E643-9624-C1E9B062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237057" cy="482568"/>
          </a:xfrm>
        </p:spPr>
        <p:txBody>
          <a:bodyPr/>
          <a:lstStyle/>
          <a:p>
            <a:r>
              <a:rPr lang="en-US" altLang="ja-JP" dirty="0"/>
              <a:t>Test Events &amp; Actions#2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B4908BB-C976-D842-9E85-0DD07B258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A83B37-D815-AF46-BD47-6A3631D9CD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1800" dirty="0"/>
              <a:t>Test Actions</a:t>
            </a:r>
          </a:p>
          <a:p>
            <a:endParaRPr kumimoji="1" lang="ja-JP" altLang="en-US" sz="180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2D1EA56-EEEB-DA4E-86D2-3C40D42D8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817"/>
              </p:ext>
            </p:extLst>
          </p:nvPr>
        </p:nvGraphicFramePr>
        <p:xfrm>
          <a:off x="654206" y="1402671"/>
          <a:ext cx="8194519" cy="351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2743">
                  <a:extLst>
                    <a:ext uri="{9D8B030D-6E8A-4147-A177-3AD203B41FA5}">
                      <a16:colId xmlns:a16="http://schemas.microsoft.com/office/drawing/2014/main" val="1376544472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1453875922"/>
                    </a:ext>
                  </a:extLst>
                </a:gridCol>
                <a:gridCol w="6892133">
                  <a:extLst>
                    <a:ext uri="{9D8B030D-6E8A-4147-A177-3AD203B41FA5}">
                      <a16:colId xmlns:a16="http://schemas.microsoft.com/office/drawing/2014/main" val="2675994659"/>
                    </a:ext>
                  </a:extLst>
                </a:gridCol>
              </a:tblGrid>
              <a:tr h="89800">
                <a:tc gridSpan="3">
                  <a:txBody>
                    <a:bodyPr/>
                    <a:lstStyle/>
                    <a:p>
                      <a:r>
                        <a:rPr kumimoji="1" lang="en-US" altLang="ja-JP" sz="1600" dirty="0"/>
                        <a:t>Common Actions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47075"/>
                  </a:ext>
                </a:extLst>
              </a:tr>
              <a:tr h="8980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wait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wait for specified time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3459383960"/>
                  </a:ext>
                </a:extLst>
              </a:tr>
              <a:tr h="8980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function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write complex testing using JavaScript code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2909902382"/>
                  </a:ext>
                </a:extLst>
              </a:tr>
              <a:tr h="89800">
                <a:tc gridSpan="3"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Test Case Actions</a:t>
                      </a:r>
                      <a:endParaRPr kumimoji="1" lang="ja-JP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T="72000" marB="3600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T="3600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T="3600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16812"/>
                  </a:ext>
                </a:extLst>
              </a:tr>
              <a:tr h="8980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set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set context or environment variables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445688592"/>
                  </a:ext>
                </a:extLst>
              </a:tr>
              <a:tr h="89800">
                <a:tc gridSpan="3"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Node Actions</a:t>
                      </a:r>
                      <a:endParaRPr kumimoji="1" lang="ja-JP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marT="72000" marB="3600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966848"/>
                  </a:ext>
                </a:extLst>
              </a:tr>
              <a:tr h="8980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match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match message property or context with specified value or expression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1284807377"/>
                  </a:ext>
                </a:extLst>
              </a:tr>
              <a:tr h="136401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set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set message property or context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653693440"/>
                  </a:ext>
                </a:extLst>
              </a:tr>
              <a:tr h="8980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6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send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send message to output port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4141065186"/>
                  </a:ext>
                </a:extLst>
              </a:tr>
              <a:tr h="8980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7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recv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receive message from input port</a:t>
                      </a:r>
                      <a:endParaRPr kumimoji="1" lang="ja-JP" altLang="en-US" sz="1600"/>
                    </a:p>
                  </a:txBody>
                  <a:tcPr marT="72000" marB="36000"/>
                </a:tc>
                <a:extLst>
                  <a:ext uri="{0D108BD9-81ED-4DB2-BD59-A6C34878D82A}">
                    <a16:rowId xmlns:a16="http://schemas.microsoft.com/office/drawing/2014/main" val="221520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10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4A743-D030-AC42-9B96-591D91FF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107762" cy="482568"/>
          </a:xfrm>
        </p:spPr>
        <p:txBody>
          <a:bodyPr/>
          <a:lstStyle/>
          <a:p>
            <a:r>
              <a:rPr kumimoji="1" lang="en-US" altLang="ja-JP" dirty="0"/>
              <a:t>Sidebar UI for Managing Test Cases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785F0A-E317-434A-9AE5-B59360D8E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E3CBC-D375-6244-A2D5-BD0E2A160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F1730CF-835C-6546-9ADE-0301E7AA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7" y="1336365"/>
            <a:ext cx="2710698" cy="476119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95C517-9467-B544-A36E-EE65D968D37E}"/>
              </a:ext>
            </a:extLst>
          </p:cNvPr>
          <p:cNvSpPr/>
          <p:nvPr/>
        </p:nvSpPr>
        <p:spPr bwMode="auto">
          <a:xfrm>
            <a:off x="470940" y="1415113"/>
            <a:ext cx="763957" cy="1643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79584C-95FE-8E45-97C4-5BACCD4CD472}"/>
              </a:ext>
            </a:extLst>
          </p:cNvPr>
          <p:cNvSpPr/>
          <p:nvPr/>
        </p:nvSpPr>
        <p:spPr bwMode="auto">
          <a:xfrm>
            <a:off x="446466" y="1658208"/>
            <a:ext cx="2524801" cy="472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0AEECB-CB9A-524F-8AED-EF3140FE757F}"/>
              </a:ext>
            </a:extLst>
          </p:cNvPr>
          <p:cNvSpPr txBox="1"/>
          <p:nvPr/>
        </p:nvSpPr>
        <p:spPr>
          <a:xfrm>
            <a:off x="427234" y="1397001"/>
            <a:ext cx="63671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🔧 Test</a:t>
            </a:r>
            <a:endParaRPr kumimoji="1" lang="ja-JP" altLang="en-US" sz="11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B37708-83B0-5849-8ECC-6EC8AB3DFEAC}"/>
              </a:ext>
            </a:extLst>
          </p:cNvPr>
          <p:cNvSpPr txBox="1"/>
          <p:nvPr/>
        </p:nvSpPr>
        <p:spPr>
          <a:xfrm>
            <a:off x="756395" y="2492194"/>
            <a:ext cx="1050288" cy="1010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☑️</a:t>
            </a:r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Scenario1</a:t>
            </a:r>
          </a:p>
          <a:p>
            <a:endParaRPr lang="en-US" altLang="ja-JP" sz="11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1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□</a:t>
            </a:r>
            <a:r>
              <a:rPr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Scenario2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AD8DAA-DB37-C549-95EA-BEC3F308E860}"/>
              </a:ext>
            </a:extLst>
          </p:cNvPr>
          <p:cNvSpPr txBox="1"/>
          <p:nvPr/>
        </p:nvSpPr>
        <p:spPr>
          <a:xfrm>
            <a:off x="998867" y="3482174"/>
            <a:ext cx="85792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inject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endParaRPr kumimoji="1" lang="en-US" altLang="ja-JP" sz="1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function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endParaRPr kumimoji="1" lang="en-US" altLang="ja-JP" sz="1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lnSpc>
                <a:spcPct val="80000"/>
              </a:lnSpc>
              <a:buFontTx/>
              <a:buChar char="-"/>
            </a:pPr>
            <a:r>
              <a:rPr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debug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0210E8F-CECB-CE4F-88C2-0F979643F1C5}"/>
              </a:ext>
            </a:extLst>
          </p:cNvPr>
          <p:cNvGrpSpPr/>
          <p:nvPr/>
        </p:nvGrpSpPr>
        <p:grpSpPr>
          <a:xfrm>
            <a:off x="551643" y="1819462"/>
            <a:ext cx="243620" cy="244682"/>
            <a:chOff x="7796346" y="1694419"/>
            <a:chExt cx="243620" cy="244682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7EC9159-B6E5-104C-99CE-8AD2E3319415}"/>
                </a:ext>
              </a:extLst>
            </p:cNvPr>
            <p:cNvSpPr txBox="1"/>
            <p:nvPr/>
          </p:nvSpPr>
          <p:spPr>
            <a:xfrm>
              <a:off x="7796346" y="1694419"/>
              <a:ext cx="243620" cy="24468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11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D6C3037C-E283-C04E-97A0-96DB1DBB23FD}"/>
                </a:ext>
              </a:extLst>
            </p:cNvPr>
            <p:cNvSpPr/>
            <p:nvPr/>
          </p:nvSpPr>
          <p:spPr bwMode="auto">
            <a:xfrm rot="5400000">
              <a:off x="7839743" y="1753532"/>
              <a:ext cx="151814" cy="130874"/>
            </a:xfrm>
            <a:prstGeom prst="triangl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73184A-93E5-5245-BC82-38AEAC75D5DD}"/>
              </a:ext>
            </a:extLst>
          </p:cNvPr>
          <p:cNvSpPr/>
          <p:nvPr/>
        </p:nvSpPr>
        <p:spPr bwMode="auto">
          <a:xfrm>
            <a:off x="547878" y="2254525"/>
            <a:ext cx="2319583" cy="335197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9EFBAC8-EA88-C04B-8CE0-8534FF6DA06A}"/>
              </a:ext>
            </a:extLst>
          </p:cNvPr>
          <p:cNvSpPr txBox="1"/>
          <p:nvPr/>
        </p:nvSpPr>
        <p:spPr>
          <a:xfrm>
            <a:off x="1156847" y="6225175"/>
            <a:ext cx="1417376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Test Sidebar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241539-7200-1648-BAE4-B5E4E6C5B52E}"/>
              </a:ext>
            </a:extLst>
          </p:cNvPr>
          <p:cNvSpPr txBox="1"/>
          <p:nvPr/>
        </p:nvSpPr>
        <p:spPr>
          <a:xfrm>
            <a:off x="728369" y="2275506"/>
            <a:ext cx="1117614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☑️ </a:t>
            </a:r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Test Suite1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E9912-BF85-2E4A-935E-1021C023F4E1}"/>
              </a:ext>
            </a:extLst>
          </p:cNvPr>
          <p:cNvSpPr txBox="1"/>
          <p:nvPr/>
        </p:nvSpPr>
        <p:spPr>
          <a:xfrm>
            <a:off x="728369" y="4218397"/>
            <a:ext cx="1136850" cy="401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□ </a:t>
            </a:r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Test Suite2</a:t>
            </a:r>
          </a:p>
          <a:p>
            <a:r>
              <a:rPr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□ </a:t>
            </a:r>
            <a:r>
              <a:rPr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Test Suite3</a:t>
            </a:r>
            <a:endParaRPr kumimoji="1" lang="en-US" altLang="ja-JP" sz="11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3C7366-9E10-0847-AF81-8B39DF5C7DC5}"/>
              </a:ext>
            </a:extLst>
          </p:cNvPr>
          <p:cNvSpPr txBox="1"/>
          <p:nvPr/>
        </p:nvSpPr>
        <p:spPr>
          <a:xfrm flipV="1">
            <a:off x="546349" y="2237185"/>
            <a:ext cx="325730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△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502DA2B-7458-AB49-9338-61526849FBBB}"/>
              </a:ext>
            </a:extLst>
          </p:cNvPr>
          <p:cNvSpPr txBox="1"/>
          <p:nvPr/>
        </p:nvSpPr>
        <p:spPr>
          <a:xfrm rot="5400000">
            <a:off x="507941" y="4204696"/>
            <a:ext cx="325730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0B30B9B-B0B5-B449-98BA-4AD9CA84434E}"/>
              </a:ext>
            </a:extLst>
          </p:cNvPr>
          <p:cNvSpPr txBox="1"/>
          <p:nvPr/>
        </p:nvSpPr>
        <p:spPr>
          <a:xfrm rot="5400000">
            <a:off x="501316" y="4357096"/>
            <a:ext cx="325730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5EF0CF-27F0-9C4E-A901-87F5CD4EA043}"/>
              </a:ext>
            </a:extLst>
          </p:cNvPr>
          <p:cNvSpPr txBox="1"/>
          <p:nvPr/>
        </p:nvSpPr>
        <p:spPr>
          <a:xfrm>
            <a:off x="822945" y="1842834"/>
            <a:ext cx="853119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Run Tests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EF1BC9-73BB-EB4B-84F5-D73966739104}"/>
              </a:ext>
            </a:extLst>
          </p:cNvPr>
          <p:cNvSpPr txBox="1"/>
          <p:nvPr/>
        </p:nvSpPr>
        <p:spPr>
          <a:xfrm>
            <a:off x="2476777" y="3482174"/>
            <a:ext cx="2872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✔️</a:t>
            </a:r>
            <a:endParaRPr kumimoji="1" lang="en-US" altLang="ja-JP" sz="1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80000"/>
              </a:lnSpc>
            </a:pPr>
            <a:endParaRPr lang="en-US" altLang="ja-JP" sz="1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×</a:t>
            </a:r>
          </a:p>
          <a:p>
            <a:pPr>
              <a:lnSpc>
                <a:spcPct val="80000"/>
              </a:lnSpc>
            </a:pPr>
            <a:endParaRPr lang="en-US" altLang="ja-JP" sz="1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✔️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5FBBF1-FE7B-9747-9D34-59D1CBB4EF11}"/>
              </a:ext>
            </a:extLst>
          </p:cNvPr>
          <p:cNvSpPr txBox="1"/>
          <p:nvPr/>
        </p:nvSpPr>
        <p:spPr>
          <a:xfrm>
            <a:off x="998867" y="2726173"/>
            <a:ext cx="763351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http-in</a:t>
            </a:r>
          </a:p>
          <a:p>
            <a:pPr marL="171450" indent="-171450">
              <a:lnSpc>
                <a:spcPct val="80000"/>
              </a:lnSpc>
              <a:buFontTx/>
              <a:buChar char="-"/>
            </a:pPr>
            <a:endParaRPr kumimoji="1" lang="en-US" altLang="ja-JP" sz="1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http-resp</a:t>
            </a:r>
            <a:endParaRPr kumimoji="1" lang="en-US" altLang="ja-JP" sz="1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37DABD-BED9-E44F-B79C-F7196195888A}"/>
              </a:ext>
            </a:extLst>
          </p:cNvPr>
          <p:cNvSpPr txBox="1"/>
          <p:nvPr/>
        </p:nvSpPr>
        <p:spPr>
          <a:xfrm>
            <a:off x="2446958" y="2726173"/>
            <a:ext cx="287258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✔️</a:t>
            </a:r>
            <a:endParaRPr kumimoji="1" lang="en-US" altLang="ja-JP" sz="1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80000"/>
              </a:lnSpc>
            </a:pPr>
            <a:endParaRPr lang="en-US" altLang="ja-JP" sz="1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80000"/>
              </a:lnSpc>
            </a:pPr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×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5FBF380-6740-4147-9E78-1683DC46E220}"/>
              </a:ext>
            </a:extLst>
          </p:cNvPr>
          <p:cNvSpPr txBox="1"/>
          <p:nvPr/>
        </p:nvSpPr>
        <p:spPr>
          <a:xfrm>
            <a:off x="2422070" y="2527798"/>
            <a:ext cx="346914" cy="141523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ja-JP" sz="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config</a:t>
            </a:r>
            <a:endParaRPr kumimoji="1" lang="ja-JP" altLang="en-US" sz="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D46B0E-7819-6D44-994F-D73AA79FFD6E}"/>
              </a:ext>
            </a:extLst>
          </p:cNvPr>
          <p:cNvSpPr txBox="1"/>
          <p:nvPr/>
        </p:nvSpPr>
        <p:spPr>
          <a:xfrm>
            <a:off x="562095" y="5659664"/>
            <a:ext cx="348578" cy="141523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+ add</a:t>
            </a:r>
            <a:endParaRPr kumimoji="1" lang="ja-JP" altLang="en-US" sz="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569710-B7B0-6542-B4BB-01AD2EE8105B}"/>
              </a:ext>
            </a:extLst>
          </p:cNvPr>
          <p:cNvSpPr txBox="1"/>
          <p:nvPr/>
        </p:nvSpPr>
        <p:spPr>
          <a:xfrm>
            <a:off x="2420948" y="2326659"/>
            <a:ext cx="348578" cy="141523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+ add</a:t>
            </a:r>
            <a:endParaRPr kumimoji="1" lang="ja-JP" altLang="en-US" sz="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四角形吹き出し 27">
            <a:extLst>
              <a:ext uri="{FF2B5EF4-FFF2-40B4-BE49-F238E27FC236}">
                <a16:creationId xmlns:a16="http://schemas.microsoft.com/office/drawing/2014/main" id="{01F71667-7967-5C4A-96E8-F4D42DBF2C60}"/>
              </a:ext>
            </a:extLst>
          </p:cNvPr>
          <p:cNvSpPr/>
          <p:nvPr/>
        </p:nvSpPr>
        <p:spPr bwMode="auto">
          <a:xfrm>
            <a:off x="1882186" y="1945371"/>
            <a:ext cx="1276653" cy="256124"/>
          </a:xfrm>
          <a:prstGeom prst="wedgeRectCallout">
            <a:avLst>
              <a:gd name="adj1" fmla="val 5933"/>
              <a:gd name="adj2" fmla="val 1033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add new scenario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四角形吹き出し 28">
            <a:extLst>
              <a:ext uri="{FF2B5EF4-FFF2-40B4-BE49-F238E27FC236}">
                <a16:creationId xmlns:a16="http://schemas.microsoft.com/office/drawing/2014/main" id="{6A446205-B97F-E84E-B1E6-0DADD491ED18}"/>
              </a:ext>
            </a:extLst>
          </p:cNvPr>
          <p:cNvSpPr/>
          <p:nvPr/>
        </p:nvSpPr>
        <p:spPr bwMode="auto">
          <a:xfrm>
            <a:off x="618430" y="5273101"/>
            <a:ext cx="1344624" cy="256124"/>
          </a:xfrm>
          <a:prstGeom prst="wedgeRectCallout">
            <a:avLst>
              <a:gd name="adj1" fmla="val -37514"/>
              <a:gd name="adj2" fmla="val 10829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add new test suite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8F0CA34-D282-3046-9900-58450B8FF42B}"/>
              </a:ext>
            </a:extLst>
          </p:cNvPr>
          <p:cNvCxnSpPr/>
          <p:nvPr/>
        </p:nvCxnSpPr>
        <p:spPr bwMode="auto">
          <a:xfrm>
            <a:off x="872079" y="3195532"/>
            <a:ext cx="1897447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11F4DE5-15AA-F946-A8EC-9D2A82CE768B}"/>
              </a:ext>
            </a:extLst>
          </p:cNvPr>
          <p:cNvCxnSpPr/>
          <p:nvPr/>
        </p:nvCxnSpPr>
        <p:spPr bwMode="auto">
          <a:xfrm>
            <a:off x="910673" y="4166288"/>
            <a:ext cx="1897447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6B9BF9D-5E23-0D43-A6FF-49C391862A2C}"/>
              </a:ext>
            </a:extLst>
          </p:cNvPr>
          <p:cNvSpPr txBox="1"/>
          <p:nvPr/>
        </p:nvSpPr>
        <p:spPr>
          <a:xfrm>
            <a:off x="2422070" y="3269932"/>
            <a:ext cx="346914" cy="141523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config</a:t>
            </a:r>
            <a:endParaRPr kumimoji="1" lang="ja-JP" altLang="en-US" sz="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四角形吹き出し 32">
            <a:extLst>
              <a:ext uri="{FF2B5EF4-FFF2-40B4-BE49-F238E27FC236}">
                <a16:creationId xmlns:a16="http://schemas.microsoft.com/office/drawing/2014/main" id="{C512ED03-BEB6-E041-BA5B-891B5C323AEE}"/>
              </a:ext>
            </a:extLst>
          </p:cNvPr>
          <p:cNvSpPr/>
          <p:nvPr/>
        </p:nvSpPr>
        <p:spPr bwMode="auto">
          <a:xfrm>
            <a:off x="2279205" y="2892317"/>
            <a:ext cx="1050288" cy="256124"/>
          </a:xfrm>
          <a:prstGeom prst="wedgeRectCallout">
            <a:avLst>
              <a:gd name="adj1" fmla="val 5933"/>
              <a:gd name="adj2" fmla="val 1033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open config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890DD5-A62A-EC4D-A5A3-415C50D13FE6}"/>
              </a:ext>
            </a:extLst>
          </p:cNvPr>
          <p:cNvGrpSpPr/>
          <p:nvPr/>
        </p:nvGrpSpPr>
        <p:grpSpPr>
          <a:xfrm>
            <a:off x="4042652" y="1329372"/>
            <a:ext cx="4608000" cy="4761197"/>
            <a:chOff x="1671473" y="1222514"/>
            <a:chExt cx="4608000" cy="4761197"/>
          </a:xfrm>
        </p:grpSpPr>
        <p:pic>
          <p:nvPicPr>
            <p:cNvPr id="35" name="図 34" descr="グラフィカル ユーザー インターフェイス, アプリケーション, Word&#10;&#10;自動的に生成された説明">
              <a:extLst>
                <a:ext uri="{FF2B5EF4-FFF2-40B4-BE49-F238E27FC236}">
                  <a16:creationId xmlns:a16="http://schemas.microsoft.com/office/drawing/2014/main" id="{68CC17EE-A23E-B741-8E5F-D27C41694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3878"/>
            <a:stretch/>
          </p:blipFill>
          <p:spPr>
            <a:xfrm>
              <a:off x="1671473" y="1222514"/>
              <a:ext cx="4608000" cy="2355737"/>
            </a:xfrm>
            <a:prstGeom prst="rect">
              <a:avLst/>
            </a:prstGeom>
          </p:spPr>
        </p:pic>
        <p:pic>
          <p:nvPicPr>
            <p:cNvPr id="36" name="図 35" descr="グラフィカル ユーザー インターフェイス, アプリケーション, Word&#10;&#10;自動的に生成された説明">
              <a:extLst>
                <a:ext uri="{FF2B5EF4-FFF2-40B4-BE49-F238E27FC236}">
                  <a16:creationId xmlns:a16="http://schemas.microsoft.com/office/drawing/2014/main" id="{CA26AD91-D398-6245-A32D-6133E3ECD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116" b="1"/>
            <a:stretch/>
          </p:blipFill>
          <p:spPr>
            <a:xfrm>
              <a:off x="1671473" y="3578251"/>
              <a:ext cx="4608000" cy="2405460"/>
            </a:xfrm>
            <a:prstGeom prst="rect">
              <a:avLst/>
            </a:prstGeom>
          </p:spPr>
        </p:pic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B646E6F-A4EB-EC45-A177-0F9C9A90EBC2}"/>
              </a:ext>
            </a:extLst>
          </p:cNvPr>
          <p:cNvSpPr/>
          <p:nvPr/>
        </p:nvSpPr>
        <p:spPr bwMode="auto">
          <a:xfrm>
            <a:off x="4170161" y="1677241"/>
            <a:ext cx="4373218" cy="40849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E07A5FD-31D3-6349-8D6F-959FB17A50C1}"/>
              </a:ext>
            </a:extLst>
          </p:cNvPr>
          <p:cNvSpPr/>
          <p:nvPr/>
        </p:nvSpPr>
        <p:spPr bwMode="auto">
          <a:xfrm>
            <a:off x="6617859" y="2761595"/>
            <a:ext cx="1491978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B0D135F-4F8D-0D4D-9041-883FD5CF72E1}"/>
              </a:ext>
            </a:extLst>
          </p:cNvPr>
          <p:cNvSpPr/>
          <p:nvPr/>
        </p:nvSpPr>
        <p:spPr bwMode="auto">
          <a:xfrm>
            <a:off x="6617858" y="2761595"/>
            <a:ext cx="346607" cy="21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188260D-56BA-A548-A179-AF67AFFE334D}"/>
              </a:ext>
            </a:extLst>
          </p:cNvPr>
          <p:cNvSpPr/>
          <p:nvPr/>
        </p:nvSpPr>
        <p:spPr bwMode="auto">
          <a:xfrm>
            <a:off x="4170161" y="1424692"/>
            <a:ext cx="1351722" cy="2525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343DEB7-671B-984D-996D-CD880971454F}"/>
              </a:ext>
            </a:extLst>
          </p:cNvPr>
          <p:cNvSpPr txBox="1"/>
          <p:nvPr/>
        </p:nvSpPr>
        <p:spPr>
          <a:xfrm>
            <a:off x="4144684" y="1390008"/>
            <a:ext cx="1273105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🔧 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Setup&amp;Cleanup</a:t>
            </a:r>
            <a:endParaRPr kumimoji="1" lang="ja-JP" altLang="en-US" sz="11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5E201C2-7983-E54B-953B-F0D61D6BF768}"/>
              </a:ext>
            </a:extLst>
          </p:cNvPr>
          <p:cNvSpPr txBox="1"/>
          <p:nvPr/>
        </p:nvSpPr>
        <p:spPr>
          <a:xfrm>
            <a:off x="8017471" y="1677241"/>
            <a:ext cx="184731" cy="2446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endParaRPr kumimoji="1" lang="ja-JP" altLang="en-US" sz="11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59CF63F-1669-534C-875E-E9C18C7442FE}"/>
              </a:ext>
            </a:extLst>
          </p:cNvPr>
          <p:cNvSpPr txBox="1"/>
          <p:nvPr/>
        </p:nvSpPr>
        <p:spPr>
          <a:xfrm>
            <a:off x="8302839" y="1677241"/>
            <a:ext cx="184731" cy="2446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endParaRPr kumimoji="1" lang="ja-JP" altLang="en-US" sz="11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A691712-8412-0D4B-B233-776A63630239}"/>
              </a:ext>
            </a:extLst>
          </p:cNvPr>
          <p:cNvSpPr txBox="1"/>
          <p:nvPr/>
        </p:nvSpPr>
        <p:spPr>
          <a:xfrm>
            <a:off x="4170161" y="2058978"/>
            <a:ext cx="1266693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Event &amp; Actions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287E29C-E3D7-5C4C-A26F-71A524630D0F}"/>
              </a:ext>
            </a:extLst>
          </p:cNvPr>
          <p:cNvCxnSpPr/>
          <p:nvPr/>
        </p:nvCxnSpPr>
        <p:spPr bwMode="auto">
          <a:xfrm>
            <a:off x="4152304" y="1960023"/>
            <a:ext cx="439869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A95A718-2C50-644E-BABC-E1AF4440932E}"/>
              </a:ext>
            </a:extLst>
          </p:cNvPr>
          <p:cNvSpPr/>
          <p:nvPr/>
        </p:nvSpPr>
        <p:spPr bwMode="auto">
          <a:xfrm>
            <a:off x="4364305" y="2639958"/>
            <a:ext cx="3938534" cy="277668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55E4FD1-E3E5-D84E-AB79-F06B8F373752}"/>
              </a:ext>
            </a:extLst>
          </p:cNvPr>
          <p:cNvSpPr txBox="1"/>
          <p:nvPr/>
        </p:nvSpPr>
        <p:spPr>
          <a:xfrm>
            <a:off x="4547995" y="6152247"/>
            <a:ext cx="3632726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Test Setup &amp; Cleanup Settings Tab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9369337-7062-6E4A-8B5A-69FAF55EE1DB}"/>
              </a:ext>
            </a:extLst>
          </p:cNvPr>
          <p:cNvSpPr/>
          <p:nvPr/>
        </p:nvSpPr>
        <p:spPr bwMode="auto">
          <a:xfrm>
            <a:off x="6806779" y="2103565"/>
            <a:ext cx="1496060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CD8CB61-37F5-3845-B956-6FBB56ED6918}"/>
              </a:ext>
            </a:extLst>
          </p:cNvPr>
          <p:cNvSpPr txBox="1"/>
          <p:nvPr/>
        </p:nvSpPr>
        <p:spPr>
          <a:xfrm>
            <a:off x="6923687" y="2124517"/>
            <a:ext cx="125226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Suite</a:t>
            </a:r>
            <a:r>
              <a:rPr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1/Scenario2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5F718AB-3E80-4B47-9202-BCF82FE85833}"/>
              </a:ext>
            </a:extLst>
          </p:cNvPr>
          <p:cNvSpPr txBox="1"/>
          <p:nvPr/>
        </p:nvSpPr>
        <p:spPr>
          <a:xfrm flipV="1">
            <a:off x="6732037" y="2061139"/>
            <a:ext cx="31290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E18E8FF-11E5-C144-ACDA-A8E7FE816DD9}"/>
              </a:ext>
            </a:extLst>
          </p:cNvPr>
          <p:cNvSpPr txBox="1"/>
          <p:nvPr/>
        </p:nvSpPr>
        <p:spPr>
          <a:xfrm>
            <a:off x="4379874" y="2361114"/>
            <a:ext cx="562975" cy="2489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setup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BDE67FD-D927-0148-9DC9-E82E5C04C5F3}"/>
              </a:ext>
            </a:extLst>
          </p:cNvPr>
          <p:cNvSpPr txBox="1"/>
          <p:nvPr/>
        </p:nvSpPr>
        <p:spPr>
          <a:xfrm>
            <a:off x="4574188" y="4377773"/>
            <a:ext cx="348578" cy="141523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+ add</a:t>
            </a:r>
            <a:endParaRPr kumimoji="1" lang="ja-JP" altLang="en-US" sz="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5191E78-06B4-F540-BC28-08388D47C3DB}"/>
              </a:ext>
            </a:extLst>
          </p:cNvPr>
          <p:cNvSpPr txBox="1"/>
          <p:nvPr/>
        </p:nvSpPr>
        <p:spPr>
          <a:xfrm>
            <a:off x="4789747" y="2763941"/>
            <a:ext cx="389850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set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556A2B4-8540-564F-9A78-A21C3E96B5D7}"/>
              </a:ext>
            </a:extLst>
          </p:cNvPr>
          <p:cNvSpPr/>
          <p:nvPr/>
        </p:nvSpPr>
        <p:spPr bwMode="auto">
          <a:xfrm>
            <a:off x="4688823" y="2761595"/>
            <a:ext cx="696957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ED1E0CF-3CDF-3141-8889-571F44B8A0D5}"/>
              </a:ext>
            </a:extLst>
          </p:cNvPr>
          <p:cNvSpPr txBox="1"/>
          <p:nvPr/>
        </p:nvSpPr>
        <p:spPr>
          <a:xfrm flipV="1">
            <a:off x="4631440" y="2703649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6BD48AE-6361-554C-AEEE-5320D73F3408}"/>
              </a:ext>
            </a:extLst>
          </p:cNvPr>
          <p:cNvSpPr txBox="1"/>
          <p:nvPr/>
        </p:nvSpPr>
        <p:spPr>
          <a:xfrm flipV="1">
            <a:off x="6583580" y="2703649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C5573A-7C9D-DF41-8E08-066D0D8F7AD5}"/>
              </a:ext>
            </a:extLst>
          </p:cNvPr>
          <p:cNvSpPr txBox="1"/>
          <p:nvPr/>
        </p:nvSpPr>
        <p:spPr>
          <a:xfrm>
            <a:off x="6925523" y="2761595"/>
            <a:ext cx="473206" cy="23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{...}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10B0053-8309-FA4D-9715-9C089960283D}"/>
              </a:ext>
            </a:extLst>
          </p:cNvPr>
          <p:cNvSpPr txBox="1"/>
          <p:nvPr/>
        </p:nvSpPr>
        <p:spPr>
          <a:xfrm>
            <a:off x="6716927" y="2773443"/>
            <a:ext cx="306494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{}</a:t>
            </a:r>
            <a:endParaRPr kumimoji="1" lang="ja-JP" altLang="en-US" sz="8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F302019-AB4D-FB4E-8FFF-63B135B01347}"/>
              </a:ext>
            </a:extLst>
          </p:cNvPr>
          <p:cNvSpPr/>
          <p:nvPr/>
        </p:nvSpPr>
        <p:spPr bwMode="auto">
          <a:xfrm>
            <a:off x="5450842" y="2761694"/>
            <a:ext cx="1111391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7DC5702-115E-B248-90AC-78C098A6E1B1}"/>
              </a:ext>
            </a:extLst>
          </p:cNvPr>
          <p:cNvSpPr/>
          <p:nvPr/>
        </p:nvSpPr>
        <p:spPr bwMode="auto">
          <a:xfrm>
            <a:off x="5450842" y="2761694"/>
            <a:ext cx="472772" cy="21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44A9021-ADEE-A04D-8CAA-4BB087DD1356}"/>
              </a:ext>
            </a:extLst>
          </p:cNvPr>
          <p:cNvSpPr txBox="1"/>
          <p:nvPr/>
        </p:nvSpPr>
        <p:spPr>
          <a:xfrm flipV="1">
            <a:off x="5416564" y="2703748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9E9B383-0A44-7D44-8487-E7E6A03CB28E}"/>
              </a:ext>
            </a:extLst>
          </p:cNvPr>
          <p:cNvSpPr txBox="1"/>
          <p:nvPr/>
        </p:nvSpPr>
        <p:spPr>
          <a:xfrm>
            <a:off x="5891857" y="2761694"/>
            <a:ext cx="644728" cy="23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context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4C82B69-FEA1-AB45-9483-12207D2FD686}"/>
              </a:ext>
            </a:extLst>
          </p:cNvPr>
          <p:cNvSpPr txBox="1"/>
          <p:nvPr/>
        </p:nvSpPr>
        <p:spPr>
          <a:xfrm>
            <a:off x="5549911" y="2773542"/>
            <a:ext cx="391454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flow</a:t>
            </a:r>
            <a:endParaRPr kumimoji="1" lang="ja-JP" altLang="en-US" sz="8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DEF30F0-C08B-A64F-84CD-92F36CC2BDCB}"/>
              </a:ext>
            </a:extLst>
          </p:cNvPr>
          <p:cNvSpPr txBox="1"/>
          <p:nvPr/>
        </p:nvSpPr>
        <p:spPr>
          <a:xfrm>
            <a:off x="4795378" y="3035192"/>
            <a:ext cx="389850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set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DED5111-420C-774E-A228-388C88FED042}"/>
              </a:ext>
            </a:extLst>
          </p:cNvPr>
          <p:cNvSpPr/>
          <p:nvPr/>
        </p:nvSpPr>
        <p:spPr bwMode="auto">
          <a:xfrm>
            <a:off x="4694454" y="3032846"/>
            <a:ext cx="696957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6990902-F6A8-B949-9211-1AFE517CF932}"/>
              </a:ext>
            </a:extLst>
          </p:cNvPr>
          <p:cNvSpPr txBox="1"/>
          <p:nvPr/>
        </p:nvSpPr>
        <p:spPr>
          <a:xfrm flipV="1">
            <a:off x="4637071" y="3000300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AAA9621-3801-424A-9879-ABD34789B3BB}"/>
              </a:ext>
            </a:extLst>
          </p:cNvPr>
          <p:cNvSpPr/>
          <p:nvPr/>
        </p:nvSpPr>
        <p:spPr bwMode="auto">
          <a:xfrm>
            <a:off x="6617859" y="3028091"/>
            <a:ext cx="1491978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6DE45EB-9A8E-8C42-A11E-11352DE4F137}"/>
              </a:ext>
            </a:extLst>
          </p:cNvPr>
          <p:cNvSpPr/>
          <p:nvPr/>
        </p:nvSpPr>
        <p:spPr bwMode="auto">
          <a:xfrm>
            <a:off x="6617858" y="3028091"/>
            <a:ext cx="346607" cy="21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EE80C98-A5FA-5C4C-A164-89EB34025478}"/>
              </a:ext>
            </a:extLst>
          </p:cNvPr>
          <p:cNvSpPr txBox="1"/>
          <p:nvPr/>
        </p:nvSpPr>
        <p:spPr>
          <a:xfrm flipV="1">
            <a:off x="6583580" y="2995545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FC3B238-BDDC-8848-AFC9-FADE68AAE03E}"/>
              </a:ext>
            </a:extLst>
          </p:cNvPr>
          <p:cNvSpPr txBox="1"/>
          <p:nvPr/>
        </p:nvSpPr>
        <p:spPr>
          <a:xfrm>
            <a:off x="6925523" y="3028091"/>
            <a:ext cx="732893" cy="23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New Env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2A7ABC-1DA5-B747-BC78-3D9C2C5700A9}"/>
              </a:ext>
            </a:extLst>
          </p:cNvPr>
          <p:cNvSpPr txBox="1"/>
          <p:nvPr/>
        </p:nvSpPr>
        <p:spPr>
          <a:xfrm>
            <a:off x="6716927" y="3039939"/>
            <a:ext cx="306494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{}</a:t>
            </a:r>
            <a:endParaRPr kumimoji="1" lang="ja-JP" altLang="en-US" sz="8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A193772-772B-2146-9FA7-CB28956A3537}"/>
              </a:ext>
            </a:extLst>
          </p:cNvPr>
          <p:cNvSpPr/>
          <p:nvPr/>
        </p:nvSpPr>
        <p:spPr bwMode="auto">
          <a:xfrm>
            <a:off x="5450842" y="3028190"/>
            <a:ext cx="1111391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9063A29-6C7E-454D-B85E-CC7C0AB5643B}"/>
              </a:ext>
            </a:extLst>
          </p:cNvPr>
          <p:cNvSpPr/>
          <p:nvPr/>
        </p:nvSpPr>
        <p:spPr bwMode="auto">
          <a:xfrm>
            <a:off x="5450842" y="3028190"/>
            <a:ext cx="472772" cy="21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6463D75-E91F-0B40-ADE6-1850BB17541C}"/>
              </a:ext>
            </a:extLst>
          </p:cNvPr>
          <p:cNvSpPr txBox="1"/>
          <p:nvPr/>
        </p:nvSpPr>
        <p:spPr>
          <a:xfrm flipV="1">
            <a:off x="5416564" y="2995644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C03EBE2-8133-0D4F-9C85-E99CA22B927D}"/>
              </a:ext>
            </a:extLst>
          </p:cNvPr>
          <p:cNvSpPr txBox="1"/>
          <p:nvPr/>
        </p:nvSpPr>
        <p:spPr>
          <a:xfrm>
            <a:off x="5891857" y="3028190"/>
            <a:ext cx="409086" cy="23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env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CD164B5-D824-6749-9EAF-950FCF630E77}"/>
              </a:ext>
            </a:extLst>
          </p:cNvPr>
          <p:cNvSpPr txBox="1"/>
          <p:nvPr/>
        </p:nvSpPr>
        <p:spPr>
          <a:xfrm>
            <a:off x="5549911" y="3040038"/>
            <a:ext cx="248786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$</a:t>
            </a:r>
            <a:endParaRPr kumimoji="1" lang="ja-JP" altLang="en-US" sz="8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5477816-3199-714E-BC6A-55421CDDCD4C}"/>
              </a:ext>
            </a:extLst>
          </p:cNvPr>
          <p:cNvSpPr txBox="1"/>
          <p:nvPr/>
        </p:nvSpPr>
        <p:spPr>
          <a:xfrm>
            <a:off x="5001391" y="2361279"/>
            <a:ext cx="720000" cy="248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cleanup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四角形吹き出し 77">
            <a:extLst>
              <a:ext uri="{FF2B5EF4-FFF2-40B4-BE49-F238E27FC236}">
                <a16:creationId xmlns:a16="http://schemas.microsoft.com/office/drawing/2014/main" id="{DDF76A9C-4A73-EE4A-B1FA-C4A852CF5C03}"/>
              </a:ext>
            </a:extLst>
          </p:cNvPr>
          <p:cNvSpPr/>
          <p:nvPr/>
        </p:nvSpPr>
        <p:spPr bwMode="auto">
          <a:xfrm>
            <a:off x="6770714" y="1767047"/>
            <a:ext cx="1184317" cy="256124"/>
          </a:xfrm>
          <a:prstGeom prst="wedgeRectCallout">
            <a:avLst>
              <a:gd name="adj1" fmla="val 1929"/>
              <a:gd name="adj2" fmla="val 8889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select test case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610A893-83CD-774F-ABDB-BDE29CE14FDF}"/>
              </a:ext>
            </a:extLst>
          </p:cNvPr>
          <p:cNvSpPr/>
          <p:nvPr/>
        </p:nvSpPr>
        <p:spPr bwMode="auto">
          <a:xfrm>
            <a:off x="4516705" y="2717465"/>
            <a:ext cx="3718560" cy="158036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80" name="四角形吹き出し 79">
            <a:extLst>
              <a:ext uri="{FF2B5EF4-FFF2-40B4-BE49-F238E27FC236}">
                <a16:creationId xmlns:a16="http://schemas.microsoft.com/office/drawing/2014/main" id="{34DDE19D-D642-454F-B7E9-90B41EF7C7FB}"/>
              </a:ext>
            </a:extLst>
          </p:cNvPr>
          <p:cNvSpPr/>
          <p:nvPr/>
        </p:nvSpPr>
        <p:spPr bwMode="auto">
          <a:xfrm>
            <a:off x="4741781" y="4619155"/>
            <a:ext cx="1199584" cy="256124"/>
          </a:xfrm>
          <a:prstGeom prst="wedgeRectCallout">
            <a:avLst>
              <a:gd name="adj1" fmla="val -37514"/>
              <a:gd name="adj2" fmla="val -9349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add new action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四角形吹き出し 80">
            <a:extLst>
              <a:ext uri="{FF2B5EF4-FFF2-40B4-BE49-F238E27FC236}">
                <a16:creationId xmlns:a16="http://schemas.microsoft.com/office/drawing/2014/main" id="{2D21BA36-78C9-3845-B4EE-56D711643CE4}"/>
              </a:ext>
            </a:extLst>
          </p:cNvPr>
          <p:cNvSpPr/>
          <p:nvPr/>
        </p:nvSpPr>
        <p:spPr bwMode="auto">
          <a:xfrm>
            <a:off x="6583580" y="4446107"/>
            <a:ext cx="1028259" cy="256124"/>
          </a:xfrm>
          <a:prstGeom prst="wedgeRectCallout">
            <a:avLst>
              <a:gd name="adj1" fmla="val -26557"/>
              <a:gd name="adj2" fmla="val -13165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list of actions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9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95BA-6CB4-BC41-877C-4FA04EED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225563" cy="482568"/>
          </a:xfrm>
        </p:spPr>
        <p:txBody>
          <a:bodyPr/>
          <a:lstStyle/>
          <a:p>
            <a:r>
              <a:rPr kumimoji="1" lang="en-US" altLang="ja-JP" dirty="0"/>
              <a:t>Node Settings UI 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DDD1F9F-8AFF-E843-8815-83CE86547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0BA98E-8B7C-5042-BE6E-C3661C84D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6B97624-B672-8642-B29D-2D8E50DB10EB}"/>
              </a:ext>
            </a:extLst>
          </p:cNvPr>
          <p:cNvGrpSpPr/>
          <p:nvPr/>
        </p:nvGrpSpPr>
        <p:grpSpPr>
          <a:xfrm>
            <a:off x="379387" y="1242392"/>
            <a:ext cx="4608000" cy="4761197"/>
            <a:chOff x="1671473" y="1222514"/>
            <a:chExt cx="4608000" cy="4761197"/>
          </a:xfrm>
        </p:grpSpPr>
        <p:pic>
          <p:nvPicPr>
            <p:cNvPr id="6" name="図 5" descr="グラフィカル ユーザー インターフェイス, アプリケーション, Word&#10;&#10;自動的に生成された説明">
              <a:extLst>
                <a:ext uri="{FF2B5EF4-FFF2-40B4-BE49-F238E27FC236}">
                  <a16:creationId xmlns:a16="http://schemas.microsoft.com/office/drawing/2014/main" id="{F3909E58-48E9-E848-8B1E-4615B4349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3878"/>
            <a:stretch/>
          </p:blipFill>
          <p:spPr>
            <a:xfrm>
              <a:off x="1671473" y="1222514"/>
              <a:ext cx="4608000" cy="2355737"/>
            </a:xfrm>
            <a:prstGeom prst="rect">
              <a:avLst/>
            </a:prstGeom>
          </p:spPr>
        </p:pic>
        <p:pic>
          <p:nvPicPr>
            <p:cNvPr id="7" name="図 6" descr="グラフィカル ユーザー インターフェイス, アプリケーション, Word&#10;&#10;自動的に生成された説明">
              <a:extLst>
                <a:ext uri="{FF2B5EF4-FFF2-40B4-BE49-F238E27FC236}">
                  <a16:creationId xmlns:a16="http://schemas.microsoft.com/office/drawing/2014/main" id="{C63E377D-D533-0D43-A80B-1EEA4069C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116" b="1"/>
            <a:stretch/>
          </p:blipFill>
          <p:spPr>
            <a:xfrm>
              <a:off x="1671473" y="3578251"/>
              <a:ext cx="4608000" cy="2405460"/>
            </a:xfrm>
            <a:prstGeom prst="rect">
              <a:avLst/>
            </a:prstGeom>
          </p:spPr>
        </p:pic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044430-03A5-244B-BA0D-8D0D1E5E635E}"/>
              </a:ext>
            </a:extLst>
          </p:cNvPr>
          <p:cNvSpPr/>
          <p:nvPr/>
        </p:nvSpPr>
        <p:spPr bwMode="auto">
          <a:xfrm>
            <a:off x="506896" y="1590262"/>
            <a:ext cx="4373218" cy="39300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203BFD-7E3A-0149-99FA-ED9AD4F6614E}"/>
              </a:ext>
            </a:extLst>
          </p:cNvPr>
          <p:cNvSpPr/>
          <p:nvPr/>
        </p:nvSpPr>
        <p:spPr bwMode="auto">
          <a:xfrm>
            <a:off x="2954594" y="2704557"/>
            <a:ext cx="1491978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59679C-566B-D347-BA5D-7D4C53831E78}"/>
              </a:ext>
            </a:extLst>
          </p:cNvPr>
          <p:cNvSpPr/>
          <p:nvPr/>
        </p:nvSpPr>
        <p:spPr bwMode="auto">
          <a:xfrm>
            <a:off x="2954593" y="2704557"/>
            <a:ext cx="346607" cy="21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02CA47-9087-FF4D-8495-D1676BB32527}"/>
              </a:ext>
            </a:extLst>
          </p:cNvPr>
          <p:cNvSpPr/>
          <p:nvPr/>
        </p:nvSpPr>
        <p:spPr bwMode="auto">
          <a:xfrm>
            <a:off x="506896" y="1337712"/>
            <a:ext cx="1351722" cy="2525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2273CD-5001-FE45-BC89-C88C38F58F0B}"/>
              </a:ext>
            </a:extLst>
          </p:cNvPr>
          <p:cNvSpPr txBox="1"/>
          <p:nvPr/>
        </p:nvSpPr>
        <p:spPr>
          <a:xfrm>
            <a:off x="481419" y="1303028"/>
            <a:ext cx="63671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🔧 Test</a:t>
            </a:r>
            <a:endParaRPr kumimoji="1" lang="ja-JP" altLang="en-US" sz="11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3100E6-C2FF-AB4E-818B-9A4E9E158DD0}"/>
              </a:ext>
            </a:extLst>
          </p:cNvPr>
          <p:cNvSpPr txBox="1"/>
          <p:nvPr/>
        </p:nvSpPr>
        <p:spPr>
          <a:xfrm>
            <a:off x="3644850" y="1590261"/>
            <a:ext cx="609462" cy="2446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🔧 new</a:t>
            </a:r>
            <a:endParaRPr kumimoji="1" lang="ja-JP" altLang="en-US" sz="11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EE118B-C863-F646-9F31-6C0DCACA3252}"/>
              </a:ext>
            </a:extLst>
          </p:cNvPr>
          <p:cNvSpPr txBox="1"/>
          <p:nvPr/>
        </p:nvSpPr>
        <p:spPr>
          <a:xfrm>
            <a:off x="4354206" y="1590261"/>
            <a:ext cx="184731" cy="2446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endParaRPr kumimoji="1" lang="ja-JP" altLang="en-US" sz="11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88F2B35-0EB5-A546-85EE-D893A82D9E84}"/>
              </a:ext>
            </a:extLst>
          </p:cNvPr>
          <p:cNvSpPr txBox="1"/>
          <p:nvPr/>
        </p:nvSpPr>
        <p:spPr>
          <a:xfrm>
            <a:off x="4639574" y="1590261"/>
            <a:ext cx="184731" cy="2446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endParaRPr kumimoji="1" lang="ja-JP" altLang="en-US" sz="11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3F3490-A7DE-AE44-AA8E-641E12CCD147}"/>
              </a:ext>
            </a:extLst>
          </p:cNvPr>
          <p:cNvSpPr txBox="1"/>
          <p:nvPr/>
        </p:nvSpPr>
        <p:spPr>
          <a:xfrm>
            <a:off x="506896" y="1971998"/>
            <a:ext cx="1266693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Event &amp; Actions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76090D-4202-464F-8C96-39CA6738CDAD}"/>
              </a:ext>
            </a:extLst>
          </p:cNvPr>
          <p:cNvCxnSpPr/>
          <p:nvPr/>
        </p:nvCxnSpPr>
        <p:spPr bwMode="auto">
          <a:xfrm>
            <a:off x="489039" y="1873043"/>
            <a:ext cx="4398695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B0C689A-314B-C140-9F9D-8124D462049E}"/>
              </a:ext>
            </a:extLst>
          </p:cNvPr>
          <p:cNvSpPr/>
          <p:nvPr/>
        </p:nvSpPr>
        <p:spPr bwMode="auto">
          <a:xfrm>
            <a:off x="701040" y="2576270"/>
            <a:ext cx="3938534" cy="294401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9F75016-F232-0E4A-996F-27EB12B53ABD}"/>
              </a:ext>
            </a:extLst>
          </p:cNvPr>
          <p:cNvSpPr txBox="1"/>
          <p:nvPr/>
        </p:nvSpPr>
        <p:spPr>
          <a:xfrm>
            <a:off x="1722515" y="6093331"/>
            <a:ext cx="1895584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Test Settings Tab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A0B8DD0-F08B-4C46-9E9F-DCEB2DEEAC4A}"/>
              </a:ext>
            </a:extLst>
          </p:cNvPr>
          <p:cNvSpPr txBox="1"/>
          <p:nvPr/>
        </p:nvSpPr>
        <p:spPr>
          <a:xfrm>
            <a:off x="1126482" y="2706903"/>
            <a:ext cx="612668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match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65544E6-CA02-2443-B67E-DFE85BD03AFB}"/>
              </a:ext>
            </a:extLst>
          </p:cNvPr>
          <p:cNvSpPr/>
          <p:nvPr/>
        </p:nvSpPr>
        <p:spPr bwMode="auto">
          <a:xfrm>
            <a:off x="1025558" y="2704557"/>
            <a:ext cx="696957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84B439-723B-1245-8CFC-9A5C14606940}"/>
              </a:ext>
            </a:extLst>
          </p:cNvPr>
          <p:cNvSpPr txBox="1"/>
          <p:nvPr/>
        </p:nvSpPr>
        <p:spPr>
          <a:xfrm flipV="1">
            <a:off x="968175" y="2646611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F19C90-1CD5-DA40-979B-3E3383524939}"/>
              </a:ext>
            </a:extLst>
          </p:cNvPr>
          <p:cNvSpPr txBox="1"/>
          <p:nvPr/>
        </p:nvSpPr>
        <p:spPr>
          <a:xfrm flipV="1">
            <a:off x="2920315" y="2646611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B35E5D7-4FF7-FB46-B13B-0E1B5AB7782F}"/>
              </a:ext>
            </a:extLst>
          </p:cNvPr>
          <p:cNvSpPr txBox="1"/>
          <p:nvPr/>
        </p:nvSpPr>
        <p:spPr>
          <a:xfrm>
            <a:off x="3262258" y="2704557"/>
            <a:ext cx="473206" cy="23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{...}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FC9154-49A9-8643-BA84-3813A56C3347}"/>
              </a:ext>
            </a:extLst>
          </p:cNvPr>
          <p:cNvSpPr txBox="1"/>
          <p:nvPr/>
        </p:nvSpPr>
        <p:spPr>
          <a:xfrm>
            <a:off x="3053662" y="2716405"/>
            <a:ext cx="306494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{}</a:t>
            </a:r>
            <a:endParaRPr kumimoji="1" lang="ja-JP" altLang="en-US" sz="8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24E5C3D-C782-FC46-B484-A809840B5889}"/>
              </a:ext>
            </a:extLst>
          </p:cNvPr>
          <p:cNvSpPr/>
          <p:nvPr/>
        </p:nvSpPr>
        <p:spPr bwMode="auto">
          <a:xfrm>
            <a:off x="1787577" y="2704656"/>
            <a:ext cx="1111391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DE7D77-F4EB-CF47-9E71-2F10968BB6A1}"/>
              </a:ext>
            </a:extLst>
          </p:cNvPr>
          <p:cNvSpPr/>
          <p:nvPr/>
        </p:nvSpPr>
        <p:spPr bwMode="auto">
          <a:xfrm>
            <a:off x="1787577" y="2704656"/>
            <a:ext cx="472772" cy="21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323A93-6239-4048-94BC-9BB888566722}"/>
              </a:ext>
            </a:extLst>
          </p:cNvPr>
          <p:cNvSpPr txBox="1"/>
          <p:nvPr/>
        </p:nvSpPr>
        <p:spPr>
          <a:xfrm flipV="1">
            <a:off x="1753299" y="2646710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DE1B451-91E8-C94E-A499-BC4EB18B35C9}"/>
              </a:ext>
            </a:extLst>
          </p:cNvPr>
          <p:cNvSpPr txBox="1"/>
          <p:nvPr/>
        </p:nvSpPr>
        <p:spPr>
          <a:xfrm>
            <a:off x="2228592" y="2704656"/>
            <a:ext cx="670376" cy="23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payload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73FD57-0DCF-FA40-8607-1C4338B7103C}"/>
              </a:ext>
            </a:extLst>
          </p:cNvPr>
          <p:cNvSpPr txBox="1"/>
          <p:nvPr/>
        </p:nvSpPr>
        <p:spPr>
          <a:xfrm>
            <a:off x="1886646" y="2716504"/>
            <a:ext cx="396262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msg</a:t>
            </a:r>
            <a:endParaRPr kumimoji="1" lang="ja-JP" altLang="en-US" sz="8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CBF1C6-EA4A-DB4D-9886-2C5ED1F9BD79}"/>
              </a:ext>
            </a:extLst>
          </p:cNvPr>
          <p:cNvSpPr txBox="1"/>
          <p:nvPr/>
        </p:nvSpPr>
        <p:spPr>
          <a:xfrm>
            <a:off x="1132113" y="2978154"/>
            <a:ext cx="389850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set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54DD04C-1B89-4A43-8F88-FD81E538EE14}"/>
              </a:ext>
            </a:extLst>
          </p:cNvPr>
          <p:cNvSpPr/>
          <p:nvPr/>
        </p:nvSpPr>
        <p:spPr bwMode="auto">
          <a:xfrm>
            <a:off x="1031189" y="2975808"/>
            <a:ext cx="696957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735C12-1491-4B43-8EB1-816F3DB12F3D}"/>
              </a:ext>
            </a:extLst>
          </p:cNvPr>
          <p:cNvSpPr txBox="1"/>
          <p:nvPr/>
        </p:nvSpPr>
        <p:spPr>
          <a:xfrm flipV="1">
            <a:off x="973806" y="2943262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649750E-8F12-054C-A256-85BACDB46EAD}"/>
              </a:ext>
            </a:extLst>
          </p:cNvPr>
          <p:cNvSpPr/>
          <p:nvPr/>
        </p:nvSpPr>
        <p:spPr bwMode="auto">
          <a:xfrm>
            <a:off x="2954594" y="2971053"/>
            <a:ext cx="1491978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16EAF96-780E-844E-A12A-A32DD569F9A0}"/>
              </a:ext>
            </a:extLst>
          </p:cNvPr>
          <p:cNvSpPr/>
          <p:nvPr/>
        </p:nvSpPr>
        <p:spPr bwMode="auto">
          <a:xfrm>
            <a:off x="2954593" y="2971053"/>
            <a:ext cx="346607" cy="21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D64FFD4-E45A-DD4E-8B93-447042A70CAA}"/>
              </a:ext>
            </a:extLst>
          </p:cNvPr>
          <p:cNvSpPr txBox="1"/>
          <p:nvPr/>
        </p:nvSpPr>
        <p:spPr>
          <a:xfrm flipV="1">
            <a:off x="2920315" y="2938507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B310814-AEE4-104F-9D86-374CA2AA33B6}"/>
              </a:ext>
            </a:extLst>
          </p:cNvPr>
          <p:cNvSpPr txBox="1"/>
          <p:nvPr/>
        </p:nvSpPr>
        <p:spPr>
          <a:xfrm>
            <a:off x="3262258" y="2971053"/>
            <a:ext cx="838691" cy="23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New Topic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493142-88DC-A44F-AB9E-9F5E1A550BF4}"/>
              </a:ext>
            </a:extLst>
          </p:cNvPr>
          <p:cNvSpPr txBox="1"/>
          <p:nvPr/>
        </p:nvSpPr>
        <p:spPr>
          <a:xfrm>
            <a:off x="3053662" y="2982901"/>
            <a:ext cx="306494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{}</a:t>
            </a:r>
            <a:endParaRPr kumimoji="1" lang="ja-JP" altLang="en-US" sz="8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A64985A-E87F-1F48-B927-BEC5E8182726}"/>
              </a:ext>
            </a:extLst>
          </p:cNvPr>
          <p:cNvSpPr/>
          <p:nvPr/>
        </p:nvSpPr>
        <p:spPr bwMode="auto">
          <a:xfrm>
            <a:off x="1787577" y="2971152"/>
            <a:ext cx="1111391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96E8934-DF4D-9D40-AC9C-22A841BBE67F}"/>
              </a:ext>
            </a:extLst>
          </p:cNvPr>
          <p:cNvSpPr/>
          <p:nvPr/>
        </p:nvSpPr>
        <p:spPr bwMode="auto">
          <a:xfrm>
            <a:off x="1787577" y="2971152"/>
            <a:ext cx="472772" cy="21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BE72012-658D-C449-AD55-AFC43537A39E}"/>
              </a:ext>
            </a:extLst>
          </p:cNvPr>
          <p:cNvSpPr txBox="1"/>
          <p:nvPr/>
        </p:nvSpPr>
        <p:spPr>
          <a:xfrm flipV="1">
            <a:off x="1753299" y="2938606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1B92D6-9765-664B-8BA1-1C3ED7B34ABB}"/>
              </a:ext>
            </a:extLst>
          </p:cNvPr>
          <p:cNvSpPr txBox="1"/>
          <p:nvPr/>
        </p:nvSpPr>
        <p:spPr>
          <a:xfrm>
            <a:off x="2228592" y="2971152"/>
            <a:ext cx="486030" cy="234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topic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CD54E9B-C1CF-3E40-B890-1092E9EBD41B}"/>
              </a:ext>
            </a:extLst>
          </p:cNvPr>
          <p:cNvSpPr txBox="1"/>
          <p:nvPr/>
        </p:nvSpPr>
        <p:spPr>
          <a:xfrm>
            <a:off x="1886646" y="2983000"/>
            <a:ext cx="396262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msg</a:t>
            </a:r>
            <a:endParaRPr kumimoji="1" lang="ja-JP" altLang="en-US" sz="8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231D156-FF48-D94E-88BA-696A83C7136C}"/>
              </a:ext>
            </a:extLst>
          </p:cNvPr>
          <p:cNvSpPr txBox="1"/>
          <p:nvPr/>
        </p:nvSpPr>
        <p:spPr>
          <a:xfrm>
            <a:off x="1127322" y="3239215"/>
            <a:ext cx="494046" cy="248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pass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B123984-5004-2847-90C0-FF88CC93A0E1}"/>
              </a:ext>
            </a:extLst>
          </p:cNvPr>
          <p:cNvSpPr/>
          <p:nvPr/>
        </p:nvSpPr>
        <p:spPr bwMode="auto">
          <a:xfrm>
            <a:off x="1026398" y="3236869"/>
            <a:ext cx="696957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2C97B7B-D519-9843-9AAE-F22F58D3FE9A}"/>
              </a:ext>
            </a:extLst>
          </p:cNvPr>
          <p:cNvSpPr txBox="1"/>
          <p:nvPr/>
        </p:nvSpPr>
        <p:spPr>
          <a:xfrm flipV="1">
            <a:off x="969015" y="3204323"/>
            <a:ext cx="3129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6472D21-E1AB-B841-BB34-3A0AC841999F}"/>
              </a:ext>
            </a:extLst>
          </p:cNvPr>
          <p:cNvSpPr/>
          <p:nvPr/>
        </p:nvSpPr>
        <p:spPr bwMode="auto">
          <a:xfrm>
            <a:off x="853440" y="2660428"/>
            <a:ext cx="3718560" cy="153025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B559965-70DD-6B4E-94CD-9C3F2C8E9B13}"/>
              </a:ext>
            </a:extLst>
          </p:cNvPr>
          <p:cNvSpPr/>
          <p:nvPr/>
        </p:nvSpPr>
        <p:spPr bwMode="auto">
          <a:xfrm>
            <a:off x="3143514" y="2016585"/>
            <a:ext cx="1496060" cy="216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27847FA-3F70-714B-B39C-7D968A34D198}"/>
              </a:ext>
            </a:extLst>
          </p:cNvPr>
          <p:cNvSpPr txBox="1"/>
          <p:nvPr/>
        </p:nvSpPr>
        <p:spPr>
          <a:xfrm>
            <a:off x="3260422" y="2037537"/>
            <a:ext cx="125226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Suite</a:t>
            </a:r>
            <a:r>
              <a:rPr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1/Scenario2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E2FC61B-EAC8-4347-A4C2-D44A76299A9A}"/>
              </a:ext>
            </a:extLst>
          </p:cNvPr>
          <p:cNvSpPr txBox="1"/>
          <p:nvPr/>
        </p:nvSpPr>
        <p:spPr>
          <a:xfrm flipV="1">
            <a:off x="3068772" y="1984098"/>
            <a:ext cx="31290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ja-JP" altLang="en-US" sz="1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▲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053A9B7-42CD-A348-BA53-D60712B1C445}"/>
              </a:ext>
            </a:extLst>
          </p:cNvPr>
          <p:cNvSpPr txBox="1"/>
          <p:nvPr/>
        </p:nvSpPr>
        <p:spPr>
          <a:xfrm>
            <a:off x="711000" y="2274134"/>
            <a:ext cx="720000" cy="2489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receive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F8A811F-E174-1243-BC42-0F03E36F918A}"/>
              </a:ext>
            </a:extLst>
          </p:cNvPr>
          <p:cNvSpPr txBox="1"/>
          <p:nvPr/>
        </p:nvSpPr>
        <p:spPr>
          <a:xfrm>
            <a:off x="910923" y="4290793"/>
            <a:ext cx="348578" cy="141523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+ add</a:t>
            </a:r>
            <a:endParaRPr kumimoji="1" lang="ja-JP" altLang="en-US" sz="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1853321-13F7-D943-BC7B-2422CD7402C4}"/>
              </a:ext>
            </a:extLst>
          </p:cNvPr>
          <p:cNvSpPr txBox="1"/>
          <p:nvPr/>
        </p:nvSpPr>
        <p:spPr>
          <a:xfrm>
            <a:off x="1477393" y="2274299"/>
            <a:ext cx="720000" cy="248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stub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4" name="四角形吹き出し 53">
            <a:extLst>
              <a:ext uri="{FF2B5EF4-FFF2-40B4-BE49-F238E27FC236}">
                <a16:creationId xmlns:a16="http://schemas.microsoft.com/office/drawing/2014/main" id="{59A6497E-1EE3-B840-BEAC-8DA944448EE5}"/>
              </a:ext>
            </a:extLst>
          </p:cNvPr>
          <p:cNvSpPr/>
          <p:nvPr/>
        </p:nvSpPr>
        <p:spPr bwMode="auto">
          <a:xfrm>
            <a:off x="3107449" y="1680067"/>
            <a:ext cx="1184317" cy="256124"/>
          </a:xfrm>
          <a:prstGeom prst="wedgeRectCallout">
            <a:avLst>
              <a:gd name="adj1" fmla="val 1929"/>
              <a:gd name="adj2" fmla="val 8889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select test case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5" name="四角形吹き出し 54">
            <a:extLst>
              <a:ext uri="{FF2B5EF4-FFF2-40B4-BE49-F238E27FC236}">
                <a16:creationId xmlns:a16="http://schemas.microsoft.com/office/drawing/2014/main" id="{60A90DC6-0ACB-AD4A-AA8F-08996C2D1F71}"/>
              </a:ext>
            </a:extLst>
          </p:cNvPr>
          <p:cNvSpPr/>
          <p:nvPr/>
        </p:nvSpPr>
        <p:spPr bwMode="auto">
          <a:xfrm>
            <a:off x="1078516" y="4532175"/>
            <a:ext cx="1199584" cy="256124"/>
          </a:xfrm>
          <a:prstGeom prst="wedgeRectCallout">
            <a:avLst>
              <a:gd name="adj1" fmla="val -37514"/>
              <a:gd name="adj2" fmla="val -9349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add new action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四角形吹き出し 55">
            <a:extLst>
              <a:ext uri="{FF2B5EF4-FFF2-40B4-BE49-F238E27FC236}">
                <a16:creationId xmlns:a16="http://schemas.microsoft.com/office/drawing/2014/main" id="{68CD1687-8889-E848-A6D9-7D89833823EB}"/>
              </a:ext>
            </a:extLst>
          </p:cNvPr>
          <p:cNvSpPr/>
          <p:nvPr/>
        </p:nvSpPr>
        <p:spPr bwMode="auto">
          <a:xfrm>
            <a:off x="3053662" y="4416673"/>
            <a:ext cx="1028259" cy="256124"/>
          </a:xfrm>
          <a:prstGeom prst="wedgeRectCallout">
            <a:avLst>
              <a:gd name="adj1" fmla="val -26557"/>
              <a:gd name="adj2" fmla="val -13165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list of actions</a:t>
            </a:r>
            <a:endParaRPr kumimoji="1" lang="ja-JP" altLang="en-US" sz="1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642824-5436-1943-B8B7-8E4A21577518}"/>
              </a:ext>
            </a:extLst>
          </p:cNvPr>
          <p:cNvSpPr txBox="1"/>
          <p:nvPr/>
        </p:nvSpPr>
        <p:spPr>
          <a:xfrm>
            <a:off x="2259312" y="2278918"/>
            <a:ext cx="720000" cy="248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send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173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5FD26-5C93-8042-9598-F8767AD5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370107" cy="482568"/>
          </a:xfrm>
        </p:spPr>
        <p:txBody>
          <a:bodyPr/>
          <a:lstStyle/>
          <a:p>
            <a:r>
              <a:rPr kumimoji="1" lang="en-US" altLang="ja-JP" dirty="0"/>
              <a:t>Example of Test Cases#1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F1928D-2AD0-4347-9A26-440FEF06CD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F39D45-6C5A-6E49-B65A-76C44C5985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Case #1: Test HTTP Request Flow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Case #2: Test Exec flow using stubbed execution</a:t>
            </a:r>
          </a:p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D6262F3-8883-DF4B-BB8B-266907D1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5" y="1913996"/>
            <a:ext cx="6888640" cy="697231"/>
          </a:xfrm>
          <a:prstGeom prst="rect">
            <a:avLst/>
          </a:prstGeom>
        </p:spPr>
      </p:pic>
      <p:sp>
        <p:nvSpPr>
          <p:cNvPr id="8" name="線吹き出し 2 7">
            <a:extLst>
              <a:ext uri="{FF2B5EF4-FFF2-40B4-BE49-F238E27FC236}">
                <a16:creationId xmlns:a16="http://schemas.microsoft.com/office/drawing/2014/main" id="{76EA3838-7E36-4E4E-BED1-0B34AAC98E1B}"/>
              </a:ext>
            </a:extLst>
          </p:cNvPr>
          <p:cNvSpPr/>
          <p:nvPr/>
        </p:nvSpPr>
        <p:spPr bwMode="auto">
          <a:xfrm>
            <a:off x="2337846" y="1461954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207665"/>
              <a:gd name="adj6" fmla="val 113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1. [setup] </a:t>
            </a:r>
            <a:r>
              <a:rPr lang="en-US" altLang="ja-JP" sz="1400" dirty="0" err="1">
                <a:solidFill>
                  <a:schemeClr val="tx1"/>
                </a:solidFill>
              </a:rPr>
              <a:t>recv</a:t>
            </a:r>
            <a:r>
              <a:rPr lang="en-US" altLang="ja-JP" sz="1400" dirty="0">
                <a:solidFill>
                  <a:schemeClr val="tx1"/>
                </a:solidFill>
              </a:rPr>
              <a:t>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線吹き出し 2 8">
            <a:extLst>
              <a:ext uri="{FF2B5EF4-FFF2-40B4-BE49-F238E27FC236}">
                <a16:creationId xmlns:a16="http://schemas.microsoft.com/office/drawing/2014/main" id="{EAE10806-A698-494C-9EE4-877EAA984A9E}"/>
              </a:ext>
            </a:extLst>
          </p:cNvPr>
          <p:cNvSpPr/>
          <p:nvPr/>
        </p:nvSpPr>
        <p:spPr bwMode="auto">
          <a:xfrm>
            <a:off x="3310379" y="2894037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-132326"/>
              <a:gd name="adj6" fmla="val -44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2. [send] match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線吹き出し 2 9">
            <a:extLst>
              <a:ext uri="{FF2B5EF4-FFF2-40B4-BE49-F238E27FC236}">
                <a16:creationId xmlns:a16="http://schemas.microsoft.com/office/drawing/2014/main" id="{A07670B8-C74D-FC47-B771-3DAC11813560}"/>
              </a:ext>
            </a:extLst>
          </p:cNvPr>
          <p:cNvSpPr/>
          <p:nvPr/>
        </p:nvSpPr>
        <p:spPr bwMode="auto">
          <a:xfrm>
            <a:off x="4747986" y="1705417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121175"/>
              <a:gd name="adj6" fmla="val -295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3. [send] match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線吹き出し 2 10">
            <a:extLst>
              <a:ext uri="{FF2B5EF4-FFF2-40B4-BE49-F238E27FC236}">
                <a16:creationId xmlns:a16="http://schemas.microsoft.com/office/drawing/2014/main" id="{316EDEB4-8CF0-EE4C-BDFF-0D93C88FCEAC}"/>
              </a:ext>
            </a:extLst>
          </p:cNvPr>
          <p:cNvSpPr/>
          <p:nvPr/>
        </p:nvSpPr>
        <p:spPr bwMode="auto">
          <a:xfrm>
            <a:off x="5863473" y="2555830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-36891"/>
              <a:gd name="adj6" fmla="val -358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4. [send] match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BC18B68-6051-F94C-AB2B-2AAC4FCC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83" y="4661722"/>
            <a:ext cx="6427942" cy="417153"/>
          </a:xfrm>
          <a:prstGeom prst="rect">
            <a:avLst/>
          </a:prstGeom>
        </p:spPr>
      </p:pic>
      <p:sp>
        <p:nvSpPr>
          <p:cNvPr id="14" name="線吹き出し 2 13">
            <a:extLst>
              <a:ext uri="{FF2B5EF4-FFF2-40B4-BE49-F238E27FC236}">
                <a16:creationId xmlns:a16="http://schemas.microsoft.com/office/drawing/2014/main" id="{48C29884-E05F-464A-ABF4-26C40B5F506A}"/>
              </a:ext>
            </a:extLst>
          </p:cNvPr>
          <p:cNvSpPr/>
          <p:nvPr/>
        </p:nvSpPr>
        <p:spPr bwMode="auto">
          <a:xfrm>
            <a:off x="2626543" y="3913954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207665"/>
              <a:gd name="adj6" fmla="val 113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1. [setup] </a:t>
            </a:r>
            <a:r>
              <a:rPr lang="en-US" altLang="ja-JP" sz="1400" dirty="0" err="1">
                <a:solidFill>
                  <a:schemeClr val="tx1"/>
                </a:solidFill>
              </a:rPr>
              <a:t>recv</a:t>
            </a:r>
            <a:r>
              <a:rPr lang="en-US" altLang="ja-JP" sz="1400" dirty="0">
                <a:solidFill>
                  <a:schemeClr val="tx1"/>
                </a:solidFill>
              </a:rPr>
              <a:t>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5" name="線吹き出し 2 14">
            <a:extLst>
              <a:ext uri="{FF2B5EF4-FFF2-40B4-BE49-F238E27FC236}">
                <a16:creationId xmlns:a16="http://schemas.microsoft.com/office/drawing/2014/main" id="{92E2EFEA-E034-5248-BD64-061E442D8333}"/>
              </a:ext>
            </a:extLst>
          </p:cNvPr>
          <p:cNvSpPr/>
          <p:nvPr/>
        </p:nvSpPr>
        <p:spPr bwMode="auto">
          <a:xfrm>
            <a:off x="3073138" y="5510559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-129343"/>
              <a:gd name="adj6" fmla="val 50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2. [stub] send to port#1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線吹き出し 2 15">
            <a:extLst>
              <a:ext uri="{FF2B5EF4-FFF2-40B4-BE49-F238E27FC236}">
                <a16:creationId xmlns:a16="http://schemas.microsoft.com/office/drawing/2014/main" id="{782860A0-F3A0-AF4A-8F9B-CC224AF6E83D}"/>
              </a:ext>
            </a:extLst>
          </p:cNvPr>
          <p:cNvSpPr/>
          <p:nvPr/>
        </p:nvSpPr>
        <p:spPr bwMode="auto">
          <a:xfrm>
            <a:off x="4572002" y="4286820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121175"/>
              <a:gd name="adj6" fmla="val -295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3. [send] match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線吹き出し 2 16">
            <a:extLst>
              <a:ext uri="{FF2B5EF4-FFF2-40B4-BE49-F238E27FC236}">
                <a16:creationId xmlns:a16="http://schemas.microsoft.com/office/drawing/2014/main" id="{F947DEF3-F01B-7845-B5DF-4C19949F32D0}"/>
              </a:ext>
            </a:extLst>
          </p:cNvPr>
          <p:cNvSpPr/>
          <p:nvPr/>
        </p:nvSpPr>
        <p:spPr bwMode="auto">
          <a:xfrm>
            <a:off x="6006691" y="5235573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-36891"/>
              <a:gd name="adj6" fmla="val -358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4. [send] match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F39D45-6C5A-6E49-B65A-76C44C5985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Case #3: Test </a:t>
            </a:r>
            <a:r>
              <a:rPr lang="en-US" altLang="ja-JP" dirty="0"/>
              <a:t>File I/O using setup &amp; cleanup events 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792006-21B0-B14D-A7CE-D20FEDE3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3" y="2365740"/>
            <a:ext cx="7091052" cy="8058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545FD26-5C93-8042-9598-F8767AD5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370107" cy="482568"/>
          </a:xfrm>
        </p:spPr>
        <p:txBody>
          <a:bodyPr/>
          <a:lstStyle/>
          <a:p>
            <a:r>
              <a:rPr kumimoji="1" lang="en-US" altLang="ja-JP" dirty="0"/>
              <a:t>Example of Test Cases#2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F1928D-2AD0-4347-9A26-440FEF06CD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8" name="線吹き出し 2 7">
            <a:extLst>
              <a:ext uri="{FF2B5EF4-FFF2-40B4-BE49-F238E27FC236}">
                <a16:creationId xmlns:a16="http://schemas.microsoft.com/office/drawing/2014/main" id="{76EA3838-7E36-4E4E-BED1-0B34AAC98E1B}"/>
              </a:ext>
            </a:extLst>
          </p:cNvPr>
          <p:cNvSpPr/>
          <p:nvPr/>
        </p:nvSpPr>
        <p:spPr bwMode="auto">
          <a:xfrm>
            <a:off x="2778907" y="1839401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207665"/>
              <a:gd name="adj6" fmla="val 113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2. [setup] </a:t>
            </a:r>
            <a:r>
              <a:rPr lang="en-US" altLang="ja-JP" sz="1400" dirty="0" err="1">
                <a:solidFill>
                  <a:schemeClr val="tx1"/>
                </a:solidFill>
              </a:rPr>
              <a:t>recv</a:t>
            </a:r>
            <a:r>
              <a:rPr lang="en-US" altLang="ja-JP" sz="1400" dirty="0">
                <a:solidFill>
                  <a:schemeClr val="tx1"/>
                </a:solidFill>
              </a:rPr>
              <a:t>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線吹き出し 2 8">
            <a:extLst>
              <a:ext uri="{FF2B5EF4-FFF2-40B4-BE49-F238E27FC236}">
                <a16:creationId xmlns:a16="http://schemas.microsoft.com/office/drawing/2014/main" id="{EAE10806-A698-494C-9EE4-877EAA984A9E}"/>
              </a:ext>
            </a:extLst>
          </p:cNvPr>
          <p:cNvSpPr/>
          <p:nvPr/>
        </p:nvSpPr>
        <p:spPr bwMode="auto">
          <a:xfrm>
            <a:off x="3354469" y="3343361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-132326"/>
              <a:gd name="adj6" fmla="val -44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3. [send] match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線吹き出し 2 9">
            <a:extLst>
              <a:ext uri="{FF2B5EF4-FFF2-40B4-BE49-F238E27FC236}">
                <a16:creationId xmlns:a16="http://schemas.microsoft.com/office/drawing/2014/main" id="{A07670B8-C74D-FC47-B771-3DAC11813560}"/>
              </a:ext>
            </a:extLst>
          </p:cNvPr>
          <p:cNvSpPr/>
          <p:nvPr/>
        </p:nvSpPr>
        <p:spPr bwMode="auto">
          <a:xfrm>
            <a:off x="4678953" y="2148477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121175"/>
              <a:gd name="adj6" fmla="val -295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4. [send] match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線吹き出し 2 10">
            <a:extLst>
              <a:ext uri="{FF2B5EF4-FFF2-40B4-BE49-F238E27FC236}">
                <a16:creationId xmlns:a16="http://schemas.microsoft.com/office/drawing/2014/main" id="{316EDEB4-8CF0-EE4C-BDFF-0D93C88FCEAC}"/>
              </a:ext>
            </a:extLst>
          </p:cNvPr>
          <p:cNvSpPr/>
          <p:nvPr/>
        </p:nvSpPr>
        <p:spPr bwMode="auto">
          <a:xfrm>
            <a:off x="5851002" y="2998890"/>
            <a:ext cx="2997723" cy="316084"/>
          </a:xfrm>
          <a:prstGeom prst="callout2">
            <a:avLst>
              <a:gd name="adj1" fmla="val 21733"/>
              <a:gd name="adj2" fmla="val -1415"/>
              <a:gd name="adj3" fmla="val 21733"/>
              <a:gd name="adj4" fmla="val -7233"/>
              <a:gd name="adj5" fmla="val -36891"/>
              <a:gd name="adj6" fmla="val -358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t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5. [send] match { payload: ...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CDC95-2970-6F47-9FE1-FF1AE0C629FD}"/>
              </a:ext>
            </a:extLst>
          </p:cNvPr>
          <p:cNvSpPr txBox="1"/>
          <p:nvPr/>
        </p:nvSpPr>
        <p:spPr>
          <a:xfrm>
            <a:off x="851830" y="1452492"/>
            <a:ext cx="342593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+mj-lt"/>
                <a:ea typeface="游ゴシック Medium" panose="020B0500000000000000" pitchFamily="50" charset="-128"/>
              </a:rPr>
              <a:t>1. [setup] function: prepare input data file</a:t>
            </a:r>
            <a:endParaRPr kumimoji="1" lang="ja-JP" altLang="en-US" sz="1400" dirty="0">
              <a:solidFill>
                <a:schemeClr val="tx1"/>
              </a:solidFill>
              <a:latin typeface="+mj-lt"/>
              <a:ea typeface="游ゴシック Medium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D18D15-92AA-6D4C-A82D-960A7FA99A31}"/>
              </a:ext>
            </a:extLst>
          </p:cNvPr>
          <p:cNvSpPr txBox="1"/>
          <p:nvPr/>
        </p:nvSpPr>
        <p:spPr>
          <a:xfrm>
            <a:off x="851830" y="3817313"/>
            <a:ext cx="357662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+mj-lt"/>
                <a:ea typeface="游ゴシック Medium" panose="020B0500000000000000" pitchFamily="50" charset="-128"/>
              </a:rPr>
              <a:t>6. [cleanup] function: check output data file</a:t>
            </a:r>
            <a:endParaRPr kumimoji="1" lang="ja-JP" altLang="en-US" sz="1400" dirty="0">
              <a:solidFill>
                <a:schemeClr val="tx1"/>
              </a:solidFill>
              <a:latin typeface="+mj-lt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14309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687</Words>
  <Application>Microsoft Macintosh PowerPoint</Application>
  <PresentationFormat>画面に合わせる (4:3)</PresentationFormat>
  <Paragraphs>219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Hiragino Kaku Gothic Pro W6</vt:lpstr>
      <vt:lpstr>Meiryo</vt:lpstr>
      <vt:lpstr>游ゴシック</vt:lpstr>
      <vt:lpstr>游ゴシック Medium</vt:lpstr>
      <vt:lpstr>Arial</vt:lpstr>
      <vt:lpstr>HGPｺﾞｼｯｸE</vt:lpstr>
      <vt:lpstr>Times New Roman</vt:lpstr>
      <vt:lpstr>Wingdings</vt:lpstr>
      <vt:lpstr>標準デザイン</vt:lpstr>
      <vt:lpstr>Flow Testing</vt:lpstr>
      <vt:lpstr>New Flow Testing Proposal</vt:lpstr>
      <vt:lpstr>Summary of Phase 1 Proposal</vt:lpstr>
      <vt:lpstr>Test Events &amp; Actions#1</vt:lpstr>
      <vt:lpstr>Test Events &amp; Actions#2</vt:lpstr>
      <vt:lpstr>Sidebar UI for Managing Test Cases</vt:lpstr>
      <vt:lpstr>Node Settings UI </vt:lpstr>
      <vt:lpstr>Example of Test Cases#1</vt:lpstr>
      <vt:lpstr>Example of Test Cases#2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2021-07-02T09:24:17Z</dcterms:modified>
</cp:coreProperties>
</file>