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933" r:id="rId2"/>
    <p:sldId id="1934" r:id="rId3"/>
    <p:sldId id="1935" r:id="rId4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CC"/>
    <a:srgbClr val="000000"/>
    <a:srgbClr val="FFCC99"/>
    <a:srgbClr val="FF0000"/>
    <a:srgbClr val="1A1A1A"/>
    <a:srgbClr val="D91B1B"/>
    <a:srgbClr val="C5002A"/>
    <a:srgbClr val="4C4C4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68" autoAdjust="0"/>
    <p:restoredTop sz="91278" autoAdjust="0"/>
  </p:normalViewPr>
  <p:slideViewPr>
    <p:cSldViewPr snapToGrid="0">
      <p:cViewPr varScale="1">
        <p:scale>
          <a:sx n="105" d="100"/>
          <a:sy n="105" d="100"/>
        </p:scale>
        <p:origin x="296" y="176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80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06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39C95C-51EF-4385-AF8F-3823A7889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fld id="{790173A9-6621-4FFE-BC07-AC198BDD4C9A}" type="slidenum">
              <a:rPr lang="en-US" altLang="ja-JP" smtClean="0">
                <a:solidFill>
                  <a:prstClr val="black"/>
                </a:solidFill>
                <a:ea typeface="HGPｺﾞｼｯｸE" pitchFamily="50" charset="-128"/>
              </a:rPr>
              <a:pPr>
                <a:lnSpc>
                  <a:spcPct val="90000"/>
                </a:lnSpc>
                <a:defRPr/>
              </a:pPr>
              <a:t>0</a:t>
            </a:fld>
            <a:endParaRPr lang="en-US" altLang="ja-JP">
              <a:solidFill>
                <a:prstClr val="black"/>
              </a:solidFill>
              <a:ea typeface="HGPｺﾞｼｯｸE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4AEDD2-9875-4FFC-AE77-32641386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1" y="3159695"/>
            <a:ext cx="6861174" cy="984885"/>
          </a:xfrm>
        </p:spPr>
        <p:txBody>
          <a:bodyPr/>
          <a:lstStyle/>
          <a:p>
            <a:pPr algn="ctr"/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Environment Variable </a:t>
            </a:r>
            <a:b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</a:br>
            <a:r>
              <a:rPr lang="en-US" altLang="ja-JP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Support for Node Groups &amp; Tabs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E5AE3D-B134-43CB-A195-45A1AF131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4005" y="4337663"/>
            <a:ext cx="3193503" cy="430887"/>
          </a:xfrm>
        </p:spPr>
        <p:txBody>
          <a:bodyPr/>
          <a:lstStyle/>
          <a:p>
            <a:r>
              <a:rPr lang="en-US" altLang="ja-JP" b="1" dirty="0"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Hiroyasu Nishiyama</a:t>
            </a:r>
            <a:endParaRPr kumimoji="1" lang="ja-JP" altLang="en-US" b="1" dirty="0">
              <a:latin typeface="Hiragino Kaku Gothic Pro W6" panose="020B0300000000000000" pitchFamily="34" charset="-128"/>
              <a:ea typeface="Hiragino Kaku Gothic Pro W6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03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Environment variable is useful for customizing SUBFLOW’s behavior.</a:t>
            </a:r>
          </a:p>
          <a:p>
            <a:pPr lvl="1"/>
            <a:r>
              <a:rPr lang="en-US" altLang="ja-JP" sz="1600" dirty="0"/>
              <a:t>Supports hierarchical propagation from upper to lower in SUBFLOW definition.  </a:t>
            </a:r>
          </a:p>
          <a:p>
            <a:pPr lvl="1"/>
            <a:r>
              <a:rPr lang="en-US" altLang="ja-JP" sz="1600" dirty="0"/>
              <a:t>Setting the same value for multiple SUBFLOW instances is difficult without nesting.</a:t>
            </a:r>
          </a:p>
          <a:p>
            <a:pPr lvl="1"/>
            <a:r>
              <a:rPr lang="en-US" altLang="ja-JP" sz="1600" dirty="0"/>
              <a:t>No direct means for specifying top-level values except OS environment variable.</a:t>
            </a:r>
          </a:p>
          <a:p>
            <a:r>
              <a:rPr lang="en-US" altLang="ja-JP" sz="1800" dirty="0"/>
              <a:t>We’d like to add feature for specifying environment variables to top-level nodes including SUBFLOW.</a:t>
            </a:r>
            <a:br>
              <a:rPr lang="en-US" altLang="ja-JP" sz="1800" dirty="0"/>
            </a:br>
            <a:r>
              <a:rPr lang="en-US" altLang="ja-JP" sz="1800" dirty="0"/>
              <a:t>This will be useful for customizing flows &amp; developing SUBFLOWs.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/>
              <a:t>Add support to environment variable setting interface to groups &amp; tabs,</a:t>
            </a:r>
          </a:p>
          <a:p>
            <a:pPr marL="1200150" lvl="2" indent="-342900"/>
            <a:r>
              <a:rPr lang="en-US" altLang="ja-JP" sz="1600" dirty="0"/>
              <a:t>Support of UI definition feature may not be needed.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/>
          </a:p>
          <a:p>
            <a:endParaRPr lang="en" altLang="ja-JP" dirty="0"/>
          </a:p>
        </p:txBody>
      </p:sp>
      <p:pic>
        <p:nvPicPr>
          <p:cNvPr id="17" name="図 16" descr="ダイアグラム&#10;&#10;自動的に生成された説明">
            <a:extLst>
              <a:ext uri="{FF2B5EF4-FFF2-40B4-BE49-F238E27FC236}">
                <a16:creationId xmlns:a16="http://schemas.microsoft.com/office/drawing/2014/main" id="{0584FA3C-DD37-8F42-ADB0-F515DE6B7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58" y="3776357"/>
            <a:ext cx="4574329" cy="12442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880136" cy="482568"/>
          </a:xfrm>
        </p:spPr>
        <p:txBody>
          <a:bodyPr/>
          <a:lstStyle/>
          <a:p>
            <a:r>
              <a:rPr lang="en-US" altLang="ja-JP" dirty="0"/>
              <a:t>Extending Environment Variable#1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11" name="図 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934E974-9D5C-064F-B648-B05AC917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08" y="5187633"/>
            <a:ext cx="1845618" cy="1362158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1AA7288B-34E1-AF4F-B595-58D992226AF2}"/>
              </a:ext>
            </a:extLst>
          </p:cNvPr>
          <p:cNvSpPr/>
          <p:nvPr/>
        </p:nvSpPr>
        <p:spPr bwMode="auto">
          <a:xfrm rot="2348791">
            <a:off x="3553100" y="4619246"/>
            <a:ext cx="272445" cy="1150298"/>
          </a:xfrm>
          <a:prstGeom prst="downArrow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1B942EFB-B655-D24A-8F2B-89A5317DBD83}"/>
              </a:ext>
            </a:extLst>
          </p:cNvPr>
          <p:cNvSpPr/>
          <p:nvPr/>
        </p:nvSpPr>
        <p:spPr bwMode="auto">
          <a:xfrm>
            <a:off x="248863" y="5401804"/>
            <a:ext cx="1494971" cy="690990"/>
          </a:xfrm>
          <a:prstGeom prst="wedgeRoundRectCallout">
            <a:avLst>
              <a:gd name="adj1" fmla="val 81109"/>
              <a:gd name="adj2" fmla="val -24542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Env. Var. 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defs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for group</a:t>
            </a:r>
            <a:endParaRPr kumimoji="1" lang="en-US" altLang="ja-JP" sz="1800" dirty="0">
              <a:solidFill>
                <a:schemeClr val="tx1"/>
              </a:solidFill>
            </a:endParaRPr>
          </a:p>
        </p:txBody>
      </p:sp>
      <p:pic>
        <p:nvPicPr>
          <p:cNvPr id="34" name="図 3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44537F2-5E52-174C-9EA8-305E4242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900" y="5172846"/>
            <a:ext cx="2040068" cy="1505672"/>
          </a:xfrm>
          <a:prstGeom prst="rect">
            <a:avLst/>
          </a:prstGeom>
        </p:spPr>
      </p:pic>
      <p:sp>
        <p:nvSpPr>
          <p:cNvPr id="36" name="下矢印 35">
            <a:extLst>
              <a:ext uri="{FF2B5EF4-FFF2-40B4-BE49-F238E27FC236}">
                <a16:creationId xmlns:a16="http://schemas.microsoft.com/office/drawing/2014/main" id="{AD6C95B9-413B-A440-993E-AD7A3740F53E}"/>
              </a:ext>
            </a:extLst>
          </p:cNvPr>
          <p:cNvSpPr/>
          <p:nvPr/>
        </p:nvSpPr>
        <p:spPr bwMode="auto">
          <a:xfrm rot="20607130">
            <a:off x="5685173" y="4927824"/>
            <a:ext cx="272445" cy="775887"/>
          </a:xfrm>
          <a:prstGeom prst="downArrow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37" name="角丸四角形吹き出し 36">
            <a:extLst>
              <a:ext uri="{FF2B5EF4-FFF2-40B4-BE49-F238E27FC236}">
                <a16:creationId xmlns:a16="http://schemas.microsoft.com/office/drawing/2014/main" id="{4BE7FC03-AAF7-0C46-B356-3EAFECC4B52B}"/>
              </a:ext>
            </a:extLst>
          </p:cNvPr>
          <p:cNvSpPr/>
          <p:nvPr/>
        </p:nvSpPr>
        <p:spPr bwMode="auto">
          <a:xfrm>
            <a:off x="7109279" y="5295230"/>
            <a:ext cx="1494971" cy="690990"/>
          </a:xfrm>
          <a:prstGeom prst="wedgeRoundRectCallout">
            <a:avLst>
              <a:gd name="adj1" fmla="val -71109"/>
              <a:gd name="adj2" fmla="val -18527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800" dirty="0">
                <a:solidFill>
                  <a:schemeClr val="tx1"/>
                </a:solidFill>
              </a:rPr>
              <a:t>Env. Var. 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defs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for tab</a:t>
            </a:r>
            <a:endParaRPr kumimoji="1"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88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70DCA23-E015-5944-9C35-180F718B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5880136" cy="482568"/>
          </a:xfrm>
        </p:spPr>
        <p:txBody>
          <a:bodyPr/>
          <a:lstStyle/>
          <a:p>
            <a:r>
              <a:rPr lang="en-US" altLang="ja-JP" dirty="0"/>
              <a:t>Extending Environment Variable#2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6D3230-EF78-E344-B9F3-98AE51347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61DAE-EA6A-F54E-B91B-E888E937B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800" dirty="0"/>
              <a:t>We’d like to add feature for specifying environment variables to top-level nodes including SUBFLOW.(cont.)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ja-JP" sz="1600" dirty="0"/>
              <a:t>Environment variables are looked up in the following order: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ja-JP" sz="1600" dirty="0"/>
              <a:t>[additionally] editing feature of env. var. (e.g. </a:t>
            </a:r>
            <a:r>
              <a:rPr lang="en-US" altLang="ja-JP" sz="1600" dirty="0" err="1"/>
              <a:t>JSONata</a:t>
            </a:r>
            <a:r>
              <a:rPr lang="en-US" altLang="ja-JP" sz="1600" dirty="0"/>
              <a:t> expression) may </a:t>
            </a:r>
            <a:r>
              <a:rPr lang="en-US" altLang="ja-JP" sz="1600"/>
              <a:t>be useful.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ja-JP" sz="1600" dirty="0"/>
          </a:p>
          <a:p>
            <a:endParaRPr lang="en" altLang="ja-JP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F525A21-30E2-474B-9AC2-684B4444C649}"/>
              </a:ext>
            </a:extLst>
          </p:cNvPr>
          <p:cNvSpPr/>
          <p:nvPr/>
        </p:nvSpPr>
        <p:spPr bwMode="auto">
          <a:xfrm>
            <a:off x="672799" y="2047010"/>
            <a:ext cx="7931451" cy="3518568"/>
          </a:xfrm>
          <a:prstGeom prst="roundRect">
            <a:avLst>
              <a:gd name="adj" fmla="val 4563"/>
            </a:avLst>
          </a:prstGeom>
          <a:solidFill>
            <a:schemeClr val="accent4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OS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3C079023-E85A-CE4D-A536-D456EB2F0E41}"/>
              </a:ext>
            </a:extLst>
          </p:cNvPr>
          <p:cNvSpPr/>
          <p:nvPr/>
        </p:nvSpPr>
        <p:spPr bwMode="auto">
          <a:xfrm>
            <a:off x="810491" y="2431473"/>
            <a:ext cx="5874203" cy="2992261"/>
          </a:xfrm>
          <a:prstGeom prst="roundRect">
            <a:avLst>
              <a:gd name="adj" fmla="val 9778"/>
            </a:avLst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Tab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02A3EFE-FEB6-694F-B3E6-525963402837}"/>
              </a:ext>
            </a:extLst>
          </p:cNvPr>
          <p:cNvSpPr/>
          <p:nvPr/>
        </p:nvSpPr>
        <p:spPr bwMode="auto">
          <a:xfrm>
            <a:off x="6820546" y="2431473"/>
            <a:ext cx="756000" cy="299226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Tab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DA6B98A-E082-B54D-8CA2-44D2D685386D}"/>
              </a:ext>
            </a:extLst>
          </p:cNvPr>
          <p:cNvSpPr/>
          <p:nvPr/>
        </p:nvSpPr>
        <p:spPr bwMode="auto">
          <a:xfrm>
            <a:off x="7712398" y="2431473"/>
            <a:ext cx="756000" cy="299226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Tab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C4BD59E-2719-4244-8B3C-C355DF6F36A6}"/>
              </a:ext>
            </a:extLst>
          </p:cNvPr>
          <p:cNvSpPr/>
          <p:nvPr/>
        </p:nvSpPr>
        <p:spPr bwMode="auto">
          <a:xfrm>
            <a:off x="904009" y="2857500"/>
            <a:ext cx="4411113" cy="2400301"/>
          </a:xfrm>
          <a:prstGeom prst="roundRect">
            <a:avLst>
              <a:gd name="adj" fmla="val 9778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Group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2F4D0CB1-5B32-314E-AABA-FE26262F778E}"/>
              </a:ext>
            </a:extLst>
          </p:cNvPr>
          <p:cNvSpPr/>
          <p:nvPr/>
        </p:nvSpPr>
        <p:spPr bwMode="auto">
          <a:xfrm>
            <a:off x="5445635" y="2857499"/>
            <a:ext cx="513722" cy="240030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Gr.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D9803E38-D54C-7B42-89AA-5C186424F568}"/>
              </a:ext>
            </a:extLst>
          </p:cNvPr>
          <p:cNvSpPr/>
          <p:nvPr/>
        </p:nvSpPr>
        <p:spPr bwMode="auto">
          <a:xfrm>
            <a:off x="6046279" y="2857499"/>
            <a:ext cx="513722" cy="240030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Gr.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646EE029-15A8-E647-A7EF-FE1AA3DF1DB2}"/>
              </a:ext>
            </a:extLst>
          </p:cNvPr>
          <p:cNvSpPr/>
          <p:nvPr/>
        </p:nvSpPr>
        <p:spPr bwMode="auto">
          <a:xfrm>
            <a:off x="997527" y="3252355"/>
            <a:ext cx="3133029" cy="1880755"/>
          </a:xfrm>
          <a:prstGeom prst="roundRect">
            <a:avLst>
              <a:gd name="adj" fmla="val 9778"/>
            </a:avLst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F021523-53DC-8749-8FEF-7A4CB2B1B7CB}"/>
              </a:ext>
            </a:extLst>
          </p:cNvPr>
          <p:cNvSpPr/>
          <p:nvPr/>
        </p:nvSpPr>
        <p:spPr bwMode="auto">
          <a:xfrm>
            <a:off x="4238260" y="3248892"/>
            <a:ext cx="432000" cy="1880755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CAAE77C-1494-9E4D-BA63-69B735C50DAC}"/>
              </a:ext>
            </a:extLst>
          </p:cNvPr>
          <p:cNvSpPr/>
          <p:nvPr/>
        </p:nvSpPr>
        <p:spPr bwMode="auto">
          <a:xfrm>
            <a:off x="4778588" y="3248892"/>
            <a:ext cx="432000" cy="1880755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D54B7BAE-B236-444C-BC22-425082BEA059}"/>
              </a:ext>
            </a:extLst>
          </p:cNvPr>
          <p:cNvSpPr/>
          <p:nvPr/>
        </p:nvSpPr>
        <p:spPr bwMode="auto">
          <a:xfrm>
            <a:off x="1080655" y="3616036"/>
            <a:ext cx="2062187" cy="1381991"/>
          </a:xfrm>
          <a:prstGeom prst="roundRect">
            <a:avLst>
              <a:gd name="adj" fmla="val 9778"/>
            </a:avLst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E2F27FB4-0CF6-4C48-9B90-C7546F447690}"/>
              </a:ext>
            </a:extLst>
          </p:cNvPr>
          <p:cNvSpPr/>
          <p:nvPr/>
        </p:nvSpPr>
        <p:spPr bwMode="auto">
          <a:xfrm>
            <a:off x="3198591" y="3623430"/>
            <a:ext cx="396977" cy="138199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DD14EDC5-BF6F-9740-8C1D-364008BAA275}"/>
              </a:ext>
            </a:extLst>
          </p:cNvPr>
          <p:cNvSpPr/>
          <p:nvPr/>
        </p:nvSpPr>
        <p:spPr bwMode="auto">
          <a:xfrm>
            <a:off x="3660842" y="3623430"/>
            <a:ext cx="396977" cy="1381991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S.F.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53492E76-F742-3148-B130-328C30AE9513}"/>
              </a:ext>
            </a:extLst>
          </p:cNvPr>
          <p:cNvSpPr/>
          <p:nvPr/>
        </p:nvSpPr>
        <p:spPr bwMode="auto">
          <a:xfrm>
            <a:off x="1160857" y="3927603"/>
            <a:ext cx="1229051" cy="976906"/>
          </a:xfrm>
          <a:prstGeom prst="roundRect">
            <a:avLst>
              <a:gd name="adj" fmla="val 977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Gr.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9D5D4701-B561-0B4D-8067-EC9C7CE610A7}"/>
              </a:ext>
            </a:extLst>
          </p:cNvPr>
          <p:cNvSpPr/>
          <p:nvPr/>
        </p:nvSpPr>
        <p:spPr bwMode="auto">
          <a:xfrm>
            <a:off x="2438734" y="3927603"/>
            <a:ext cx="288000" cy="976906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Gr.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52632807-8473-FF4F-9013-7872A8BC43FC}"/>
              </a:ext>
            </a:extLst>
          </p:cNvPr>
          <p:cNvSpPr/>
          <p:nvPr/>
        </p:nvSpPr>
        <p:spPr bwMode="auto">
          <a:xfrm>
            <a:off x="2780049" y="3927603"/>
            <a:ext cx="288000" cy="976906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Gr.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D85F7BED-AC9D-C44F-970D-D6DD5F05F196}"/>
              </a:ext>
            </a:extLst>
          </p:cNvPr>
          <p:cNvSpPr/>
          <p:nvPr/>
        </p:nvSpPr>
        <p:spPr bwMode="auto">
          <a:xfrm>
            <a:off x="1247661" y="4239171"/>
            <a:ext cx="673074" cy="571820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Node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841CF0CC-2FA9-3E4B-9648-F16066356B76}"/>
              </a:ext>
            </a:extLst>
          </p:cNvPr>
          <p:cNvSpPr/>
          <p:nvPr/>
        </p:nvSpPr>
        <p:spPr bwMode="auto">
          <a:xfrm>
            <a:off x="1989099" y="4239171"/>
            <a:ext cx="341307" cy="571820"/>
          </a:xfrm>
          <a:prstGeom prst="roundRect">
            <a:avLst>
              <a:gd name="adj" fmla="val 97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 anchorCtr="0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N.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D5061C59-D9F2-C24E-BD41-B910CD116721}"/>
              </a:ext>
            </a:extLst>
          </p:cNvPr>
          <p:cNvSpPr/>
          <p:nvPr/>
        </p:nvSpPr>
        <p:spPr bwMode="auto">
          <a:xfrm rot="10800000">
            <a:off x="1282657" y="2287457"/>
            <a:ext cx="341307" cy="1995399"/>
          </a:xfrm>
          <a:prstGeom prst="downArrow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B05944-F8A1-3D43-8C29-9929E9FC28C5}"/>
              </a:ext>
            </a:extLst>
          </p:cNvPr>
          <p:cNvSpPr txBox="1"/>
          <p:nvPr/>
        </p:nvSpPr>
        <p:spPr>
          <a:xfrm>
            <a:off x="1554313" y="2645775"/>
            <a:ext cx="971741" cy="34323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Lookup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0717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Macintosh PowerPoint</Application>
  <PresentationFormat>画面に合わせる (4:3)</PresentationFormat>
  <Paragraphs>55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Hiragino Kaku Gothic Pro W6</vt:lpstr>
      <vt:lpstr>游ゴシック</vt:lpstr>
      <vt:lpstr>游ゴシック Medium</vt:lpstr>
      <vt:lpstr>Arial</vt:lpstr>
      <vt:lpstr>HGPｺﾞｼｯｸE</vt:lpstr>
      <vt:lpstr>Times New Roman</vt:lpstr>
      <vt:lpstr>Wingdings</vt:lpstr>
      <vt:lpstr>標準デザイン</vt:lpstr>
      <vt:lpstr>Environment Variable  Support for Node Groups &amp; Tabs</vt:lpstr>
      <vt:lpstr>Extending Environment Variable#1</vt:lpstr>
      <vt:lpstr>Extending Environment Variable#2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cp:lastPrinted>2019-12-06T03:13:47Z</cp:lastPrinted>
  <dcterms:created xsi:type="dcterms:W3CDTF">2004-05-26T10:25:15Z</dcterms:created>
  <dcterms:modified xsi:type="dcterms:W3CDTF">2021-07-01T08:14:06Z</dcterms:modified>
</cp:coreProperties>
</file>