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933" r:id="rId2"/>
    <p:sldId id="1934" r:id="rId3"/>
    <p:sldId id="1935" r:id="rId4"/>
    <p:sldId id="1936" r:id="rId5"/>
    <p:sldId id="1937" r:id="rId6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000000"/>
    <a:srgbClr val="FFCC99"/>
    <a:srgbClr val="FF0000"/>
    <a:srgbClr val="1A1A1A"/>
    <a:srgbClr val="D91B1B"/>
    <a:srgbClr val="C5002A"/>
    <a:srgbClr val="4C4C4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800" autoAdjust="0"/>
    <p:restoredTop sz="91298" autoAdjust="0"/>
  </p:normalViewPr>
  <p:slideViewPr>
    <p:cSldViewPr snapToGrid="0">
      <p:cViewPr varScale="1">
        <p:scale>
          <a:sx n="94" d="100"/>
          <a:sy n="94" d="100"/>
        </p:scale>
        <p:origin x="208" y="3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42" y="3159695"/>
            <a:ext cx="4293163" cy="984885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Editor Support of </a:t>
            </a:r>
            <a:b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</a:b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Exporting SUBFLOW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615092" cy="482568"/>
          </a:xfrm>
        </p:spPr>
        <p:txBody>
          <a:bodyPr/>
          <a:lstStyle/>
          <a:p>
            <a:r>
              <a:rPr lang="en-US" altLang="ja-JP" dirty="0"/>
              <a:t>Exporting SUBFLOW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Currently Node-RED supports importing SUBFLOW module.</a:t>
            </a:r>
            <a:br>
              <a:rPr lang="en-US" altLang="ja-JP" sz="1800" dirty="0"/>
            </a:br>
            <a:r>
              <a:rPr lang="en-US" altLang="ja-JP" sz="1800" dirty="0"/>
              <a:t>But need manual process to make importable module.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Export SUBFLOW as JSON,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Create SUBFLOW module files from #1 and templates,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/>
              <a:t>npm</a:t>
            </a:r>
            <a:r>
              <a:rPr lang="en-US" altLang="ja-JP" sz="1600" dirty="0"/>
              <a:t> pack</a:t>
            </a:r>
            <a:r>
              <a:rPr lang="en-US" altLang="ja-JP" sz="1800" dirty="0"/>
              <a:t> </a:t>
            </a:r>
          </a:p>
          <a:p>
            <a:r>
              <a:rPr lang="en-US" altLang="ja-JP" sz="1800" dirty="0"/>
              <a:t>We have created a Node-RED node that supports this </a:t>
            </a:r>
            <a:br>
              <a:rPr lang="en-US" altLang="ja-JP" sz="1800" dirty="0"/>
            </a:br>
            <a:r>
              <a:rPr lang="en-US" altLang="ja-JP" sz="1800" dirty="0"/>
              <a:t>(</a:t>
            </a:r>
            <a:r>
              <a:rPr lang="en" altLang="ja-JP" sz="1800" dirty="0"/>
              <a:t>node-red-contrib-subflow2node</a:t>
            </a:r>
            <a:r>
              <a:rPr lang="en" altLang="ja-JP" dirty="0"/>
              <a:t>) and added support to node-generator.</a:t>
            </a:r>
          </a:p>
          <a:p>
            <a:r>
              <a:rPr lang="en" altLang="ja-JP" dirty="0"/>
              <a:t>But, this feature should be provided as a feature of Node-RED editor for ease of use of novice users.</a:t>
            </a:r>
          </a:p>
        </p:txBody>
      </p:sp>
      <p:pic>
        <p:nvPicPr>
          <p:cNvPr id="22" name="グラフィックス 21" descr="箱">
            <a:extLst>
              <a:ext uri="{FF2B5EF4-FFF2-40B4-BE49-F238E27FC236}">
                <a16:creationId xmlns:a16="http://schemas.microsoft.com/office/drawing/2014/main" id="{449ED5B6-F92B-E147-B170-7347CC8D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3904" y="5556234"/>
            <a:ext cx="641732" cy="641732"/>
          </a:xfrm>
          <a:prstGeom prst="rect">
            <a:avLst/>
          </a:prstGeom>
        </p:spPr>
      </p:pic>
      <p:pic>
        <p:nvPicPr>
          <p:cNvPr id="26" name="グラフィックス 25" descr="ドキュメント">
            <a:extLst>
              <a:ext uri="{FF2B5EF4-FFF2-40B4-BE49-F238E27FC236}">
                <a16:creationId xmlns:a16="http://schemas.microsoft.com/office/drawing/2014/main" id="{41D56EE4-9EFF-6D42-8D17-231A2567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031" y="4128132"/>
            <a:ext cx="641732" cy="64173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5706DC5-2B67-5340-B089-E864A471F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76" y="4128132"/>
            <a:ext cx="1285796" cy="842092"/>
          </a:xfrm>
          <a:prstGeom prst="rect">
            <a:avLst/>
          </a:prstGeom>
        </p:spPr>
      </p:pic>
      <p:sp>
        <p:nvSpPr>
          <p:cNvPr id="28" name="右矢印 27">
            <a:extLst>
              <a:ext uri="{FF2B5EF4-FFF2-40B4-BE49-F238E27FC236}">
                <a16:creationId xmlns:a16="http://schemas.microsoft.com/office/drawing/2014/main" id="{BA62A288-547E-FC48-A339-93CB81B3D6D9}"/>
              </a:ext>
            </a:extLst>
          </p:cNvPr>
          <p:cNvSpPr/>
          <p:nvPr/>
        </p:nvSpPr>
        <p:spPr bwMode="auto">
          <a:xfrm>
            <a:off x="1768338" y="4286346"/>
            <a:ext cx="808693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21B1AB-D204-7749-B844-474E1F941164}"/>
              </a:ext>
            </a:extLst>
          </p:cNvPr>
          <p:cNvSpPr txBox="1"/>
          <p:nvPr/>
        </p:nvSpPr>
        <p:spPr>
          <a:xfrm>
            <a:off x="4885302" y="6249931"/>
            <a:ext cx="1032655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tgz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npm</a:t>
            </a: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CA7BF57-B8A3-9C49-B110-9291D8ED2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396" y="5457669"/>
            <a:ext cx="1285796" cy="842092"/>
          </a:xfrm>
          <a:prstGeom prst="rect">
            <a:avLst/>
          </a:prstGeom>
        </p:spPr>
      </p:pic>
      <p:sp>
        <p:nvSpPr>
          <p:cNvPr id="33" name="右矢印 32">
            <a:extLst>
              <a:ext uri="{FF2B5EF4-FFF2-40B4-BE49-F238E27FC236}">
                <a16:creationId xmlns:a16="http://schemas.microsoft.com/office/drawing/2014/main" id="{05EC098B-33C6-9742-B48F-63CB8D40D6A4}"/>
              </a:ext>
            </a:extLst>
          </p:cNvPr>
          <p:cNvSpPr/>
          <p:nvPr/>
        </p:nvSpPr>
        <p:spPr bwMode="auto">
          <a:xfrm>
            <a:off x="5836550" y="5688976"/>
            <a:ext cx="1285795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2F7B2D2-6361-5046-ACAC-3C7AB8D67A44}"/>
              </a:ext>
            </a:extLst>
          </p:cNvPr>
          <p:cNvSpPr txBox="1"/>
          <p:nvPr/>
        </p:nvSpPr>
        <p:spPr>
          <a:xfrm>
            <a:off x="2338432" y="4739031"/>
            <a:ext cx="1340432" cy="75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export</a:t>
            </a:r>
          </a:p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SUBFLOW+</a:t>
            </a:r>
            <a:b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metadata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7A788C4-CD57-1148-972F-6CF38BCA8F36}"/>
              </a:ext>
            </a:extLst>
          </p:cNvPr>
          <p:cNvSpPr txBox="1"/>
          <p:nvPr/>
        </p:nvSpPr>
        <p:spPr>
          <a:xfrm>
            <a:off x="7066096" y="4951826"/>
            <a:ext cx="202710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import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module</a:t>
            </a:r>
          </a:p>
        </p:txBody>
      </p:sp>
      <p:sp>
        <p:nvSpPr>
          <p:cNvPr id="41" name="右矢印 40">
            <a:extLst>
              <a:ext uri="{FF2B5EF4-FFF2-40B4-BE49-F238E27FC236}">
                <a16:creationId xmlns:a16="http://schemas.microsoft.com/office/drawing/2014/main" id="{28123999-715A-7A43-B63C-FB2074BA567E}"/>
              </a:ext>
            </a:extLst>
          </p:cNvPr>
          <p:cNvSpPr/>
          <p:nvPr/>
        </p:nvSpPr>
        <p:spPr bwMode="auto">
          <a:xfrm rot="2047209">
            <a:off x="3056705" y="4915819"/>
            <a:ext cx="2053773" cy="360747"/>
          </a:xfrm>
          <a:prstGeom prst="rightArrow">
            <a:avLst>
              <a:gd name="adj1" fmla="val 5259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56E5ABB-88EE-6C4A-863F-ED9EC7F1E9D7}"/>
              </a:ext>
            </a:extLst>
          </p:cNvPr>
          <p:cNvSpPr txBox="1"/>
          <p:nvPr/>
        </p:nvSpPr>
        <p:spPr>
          <a:xfrm>
            <a:off x="3717920" y="4627353"/>
            <a:ext cx="1875835" cy="758541"/>
          </a:xfrm>
          <a:prstGeom prst="rect">
            <a:avLst/>
          </a:prstGeom>
          <a:solidFill>
            <a:schemeClr val="bg1">
              <a:alpha val="69412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manual,</a:t>
            </a:r>
          </a:p>
          <a:p>
            <a:pPr algn="l"/>
            <a:r>
              <a:rPr kumimoji="1" lang="en-US" altLang="ja-JP" sz="16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w. </a:t>
            </a:r>
            <a:r>
              <a:rPr lang="en-US" altLang="ja-JP" sz="16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subflow2node/</a:t>
            </a:r>
            <a:br>
              <a:rPr lang="en-US" altLang="ja-JP" sz="16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node-generator</a:t>
            </a:r>
            <a:endParaRPr kumimoji="1" lang="ja-JP" altLang="en-US" sz="1600" dirty="0">
              <a:solidFill>
                <a:schemeClr val="accent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メモ 4">
            <a:extLst>
              <a:ext uri="{FF2B5EF4-FFF2-40B4-BE49-F238E27FC236}">
                <a16:creationId xmlns:a16="http://schemas.microsoft.com/office/drawing/2014/main" id="{6E5A3869-3320-2C44-8CD3-4F0F7F687DDD}"/>
              </a:ext>
            </a:extLst>
          </p:cNvPr>
          <p:cNvSpPr/>
          <p:nvPr/>
        </p:nvSpPr>
        <p:spPr bwMode="auto">
          <a:xfrm>
            <a:off x="5641920" y="4124503"/>
            <a:ext cx="434073" cy="514248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2" name="メモ 41">
            <a:extLst>
              <a:ext uri="{FF2B5EF4-FFF2-40B4-BE49-F238E27FC236}">
                <a16:creationId xmlns:a16="http://schemas.microsoft.com/office/drawing/2014/main" id="{19853A5D-256C-404F-8545-1C24B22BEB1E}"/>
              </a:ext>
            </a:extLst>
          </p:cNvPr>
          <p:cNvSpPr/>
          <p:nvPr/>
        </p:nvSpPr>
        <p:spPr bwMode="auto">
          <a:xfrm>
            <a:off x="5739235" y="4210801"/>
            <a:ext cx="434073" cy="514248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3" name="メモ 42">
            <a:extLst>
              <a:ext uri="{FF2B5EF4-FFF2-40B4-BE49-F238E27FC236}">
                <a16:creationId xmlns:a16="http://schemas.microsoft.com/office/drawing/2014/main" id="{DD77CCB8-D3BB-6843-8B9B-0D5ED8C595FD}"/>
              </a:ext>
            </a:extLst>
          </p:cNvPr>
          <p:cNvSpPr/>
          <p:nvPr/>
        </p:nvSpPr>
        <p:spPr bwMode="auto">
          <a:xfrm>
            <a:off x="5836550" y="4297099"/>
            <a:ext cx="434073" cy="514248"/>
          </a:xfrm>
          <a:prstGeom prst="foldedCorner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6547F648-40A9-F945-8F77-94C07DF8920D}"/>
              </a:ext>
            </a:extLst>
          </p:cNvPr>
          <p:cNvSpPr/>
          <p:nvPr/>
        </p:nvSpPr>
        <p:spPr bwMode="auto">
          <a:xfrm rot="8563523">
            <a:off x="5148211" y="4458377"/>
            <a:ext cx="462477" cy="36074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23A3D2-E88E-C949-8241-0CD84E939914}"/>
              </a:ext>
            </a:extLst>
          </p:cNvPr>
          <p:cNvSpPr txBox="1"/>
          <p:nvPr/>
        </p:nvSpPr>
        <p:spPr>
          <a:xfrm>
            <a:off x="5620431" y="4835366"/>
            <a:ext cx="1124026" cy="31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6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templates</a:t>
            </a:r>
            <a:endParaRPr kumimoji="1" lang="ja-JP" altLang="en-US" sz="16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曲折矢印 6">
            <a:extLst>
              <a:ext uri="{FF2B5EF4-FFF2-40B4-BE49-F238E27FC236}">
                <a16:creationId xmlns:a16="http://schemas.microsoft.com/office/drawing/2014/main" id="{8CC1CDC5-D611-614C-86BE-A00B1C2243CC}"/>
              </a:ext>
            </a:extLst>
          </p:cNvPr>
          <p:cNvSpPr/>
          <p:nvPr/>
        </p:nvSpPr>
        <p:spPr bwMode="auto">
          <a:xfrm flipV="1">
            <a:off x="998551" y="5062161"/>
            <a:ext cx="3680435" cy="1069485"/>
          </a:xfrm>
          <a:prstGeom prst="bentArrow">
            <a:avLst>
              <a:gd name="adj1" fmla="val 14931"/>
              <a:gd name="adj2" fmla="val 16304"/>
              <a:gd name="adj3" fmla="val 25000"/>
              <a:gd name="adj4" fmla="val 43750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6B517E7-4C71-0040-BB09-E93FF850A7AF}"/>
              </a:ext>
            </a:extLst>
          </p:cNvPr>
          <p:cNvSpPr txBox="1"/>
          <p:nvPr/>
        </p:nvSpPr>
        <p:spPr>
          <a:xfrm>
            <a:off x="1465290" y="5932597"/>
            <a:ext cx="1949573" cy="53694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directly export </a:t>
            </a:r>
            <a:br>
              <a:rPr lang="en-US" altLang="ja-JP" sz="16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sz="1600" dirty="0">
                <a:solidFill>
                  <a:srgbClr val="3333CC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SUBFLOW module</a:t>
            </a:r>
            <a:endParaRPr kumimoji="1" lang="ja-JP" altLang="en-US" sz="1600" dirty="0">
              <a:solidFill>
                <a:srgbClr val="3333CC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8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543231" cy="482568"/>
          </a:xfrm>
        </p:spPr>
        <p:txBody>
          <a:bodyPr/>
          <a:lstStyle/>
          <a:p>
            <a:r>
              <a:rPr lang="en-US" altLang="ja-JP" dirty="0"/>
              <a:t>Editor Support Proposal#1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ja-JP" dirty="0"/>
              <a:t>Possible point to add SUBFLOW export support in Node-RED editor: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ja-JP" dirty="0"/>
              <a:t>Module Properties tab of of SUBFLOW template, and/or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ja-JP" dirty="0"/>
              <a:t>Export nodes UI of export menu</a:t>
            </a:r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pPr marL="800100" lvl="1" indent="-342900">
              <a:buFont typeface="+mj-lt"/>
              <a:buAutoNum type="arabicPeriod"/>
            </a:pPr>
            <a:endParaRPr lang="en" altLang="ja-JP" dirty="0"/>
          </a:p>
          <a:p>
            <a:r>
              <a:rPr lang="en" altLang="ja-JP" dirty="0"/>
              <a:t>#1(left fig.) seems better because users need to modify module properties when required information is not supplied.</a:t>
            </a:r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3462236-86FC-EF48-84FD-F7185B79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60" y="2138696"/>
            <a:ext cx="3471358" cy="2932783"/>
          </a:xfrm>
          <a:prstGeom prst="rect">
            <a:avLst/>
          </a:prstGeom>
        </p:spPr>
      </p:pic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ABC4360-14F9-EB4B-9BB6-83631770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12" y="2138696"/>
            <a:ext cx="2794141" cy="2932782"/>
          </a:xfrm>
          <a:prstGeom prst="rect">
            <a:avLst/>
          </a:prstGeom>
        </p:spPr>
      </p:pic>
      <p:pic>
        <p:nvPicPr>
          <p:cNvPr id="29" name="図 2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5C16FB6-9D35-B043-81BE-59A44A1C9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87" t="90537" r="2465" b="2028"/>
          <a:stretch/>
        </p:blipFill>
        <p:spPr>
          <a:xfrm>
            <a:off x="5073497" y="4789848"/>
            <a:ext cx="1869239" cy="21804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F7C00-3559-F641-A00E-15D159C8F21C}"/>
              </a:ext>
            </a:extLst>
          </p:cNvPr>
          <p:cNvSpPr txBox="1"/>
          <p:nvPr/>
        </p:nvSpPr>
        <p:spPr>
          <a:xfrm>
            <a:off x="6915743" y="4808873"/>
            <a:ext cx="720000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l"/>
            <a:r>
              <a:rPr kumimoji="1" lang="en-US" altLang="ja-JP" sz="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Download NPM</a:t>
            </a:r>
            <a:endParaRPr kumimoji="1" lang="ja-JP" altLang="en-US" sz="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2C74F3-1780-064A-BF9B-CE1B72C033ED}"/>
              </a:ext>
            </a:extLst>
          </p:cNvPr>
          <p:cNvSpPr txBox="1"/>
          <p:nvPr/>
        </p:nvSpPr>
        <p:spPr>
          <a:xfrm>
            <a:off x="3121578" y="4609848"/>
            <a:ext cx="720000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l"/>
            <a:r>
              <a:rPr kumimoji="1" lang="en-US" altLang="ja-JP" sz="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Download NPM</a:t>
            </a:r>
            <a:endParaRPr kumimoji="1" lang="ja-JP" altLang="en-US" sz="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線吹き出し 2 11">
            <a:extLst>
              <a:ext uri="{FF2B5EF4-FFF2-40B4-BE49-F238E27FC236}">
                <a16:creationId xmlns:a16="http://schemas.microsoft.com/office/drawing/2014/main" id="{3CF0FDBF-083E-1B42-99AB-E51A46DBD7C6}"/>
              </a:ext>
            </a:extLst>
          </p:cNvPr>
          <p:cNvSpPr/>
          <p:nvPr/>
        </p:nvSpPr>
        <p:spPr bwMode="auto">
          <a:xfrm>
            <a:off x="4559300" y="3455148"/>
            <a:ext cx="2120900" cy="51157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4312"/>
              <a:gd name="adj6" fmla="val -35906"/>
            </a:avLst>
          </a:prstGeom>
          <a:solidFill>
            <a:schemeClr val="bg1">
              <a:alpha val="8201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add “Download NPM” </a:t>
            </a:r>
            <a:br>
              <a:rPr kumimoji="1" lang="en-US" altLang="ja-JP" sz="1800" dirty="0">
                <a:solidFill>
                  <a:schemeClr val="tx1"/>
                </a:solidFill>
              </a:rPr>
            </a:br>
            <a:r>
              <a:rPr kumimoji="1" lang="en-US" altLang="ja-JP" sz="1800" dirty="0">
                <a:solidFill>
                  <a:schemeClr val="tx1"/>
                </a:solidFill>
              </a:rPr>
              <a:t>button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0326871-3A2E-524E-9B21-41598FA1B9E4}"/>
              </a:ext>
            </a:extLst>
          </p:cNvPr>
          <p:cNvCxnSpPr/>
          <p:nvPr/>
        </p:nvCxnSpPr>
        <p:spPr bwMode="auto">
          <a:xfrm>
            <a:off x="4236560" y="3547626"/>
            <a:ext cx="2706176" cy="12422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040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543231" cy="482568"/>
          </a:xfrm>
        </p:spPr>
        <p:txBody>
          <a:bodyPr/>
          <a:lstStyle/>
          <a:p>
            <a:r>
              <a:rPr lang="en-US" altLang="ja-JP" dirty="0"/>
              <a:t>Editor Support Proposal#2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ja-JP" dirty="0"/>
              <a:t>Possible approach for implementing export feature: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ja-JP" dirty="0"/>
              <a:t>call node generator from runtime,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ja-JP" dirty="0"/>
              <a:t>add new supporting code to runtime,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" altLang="ja-JP" dirty="0"/>
              <a:t>independent of #1/#2, whether to use plugin feature or not</a:t>
            </a:r>
          </a:p>
          <a:p>
            <a:pPr marL="400050">
              <a:buFont typeface="Wingdings" pitchFamily="2" charset="2"/>
              <a:buChar char="p"/>
            </a:pPr>
            <a:r>
              <a:rPr lang="en" altLang="ja-JP" dirty="0"/>
              <a:t>Regarding #1 and #2, I think #2 is preferable because #1 adds adds large amount of dependencies with most of them not used.</a:t>
            </a:r>
            <a:br>
              <a:rPr lang="en" altLang="ja-JP" dirty="0"/>
            </a:br>
            <a:r>
              <a:rPr lang="en" altLang="ja-JP" dirty="0"/>
              <a:t>Maybe useful for </a:t>
            </a:r>
            <a:r>
              <a:rPr lang="en-US" altLang="ja-JP" dirty="0"/>
              <a:t>adding conversion to NPM module from other specifications but have no good idea on it.</a:t>
            </a:r>
            <a:endParaRPr lang="en" altLang="ja-JP" dirty="0"/>
          </a:p>
          <a:p>
            <a:pPr marL="400050">
              <a:buFont typeface="Wingdings" pitchFamily="2" charset="2"/>
              <a:buChar char="p"/>
            </a:pPr>
            <a:r>
              <a:rPr lang="en" altLang="ja-JP" dirty="0"/>
              <a:t>Regarding #3,  I think adding this as a default feature make sense because it will be useful for many novice users as a default feature.</a:t>
            </a:r>
          </a:p>
          <a:p>
            <a:pPr marL="57150" indent="0">
              <a:buNone/>
            </a:pPr>
            <a:endParaRPr lang="en" altLang="ja-JP" dirty="0"/>
          </a:p>
          <a:p>
            <a:pPr marL="400050">
              <a:buFont typeface="Wingdings" pitchFamily="2" charset="2"/>
              <a:buChar char="p"/>
            </a:pPr>
            <a:endParaRPr lang="en" altLang="ja-JP" dirty="0"/>
          </a:p>
        </p:txBody>
      </p:sp>
    </p:spTree>
    <p:extLst>
      <p:ext uri="{BB962C8B-B14F-4D97-AF65-F5344CB8AC3E}">
        <p14:creationId xmlns:p14="http://schemas.microsoft.com/office/powerpoint/2010/main" val="147259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712602" cy="482568"/>
          </a:xfrm>
        </p:spPr>
        <p:txBody>
          <a:bodyPr/>
          <a:lstStyle/>
          <a:p>
            <a:r>
              <a:rPr lang="en-US" altLang="ja-JP" dirty="0"/>
              <a:t>Encoding JSON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00050">
              <a:buFont typeface="Wingdings" pitchFamily="2" charset="2"/>
              <a:buChar char="p"/>
            </a:pPr>
            <a:r>
              <a:rPr lang="en" altLang="ja-JP" dirty="0"/>
              <a:t>Current template for SUBFLOW module of subflow2node contains</a:t>
            </a:r>
            <a:br>
              <a:rPr lang="en" altLang="ja-JP" dirty="0"/>
            </a:br>
            <a:r>
              <a:rPr lang="en" altLang="ja-JP" dirty="0"/>
              <a:t>encoding/decoding support as described in the following design of  SUBFLOW JSON.</a:t>
            </a:r>
            <a:br>
              <a:rPr lang="en" altLang="ja-JP" dirty="0"/>
            </a:br>
            <a:r>
              <a:rPr lang="en" altLang="ja-JP" dirty="0"/>
              <a:t>- https://</a:t>
            </a:r>
            <a:r>
              <a:rPr lang="en" altLang="ja-JP" dirty="0" err="1"/>
              <a:t>github.com</a:t>
            </a:r>
            <a:r>
              <a:rPr lang="en" altLang="ja-JP" dirty="0"/>
              <a:t>/node-red/designs/pull/26</a:t>
            </a:r>
          </a:p>
          <a:p>
            <a:pPr marL="400050"/>
            <a:r>
              <a:rPr lang="en" altLang="ja-JP" dirty="0"/>
              <a:t>I think this feature will be candidate for plugin feature.</a:t>
            </a:r>
          </a:p>
          <a:p>
            <a:pPr marL="800100" lvl="1"/>
            <a:r>
              <a:rPr lang="en" altLang="ja-JP" dirty="0"/>
              <a:t>default encoding/decoding feature, additional scheme </a:t>
            </a:r>
          </a:p>
          <a:p>
            <a:pPr marL="800100" lvl="1"/>
            <a:r>
              <a:rPr lang="en" altLang="ja-JP" dirty="0"/>
              <a:t>but, may need additional plugin APIs for interaction between plugins?</a:t>
            </a:r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5308EA1-8905-8740-82C0-121A526F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7" y="3399800"/>
            <a:ext cx="2794141" cy="29327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2B4B9E-EBCD-A348-80DA-F94F59906649}"/>
              </a:ext>
            </a:extLst>
          </p:cNvPr>
          <p:cNvSpPr txBox="1"/>
          <p:nvPr/>
        </p:nvSpPr>
        <p:spPr>
          <a:xfrm>
            <a:off x="3034493" y="6350476"/>
            <a:ext cx="720000" cy="1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l"/>
            <a:r>
              <a:rPr kumimoji="1" lang="en-US" altLang="ja-JP" sz="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Download NPM</a:t>
            </a:r>
            <a:endParaRPr kumimoji="1" lang="ja-JP" altLang="en-US" sz="6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80B11A-A74B-4045-B3F1-9EF4D564C659}"/>
              </a:ext>
            </a:extLst>
          </p:cNvPr>
          <p:cNvSpPr/>
          <p:nvPr/>
        </p:nvSpPr>
        <p:spPr bwMode="auto">
          <a:xfrm>
            <a:off x="1141007" y="5815703"/>
            <a:ext cx="2962908" cy="481886"/>
          </a:xfrm>
          <a:prstGeom prst="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8" name="線吹き出し 2 7">
            <a:extLst>
              <a:ext uri="{FF2B5EF4-FFF2-40B4-BE49-F238E27FC236}">
                <a16:creationId xmlns:a16="http://schemas.microsoft.com/office/drawing/2014/main" id="{084AB993-59F0-7F4A-BE00-C553D529004C}"/>
              </a:ext>
            </a:extLst>
          </p:cNvPr>
          <p:cNvSpPr/>
          <p:nvPr/>
        </p:nvSpPr>
        <p:spPr bwMode="auto">
          <a:xfrm>
            <a:off x="4159335" y="5304125"/>
            <a:ext cx="2120900" cy="51157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151"/>
              <a:gd name="adj6" fmla="val -23930"/>
            </a:avLst>
          </a:prstGeom>
          <a:solidFill>
            <a:schemeClr val="bg1">
              <a:alpha val="8201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add via plugin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C42818-3FE5-414D-8294-1ADE4B836206}"/>
              </a:ext>
            </a:extLst>
          </p:cNvPr>
          <p:cNvSpPr txBox="1"/>
          <p:nvPr/>
        </p:nvSpPr>
        <p:spPr>
          <a:xfrm>
            <a:off x="1240225" y="5852808"/>
            <a:ext cx="620683" cy="20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Encoding</a:t>
            </a:r>
            <a:endParaRPr kumimoji="1" lang="ja-JP" altLang="en-US" sz="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A3E1-7D43-D24C-A144-8335078D858B}"/>
              </a:ext>
            </a:extLst>
          </p:cNvPr>
          <p:cNvSpPr txBox="1"/>
          <p:nvPr/>
        </p:nvSpPr>
        <p:spPr>
          <a:xfrm>
            <a:off x="1240225" y="6044322"/>
            <a:ext cx="362600" cy="203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Key</a:t>
            </a:r>
            <a:endParaRPr kumimoji="1" lang="ja-JP" altLang="en-US" sz="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6FA830B-4C71-0942-9D36-A71BC0B768FE}"/>
              </a:ext>
            </a:extLst>
          </p:cNvPr>
          <p:cNvSpPr/>
          <p:nvPr/>
        </p:nvSpPr>
        <p:spPr bwMode="auto">
          <a:xfrm>
            <a:off x="1877413" y="5864999"/>
            <a:ext cx="941382" cy="150083"/>
          </a:xfrm>
          <a:prstGeom prst="roundRect">
            <a:avLst>
              <a:gd name="adj" fmla="val 10068"/>
            </a:avLst>
          </a:prstGeom>
          <a:ln w="6350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AES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0407BBA4-CFEA-6B42-BA5C-F7AB1A436C1B}"/>
              </a:ext>
            </a:extLst>
          </p:cNvPr>
          <p:cNvSpPr/>
          <p:nvPr/>
        </p:nvSpPr>
        <p:spPr bwMode="auto">
          <a:xfrm>
            <a:off x="1877413" y="6056888"/>
            <a:ext cx="1921152" cy="150083"/>
          </a:xfrm>
          <a:prstGeom prst="roundRect">
            <a:avLst>
              <a:gd name="adj" fmla="val 10068"/>
            </a:avLst>
          </a:prstGeom>
          <a:ln w="6350"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AF8668FF-22AD-B549-A077-CCE0F1A39F69}"/>
              </a:ext>
            </a:extLst>
          </p:cNvPr>
          <p:cNvSpPr/>
          <p:nvPr/>
        </p:nvSpPr>
        <p:spPr bwMode="auto">
          <a:xfrm flipV="1">
            <a:off x="1943045" y="5911934"/>
            <a:ext cx="63033" cy="54339"/>
          </a:xfrm>
          <a:prstGeom prst="triangl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5994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Macintosh PowerPoint</Application>
  <PresentationFormat>画面に合わせる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Hiragino Kaku Gothic Pro W6</vt:lpstr>
      <vt:lpstr>游ゴシック</vt:lpstr>
      <vt:lpstr>游ゴシック Medium</vt:lpstr>
      <vt:lpstr>Arial</vt:lpstr>
      <vt:lpstr>HGPｺﾞｼｯｸE</vt:lpstr>
      <vt:lpstr>Times New Roman</vt:lpstr>
      <vt:lpstr>Wingdings</vt:lpstr>
      <vt:lpstr>標準デザイン</vt:lpstr>
      <vt:lpstr>Editor Support of  Exporting SUBFLOW</vt:lpstr>
      <vt:lpstr>Exporting SUBFLOW</vt:lpstr>
      <vt:lpstr>Editor Support Proposal#1</vt:lpstr>
      <vt:lpstr>Editor Support Proposal#2</vt:lpstr>
      <vt:lpstr>Encoding JSON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2021-06-30T09:57:02Z</dcterms:modified>
</cp:coreProperties>
</file>