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949" r:id="rId6"/>
    <p:sldId id="970" r:id="rId7"/>
    <p:sldId id="969" r:id="rId8"/>
    <p:sldId id="967" r:id="rId9"/>
    <p:sldId id="501" r:id="rId10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EACD5-7B85-4C3D-8B02-91F755292070}" v="2" dt="2021-06-30T06:00:38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5735" autoAdjust="0"/>
  </p:normalViewPr>
  <p:slideViewPr>
    <p:cSldViewPr snapToGrid="0">
      <p:cViewPr varScale="1">
        <p:scale>
          <a:sx n="90" d="100"/>
          <a:sy n="90" d="100"/>
        </p:scale>
        <p:origin x="2208" y="7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492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946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33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876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2021.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10153" y="6599238"/>
            <a:ext cx="228299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2021.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designs/pull/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node-red/node-red-dashboard/pull/62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misc/version-support-stat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954633" y="3429000"/>
            <a:ext cx="7627409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 Module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layout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and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dashbord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7034135" y="5968627"/>
            <a:ext cx="1377300" cy="307777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Kazuhiro Ito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883849" cy="523220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Summary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21910" y="920852"/>
            <a:ext cx="8900180" cy="547226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 Module prototype</a:t>
            </a:r>
          </a:p>
          <a:p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Design note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 design note for UI Module #24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https://github.com/node-red/designs/pull/24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Prototype version</a:t>
            </a:r>
          </a:p>
          <a:p>
            <a:r>
              <a:rPr lang="nb-NO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[Draft] UI Module prototype #621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https://github.com/node-red/node-red-dashboard/pull/621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 created a prototype version for the purpose of validating the design notes of the UI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module.This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prototype has unimplemented features.</a:t>
            </a: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Implemented</a:t>
            </a: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Add Config node for UI module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 module support for existing features</a:t>
            </a: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Unimplemented</a:t>
            </a:r>
          </a:p>
          <a:p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 Module layout function</a:t>
            </a:r>
          </a:p>
          <a:p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 Module dashboard display</a:t>
            </a:r>
          </a:p>
          <a:p>
            <a:endParaRPr lang="en-US" altLang="ja-JP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Consider implementing the above two unimplemented functions.</a:t>
            </a:r>
          </a:p>
          <a:p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27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303B7BE-55F3-454C-9E93-FABEBF97F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36" y="1392804"/>
            <a:ext cx="4761905" cy="52857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685898" cy="523220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 Module layout function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13191" y="978044"/>
            <a:ext cx="3677759" cy="277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en-US" altLang="ja-JP" sz="13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Subgroup template node layout function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651C105-8E95-4CD6-BA85-F2FCDC693BA4}"/>
              </a:ext>
            </a:extLst>
          </p:cNvPr>
          <p:cNvSpPr/>
          <p:nvPr/>
        </p:nvSpPr>
        <p:spPr bwMode="auto">
          <a:xfrm>
            <a:off x="6873658" y="4178288"/>
            <a:ext cx="867905" cy="437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58CB76-D66F-4BB0-9047-63A93CEF2C6D}"/>
              </a:ext>
            </a:extLst>
          </p:cNvPr>
          <p:cNvSpPr/>
          <p:nvPr/>
        </p:nvSpPr>
        <p:spPr>
          <a:xfrm>
            <a:off x="4847375" y="891299"/>
            <a:ext cx="3881758" cy="531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3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7B4073F-F5DD-46AA-85C5-C170C09D53AF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>
            <a:off x="3209731" y="3156150"/>
            <a:ext cx="200128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26099B9-BACC-4443-84E9-34806D3B396E}"/>
              </a:ext>
            </a:extLst>
          </p:cNvPr>
          <p:cNvSpPr txBox="1"/>
          <p:nvPr/>
        </p:nvSpPr>
        <p:spPr>
          <a:xfrm>
            <a:off x="5211014" y="2984949"/>
            <a:ext cx="2096594" cy="342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Specify the width and </a:t>
            </a:r>
            <a:r>
              <a:rPr kumimoji="1" lang="en-US" altLang="ja-JP" sz="9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height.It</a:t>
            </a:r>
            <a:r>
              <a:rPr kumimoji="1" lang="en-US" altLang="ja-JP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cannot be set automatically.</a:t>
            </a:r>
            <a:endParaRPr kumimoji="1" lang="ja-JP" altLang="en-US" sz="9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B828C5-D87C-4DBB-A518-9103F94A8A74}"/>
              </a:ext>
            </a:extLst>
          </p:cNvPr>
          <p:cNvSpPr txBox="1"/>
          <p:nvPr/>
        </p:nvSpPr>
        <p:spPr>
          <a:xfrm>
            <a:off x="5211014" y="4054393"/>
            <a:ext cx="2096595" cy="221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 </a:t>
            </a:r>
            <a:r>
              <a:rPr kumimoji="1" lang="en-US" altLang="ja-JP" sz="9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ui_spacer</a:t>
            </a:r>
            <a:r>
              <a:rPr kumimoji="1" lang="en-US" altLang="ja-JP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node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4A470D-2399-4C51-93AE-A3EE03D52F26}"/>
              </a:ext>
            </a:extLst>
          </p:cNvPr>
          <p:cNvSpPr txBox="1"/>
          <p:nvPr/>
        </p:nvSpPr>
        <p:spPr>
          <a:xfrm>
            <a:off x="5211014" y="5065064"/>
            <a:ext cx="2096595" cy="217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Open the edit screen for each node.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BB7F244-9EF0-464F-B212-AD7870A2565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>
            <a:off x="4438597" y="4165045"/>
            <a:ext cx="77241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45B2CAF-7A70-457F-B3C7-55888A0C0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1323" y="5154461"/>
            <a:ext cx="639691" cy="407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AEDA449A-CB88-4E1A-98C6-A18520E6B738}"/>
              </a:ext>
            </a:extLst>
          </p:cNvPr>
          <p:cNvSpPr/>
          <p:nvPr/>
        </p:nvSpPr>
        <p:spPr bwMode="auto">
          <a:xfrm>
            <a:off x="4438597" y="4340475"/>
            <a:ext cx="131066" cy="1617258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上下 35">
            <a:extLst>
              <a:ext uri="{FF2B5EF4-FFF2-40B4-BE49-F238E27FC236}">
                <a16:creationId xmlns:a16="http://schemas.microsoft.com/office/drawing/2014/main" id="{18951901-4045-4E4C-95F6-89508B106390}"/>
              </a:ext>
            </a:extLst>
          </p:cNvPr>
          <p:cNvSpPr/>
          <p:nvPr/>
        </p:nvSpPr>
        <p:spPr bwMode="auto">
          <a:xfrm>
            <a:off x="889281" y="4510087"/>
            <a:ext cx="131066" cy="1376363"/>
          </a:xfrm>
          <a:prstGeom prst="upDownArrow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D2A00D-8E19-4845-A1B5-C3BF1E150A48}"/>
              </a:ext>
            </a:extLst>
          </p:cNvPr>
          <p:cNvSpPr/>
          <p:nvPr/>
        </p:nvSpPr>
        <p:spPr>
          <a:xfrm>
            <a:off x="5078159" y="1004481"/>
            <a:ext cx="3927026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Consider adding the ability to edit widget orders to subgroup templates.</a:t>
            </a:r>
            <a:b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This allows you to edit the order of the node IDs stored in the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widgetOrder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set in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ui_subgroup_t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b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 In this study, we will not support the layout editor and prioritize the implementation of the display function on the dashboard.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71BE83-EB39-4C0F-B5A9-D5D587C4B948}"/>
              </a:ext>
            </a:extLst>
          </p:cNvPr>
          <p:cNvSpPr txBox="1"/>
          <p:nvPr/>
        </p:nvSpPr>
        <p:spPr>
          <a:xfrm>
            <a:off x="3288195" y="4044157"/>
            <a:ext cx="592840" cy="216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900" dirty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layout</a:t>
            </a:r>
            <a:endParaRPr kumimoji="1" lang="ja-JP" altLang="en-US" sz="9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CD72781-391A-493B-AC73-FCFB61DB5B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7461" y="3156150"/>
            <a:ext cx="1362270" cy="2097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BBF56F3-F5E1-4311-A863-EB80DD8775FD}"/>
              </a:ext>
            </a:extLst>
          </p:cNvPr>
          <p:cNvCxnSpPr>
            <a:cxnSpLocks/>
          </p:cNvCxnSpPr>
          <p:nvPr/>
        </p:nvCxnSpPr>
        <p:spPr bwMode="auto">
          <a:xfrm>
            <a:off x="1020347" y="5705475"/>
            <a:ext cx="210519" cy="504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6088AD3-E19B-44F1-8DFA-4ABE45F78157}"/>
              </a:ext>
            </a:extLst>
          </p:cNvPr>
          <p:cNvCxnSpPr>
            <a:cxnSpLocks/>
          </p:cNvCxnSpPr>
          <p:nvPr/>
        </p:nvCxnSpPr>
        <p:spPr bwMode="auto">
          <a:xfrm>
            <a:off x="1230866" y="6214141"/>
            <a:ext cx="394120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817AAA7-CBA7-4768-BAED-0FA50BF4A331}"/>
              </a:ext>
            </a:extLst>
          </p:cNvPr>
          <p:cNvSpPr txBox="1"/>
          <p:nvPr/>
        </p:nvSpPr>
        <p:spPr>
          <a:xfrm>
            <a:off x="5172075" y="6056259"/>
            <a:ext cx="2096595" cy="342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You can change the order of widgets under subgroup.</a:t>
            </a:r>
            <a:endParaRPr lang="en-US" altLang="ja-JP" sz="9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6C2DBF3-F343-4579-86C6-B8E75848014F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0950" y="3733502"/>
            <a:ext cx="351716" cy="302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17A461A-F479-4964-BB40-43A1ED3FD8AA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4142666" y="3733502"/>
            <a:ext cx="106834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066893-C075-41FA-952B-49EBE9A8BDD2}"/>
              </a:ext>
            </a:extLst>
          </p:cNvPr>
          <p:cNvSpPr txBox="1"/>
          <p:nvPr/>
        </p:nvSpPr>
        <p:spPr>
          <a:xfrm>
            <a:off x="5211012" y="3562301"/>
            <a:ext cx="2096595" cy="342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Launch the layout editor screen* Not implemented this time.</a:t>
            </a:r>
            <a:endParaRPr kumimoji="1" lang="en-US" altLang="ja-JP" sz="9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200CAC3-7284-4B7D-B67D-0C984BB53797}"/>
              </a:ext>
            </a:extLst>
          </p:cNvPr>
          <p:cNvSpPr txBox="1"/>
          <p:nvPr/>
        </p:nvSpPr>
        <p:spPr>
          <a:xfrm>
            <a:off x="581373" y="3666830"/>
            <a:ext cx="1797615" cy="2177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Subgroup</a:t>
            </a:r>
            <a:r>
              <a:rPr kumimoji="1" lang="ja-JP" altLang="en-US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9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 layout</a:t>
            </a:r>
            <a:endParaRPr kumimoji="1" lang="ja-JP" altLang="en-US" sz="9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173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B8AC0DF-D3A2-4395-AE68-0100B5E3EC14}"/>
              </a:ext>
            </a:extLst>
          </p:cNvPr>
          <p:cNvSpPr/>
          <p:nvPr/>
        </p:nvSpPr>
        <p:spPr bwMode="auto">
          <a:xfrm>
            <a:off x="3825632" y="4265075"/>
            <a:ext cx="3589065" cy="2116675"/>
          </a:xfrm>
          <a:prstGeom prst="roundRect">
            <a:avLst>
              <a:gd name="adj" fmla="val 285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+mn-lt"/>
              </a:rPr>
              <a:t>Dashboard</a:t>
            </a:r>
          </a:p>
          <a:p>
            <a:endParaRPr lang="en-US" altLang="ja-JP" sz="1800" dirty="0">
              <a:solidFill>
                <a:schemeClr val="tx1"/>
              </a:solidFill>
            </a:endParaRPr>
          </a:p>
          <a:p>
            <a:endParaRPr kumimoji="1" lang="en-US" altLang="ja-JP" sz="1800" dirty="0">
              <a:solidFill>
                <a:schemeClr val="tx1"/>
              </a:solidFill>
            </a:endParaRPr>
          </a:p>
          <a:p>
            <a:endParaRPr lang="en-US" altLang="ja-JP" sz="1800" dirty="0">
              <a:solidFill>
                <a:schemeClr val="tx1"/>
              </a:solidFill>
            </a:endParaRPr>
          </a:p>
          <a:p>
            <a:endParaRPr kumimoji="1" lang="en-US" altLang="ja-JP" sz="1800" dirty="0">
              <a:solidFill>
                <a:schemeClr val="tx1"/>
              </a:solidFill>
            </a:endParaRPr>
          </a:p>
          <a:p>
            <a:endParaRPr lang="en-US" altLang="ja-JP" sz="1800" dirty="0">
              <a:solidFill>
                <a:schemeClr val="tx1"/>
              </a:solidFill>
            </a:endParaRPr>
          </a:p>
          <a:p>
            <a:endParaRPr kumimoji="1" lang="en-US" altLang="ja-JP" sz="1800" dirty="0">
              <a:solidFill>
                <a:schemeClr val="tx1"/>
              </a:solidFill>
            </a:endParaRPr>
          </a:p>
          <a:p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FCC9FE29-6E27-4555-825A-9CCC202A403B}"/>
              </a:ext>
            </a:extLst>
          </p:cNvPr>
          <p:cNvSpPr/>
          <p:nvPr/>
        </p:nvSpPr>
        <p:spPr bwMode="auto">
          <a:xfrm>
            <a:off x="3825632" y="1134595"/>
            <a:ext cx="3581400" cy="3107492"/>
          </a:xfrm>
          <a:prstGeom prst="roundRect">
            <a:avLst>
              <a:gd name="adj" fmla="val 285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+mn-lt"/>
              </a:rPr>
              <a:t>Editor</a:t>
            </a:r>
          </a:p>
          <a:p>
            <a:endParaRPr lang="en-US" altLang="ja-JP" sz="1800" dirty="0">
              <a:solidFill>
                <a:schemeClr val="tx1"/>
              </a:solidFill>
            </a:endParaRPr>
          </a:p>
          <a:p>
            <a:endParaRPr kumimoji="1" lang="en-US" altLang="ja-JP" sz="1800" dirty="0">
              <a:solidFill>
                <a:schemeClr val="tx1"/>
              </a:solidFill>
            </a:endParaRPr>
          </a:p>
          <a:p>
            <a:endParaRPr lang="en-US" altLang="ja-JP" sz="1800" dirty="0">
              <a:solidFill>
                <a:schemeClr val="tx1"/>
              </a:solidFill>
            </a:endParaRPr>
          </a:p>
          <a:p>
            <a:endParaRPr kumimoji="1" lang="en-US" altLang="ja-JP" sz="1800" dirty="0">
              <a:solidFill>
                <a:schemeClr val="tx1"/>
              </a:solidFill>
            </a:endParaRPr>
          </a:p>
          <a:p>
            <a:endParaRPr lang="en-US" altLang="ja-JP" sz="1800" dirty="0">
              <a:solidFill>
                <a:schemeClr val="tx1"/>
              </a:solidFill>
            </a:endParaRPr>
          </a:p>
          <a:p>
            <a:endParaRPr kumimoji="1" lang="en-US" altLang="ja-JP" sz="1800" dirty="0">
              <a:solidFill>
                <a:schemeClr val="tx1"/>
              </a:solidFill>
            </a:endParaRPr>
          </a:p>
          <a:p>
            <a:endParaRPr lang="en-US" altLang="ja-JP" sz="1800" dirty="0">
              <a:solidFill>
                <a:schemeClr val="tx1"/>
              </a:solidFill>
            </a:endParaRPr>
          </a:p>
          <a:p>
            <a:endParaRPr kumimoji="1" lang="en-US" altLang="ja-JP" sz="1800" dirty="0">
              <a:solidFill>
                <a:schemeClr val="tx1"/>
              </a:solidFill>
            </a:endParaRPr>
          </a:p>
          <a:p>
            <a:endParaRPr lang="en-US" altLang="ja-JP" sz="1800" dirty="0">
              <a:solidFill>
                <a:schemeClr val="tx1"/>
              </a:solidFill>
            </a:endParaRPr>
          </a:p>
          <a:p>
            <a:endParaRPr kumimoji="1" lang="en-US" altLang="ja-JP" sz="1800" dirty="0">
              <a:solidFill>
                <a:schemeClr val="tx1"/>
              </a:solidFill>
            </a:endParaRPr>
          </a:p>
          <a:p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248553" cy="523220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 Module dashboard display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13191" y="919975"/>
            <a:ext cx="3646362" cy="475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Dashboard display function</a:t>
            </a:r>
          </a:p>
          <a:p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Place the instantiated widget of the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subflow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on the dashboard based on the information in the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subflow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template.</a:t>
            </a: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The placement is based on the information of the subgroup instance (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ui_subgroup_i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and subgroup template (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ui_subgroup_t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), which are the config nodes for dashboard display that are automatically generated in pairs with the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subflow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instance and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subflow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template.</a:t>
            </a:r>
          </a:p>
          <a:p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 addition, the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subflow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placed in the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subflow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is also displayed.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F4C28AF-0004-45CC-AD10-0539AE05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41" y="4351472"/>
            <a:ext cx="2274094" cy="193323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B53235-ECF7-4544-85A8-3C0A81C3836A}"/>
              </a:ext>
            </a:extLst>
          </p:cNvPr>
          <p:cNvSpPr/>
          <p:nvPr/>
        </p:nvSpPr>
        <p:spPr bwMode="auto">
          <a:xfrm>
            <a:off x="4723100" y="4548738"/>
            <a:ext cx="1080419" cy="11416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ACABBF-91FF-4A3E-B9EB-33F2B868C457}"/>
              </a:ext>
            </a:extLst>
          </p:cNvPr>
          <p:cNvSpPr/>
          <p:nvPr/>
        </p:nvSpPr>
        <p:spPr bwMode="auto">
          <a:xfrm>
            <a:off x="5858288" y="4548739"/>
            <a:ext cx="1080419" cy="11416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D94A944-1133-4B71-A39F-3704769B2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413" y="1205912"/>
            <a:ext cx="1396206" cy="15965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7465BDC-0A60-4CB6-ADCD-D10EDEEA9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572" y="2941880"/>
            <a:ext cx="2447888" cy="12133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F002EF4-8144-4994-B989-DCEC72195191}"/>
              </a:ext>
            </a:extLst>
          </p:cNvPr>
          <p:cNvSpPr/>
          <p:nvPr/>
        </p:nvSpPr>
        <p:spPr bwMode="auto">
          <a:xfrm>
            <a:off x="4730506" y="3105008"/>
            <a:ext cx="933450" cy="4001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D079C52-F043-4534-A50A-5CB484358FAC}"/>
              </a:ext>
            </a:extLst>
          </p:cNvPr>
          <p:cNvSpPr/>
          <p:nvPr/>
        </p:nvSpPr>
        <p:spPr bwMode="auto">
          <a:xfrm>
            <a:off x="5858288" y="3082832"/>
            <a:ext cx="933450" cy="4223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C264FD7-E12B-415C-965B-0BB2F1A40BF3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 bwMode="auto">
          <a:xfrm flipH="1">
            <a:off x="5197231" y="2802499"/>
            <a:ext cx="626285" cy="3025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8621ABA-299C-46FA-92A8-D26803D04556}"/>
              </a:ext>
            </a:extLst>
          </p:cNvPr>
          <p:cNvCxnSpPr>
            <a:cxnSpLocks/>
            <a:stCxn id="53" idx="2"/>
          </p:cNvCxnSpPr>
          <p:nvPr/>
        </p:nvCxnSpPr>
        <p:spPr bwMode="auto">
          <a:xfrm>
            <a:off x="5823516" y="2779950"/>
            <a:ext cx="501497" cy="302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E33D482-C615-46BE-B8A1-51BF3DA0C8C4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 bwMode="auto">
          <a:xfrm>
            <a:off x="5197231" y="3505200"/>
            <a:ext cx="66079" cy="10435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7FF8DB7-1901-4895-A624-4CACA37F716E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 bwMode="auto">
          <a:xfrm>
            <a:off x="6325013" y="3505200"/>
            <a:ext cx="73485" cy="10435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5FC928A-EE04-435C-87E2-7B1243A6C0C3}"/>
              </a:ext>
            </a:extLst>
          </p:cNvPr>
          <p:cNvSpPr/>
          <p:nvPr/>
        </p:nvSpPr>
        <p:spPr bwMode="auto">
          <a:xfrm>
            <a:off x="5125413" y="1228899"/>
            <a:ext cx="1396205" cy="15510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65" name="吹き出し: 折線 64">
            <a:extLst>
              <a:ext uri="{FF2B5EF4-FFF2-40B4-BE49-F238E27FC236}">
                <a16:creationId xmlns:a16="http://schemas.microsoft.com/office/drawing/2014/main" id="{049420D9-A26E-4F68-B04F-229B81454ACD}"/>
              </a:ext>
            </a:extLst>
          </p:cNvPr>
          <p:cNvSpPr/>
          <p:nvPr/>
        </p:nvSpPr>
        <p:spPr bwMode="auto">
          <a:xfrm>
            <a:off x="6791738" y="1643201"/>
            <a:ext cx="1409136" cy="395184"/>
          </a:xfrm>
          <a:prstGeom prst="borderCallout2">
            <a:avLst>
              <a:gd name="adj1" fmla="val 18750"/>
              <a:gd name="adj2" fmla="val -829"/>
              <a:gd name="adj3" fmla="val 18750"/>
              <a:gd name="adj4" fmla="val -16667"/>
              <a:gd name="adj5" fmla="val 112557"/>
              <a:gd name="adj6" fmla="val -35891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l"/>
            <a:r>
              <a:rPr kumimoji="1" lang="en-US" altLang="ja-JP" sz="1000" dirty="0" err="1">
                <a:solidFill>
                  <a:schemeClr val="tx1"/>
                </a:solidFill>
              </a:rPr>
              <a:t>Subflow</a:t>
            </a:r>
            <a:r>
              <a:rPr kumimoji="1" lang="en-US" altLang="ja-JP" sz="1000" dirty="0">
                <a:solidFill>
                  <a:schemeClr val="tx1"/>
                </a:solidFill>
              </a:rPr>
              <a:t> template</a:t>
            </a:r>
          </a:p>
          <a:p>
            <a:pPr algn="l"/>
            <a:r>
              <a:rPr kumimoji="1" lang="en-US" altLang="ja-JP" sz="1000" dirty="0">
                <a:solidFill>
                  <a:schemeClr val="tx1"/>
                </a:solidFill>
              </a:rPr>
              <a:t>(Subgroup template)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吹き出し: 折線 66">
            <a:extLst>
              <a:ext uri="{FF2B5EF4-FFF2-40B4-BE49-F238E27FC236}">
                <a16:creationId xmlns:a16="http://schemas.microsoft.com/office/drawing/2014/main" id="{EB46FBC0-446D-4552-BA39-417510B93BF3}"/>
              </a:ext>
            </a:extLst>
          </p:cNvPr>
          <p:cNvSpPr/>
          <p:nvPr/>
        </p:nvSpPr>
        <p:spPr bwMode="auto">
          <a:xfrm>
            <a:off x="7195115" y="2784928"/>
            <a:ext cx="1409135" cy="400019"/>
          </a:xfrm>
          <a:prstGeom prst="borderCallout2">
            <a:avLst>
              <a:gd name="adj1" fmla="val 18750"/>
              <a:gd name="adj2" fmla="val 2034"/>
              <a:gd name="adj3" fmla="val 18750"/>
              <a:gd name="adj4" fmla="val -16667"/>
              <a:gd name="adj5" fmla="val 50892"/>
              <a:gd name="adj6" fmla="val -23488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l"/>
            <a:r>
              <a:rPr kumimoji="1" lang="en-US" altLang="ja-JP" sz="1000" dirty="0" err="1">
                <a:solidFill>
                  <a:schemeClr val="tx1"/>
                </a:solidFill>
              </a:rPr>
              <a:t>Subflow</a:t>
            </a:r>
            <a:r>
              <a:rPr kumimoji="1" lang="en-US" altLang="ja-JP" sz="1000" dirty="0">
                <a:solidFill>
                  <a:schemeClr val="tx1"/>
                </a:solidFill>
              </a:rPr>
              <a:t> instance</a:t>
            </a:r>
          </a:p>
          <a:p>
            <a:pPr algn="l"/>
            <a:r>
              <a:rPr kumimoji="1" lang="en-US" altLang="ja-JP" sz="1000" dirty="0">
                <a:solidFill>
                  <a:schemeClr val="tx1"/>
                </a:solidFill>
              </a:rPr>
              <a:t>(Subgroup instance)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吹き出し: 折線 67">
            <a:extLst>
              <a:ext uri="{FF2B5EF4-FFF2-40B4-BE49-F238E27FC236}">
                <a16:creationId xmlns:a16="http://schemas.microsoft.com/office/drawing/2014/main" id="{3ED1111C-C2D5-4F8F-A3C0-089AB8DA3D44}"/>
              </a:ext>
            </a:extLst>
          </p:cNvPr>
          <p:cNvSpPr/>
          <p:nvPr/>
        </p:nvSpPr>
        <p:spPr bwMode="auto">
          <a:xfrm>
            <a:off x="7195115" y="4593052"/>
            <a:ext cx="1800943" cy="791155"/>
          </a:xfrm>
          <a:prstGeom prst="borderCallout2">
            <a:avLst>
              <a:gd name="adj1" fmla="val 18750"/>
              <a:gd name="adj2" fmla="val 285"/>
              <a:gd name="adj3" fmla="val 18750"/>
              <a:gd name="adj4" fmla="val -16667"/>
              <a:gd name="adj5" fmla="val 58387"/>
              <a:gd name="adj6" fmla="val -28084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000" dirty="0">
                <a:solidFill>
                  <a:schemeClr val="tx1"/>
                </a:solidFill>
              </a:rPr>
              <a:t>Place the widget on the dash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according to the order of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the </a:t>
            </a:r>
            <a:r>
              <a:rPr lang="en-US" altLang="ja-JP" sz="1000" dirty="0" err="1">
                <a:solidFill>
                  <a:schemeClr val="tx1"/>
                </a:solidFill>
              </a:rPr>
              <a:t>subflow</a:t>
            </a:r>
            <a:r>
              <a:rPr lang="en-US" altLang="ja-JP" sz="1000" dirty="0">
                <a:solidFill>
                  <a:schemeClr val="tx1"/>
                </a:solidFill>
              </a:rPr>
              <a:t> template.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4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351652" cy="523220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Others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13191" y="919975"/>
            <a:ext cx="89001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Improvement of UI Module function update opportunity</a:t>
            </a:r>
          </a:p>
          <a:p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 the prototype version, the functionality is built into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ensureDashboardNode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 only for ease of implementation.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Therefore, the UI module function is updated only when the tab on the dashboard is pressed.</a:t>
            </a: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Consider incorporating it into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editSaveEventHandler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(),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nodesAddEventHandler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(), </a:t>
            </a:r>
            <a:r>
              <a:rPr lang="en-US" altLang="ja-JP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nodesRemoveEventHandler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 for updates synchronized with node placement.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B2F653-9BDD-4BD0-9D12-09618C0FECFE}"/>
              </a:ext>
            </a:extLst>
          </p:cNvPr>
          <p:cNvSpPr/>
          <p:nvPr/>
        </p:nvSpPr>
        <p:spPr>
          <a:xfrm>
            <a:off x="121910" y="3312301"/>
            <a:ext cx="8900180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About AngularJS 1.8.x LTS period</a:t>
            </a: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AngularJS 1.8.x LTS will end on December 31, 2021.</a:t>
            </a: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https://docs.angularjs.org/misc/version-support-status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Please let us know if you have any plans for future support.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02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l">
          <a:defRPr kumimoji="1" sz="1800" dirty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30064A574CCE94381B7428ED3B4F8DB" ma:contentTypeVersion="8" ma:contentTypeDescription="新しいドキュメントを作成します。" ma:contentTypeScope="" ma:versionID="e329c3717b3b1aedbd503bc78d00a173">
  <xsd:schema xmlns:xsd="http://www.w3.org/2001/XMLSchema" xmlns:xs="http://www.w3.org/2001/XMLSchema" xmlns:p="http://schemas.microsoft.com/office/2006/metadata/properties" xmlns:ns2="87f62c15-35e0-4da7-8077-d9fe561800b0" targetNamespace="http://schemas.microsoft.com/office/2006/metadata/properties" ma:root="true" ma:fieldsID="4d22108f45f4d45bdc4768414bfbc49d" ns2:_="">
    <xsd:import namespace="87f62c15-35e0-4da7-8077-d9fe56180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62c15-35e0-4da7-8077-d9fe561800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A8A409-74D4-4B4F-9E5E-6066DC7A83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27C85A-7AFF-4F4F-81A6-BD17AA06D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f62c15-35e0-4da7-8077-d9fe561800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7FBEB6-3DC6-4FDE-A515-ED547100516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7f62c15-35e0-4da7-8077-d9fe561800b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495</Words>
  <Application>Microsoft Office PowerPoint</Application>
  <PresentationFormat>画面に合わせる (4:3)</PresentationFormat>
  <Paragraphs>107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HGPｺﾞｼｯｸE</vt:lpstr>
      <vt:lpstr>メイリオ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UI Module layout and dashbord display</vt:lpstr>
      <vt:lpstr>Summary</vt:lpstr>
      <vt:lpstr>UI Module layout function</vt:lpstr>
      <vt:lpstr>UI Module dashboard display</vt:lpstr>
      <vt:lpstr>Others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98</cp:revision>
  <dcterms:created xsi:type="dcterms:W3CDTF">2004-05-26T10:25:15Z</dcterms:created>
  <dcterms:modified xsi:type="dcterms:W3CDTF">2021-06-30T06:06:14Z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0x010100B30064A574CCE94381B7428ED3B4F8DB</vt:lpwstr>
  </property>
</Properties>
</file>