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83" r:id="rId3"/>
    <p:sldId id="282" r:id="rId4"/>
    <p:sldId id="259" r:id="rId5"/>
    <p:sldId id="284" r:id="rId6"/>
    <p:sldId id="261" r:id="rId7"/>
    <p:sldId id="285" r:id="rId8"/>
    <p:sldId id="286" r:id="rId9"/>
    <p:sldId id="287" r:id="rId10"/>
    <p:sldId id="293" r:id="rId11"/>
    <p:sldId id="288" r:id="rId12"/>
    <p:sldId id="289" r:id="rId13"/>
    <p:sldId id="290" r:id="rId14"/>
    <p:sldId id="291" r:id="rId15"/>
    <p:sldId id="296" r:id="rId16"/>
    <p:sldId id="297" r:id="rId17"/>
    <p:sldId id="299" r:id="rId18"/>
    <p:sldId id="300" r:id="rId19"/>
    <p:sldId id="292" r:id="rId20"/>
    <p:sldId id="294" r:id="rId21"/>
    <p:sldId id="301" r:id="rId22"/>
    <p:sldId id="302" r:id="rId23"/>
    <p:sldId id="295" r:id="rId24"/>
    <p:sldId id="303" r:id="rId25"/>
    <p:sldId id="304" r:id="rId26"/>
    <p:sldId id="305" r:id="rId27"/>
    <p:sldId id="271" r:id="rId28"/>
    <p:sldId id="311" r:id="rId29"/>
    <p:sldId id="310" r:id="rId30"/>
    <p:sldId id="306" r:id="rId31"/>
    <p:sldId id="312" r:id="rId32"/>
    <p:sldId id="272" r:id="rId33"/>
    <p:sldId id="273" r:id="rId34"/>
    <p:sldId id="274" r:id="rId35"/>
    <p:sldId id="270" r:id="rId36"/>
    <p:sldId id="307" r:id="rId37"/>
    <p:sldId id="30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3"/>
    <p:restoredTop sz="94707"/>
  </p:normalViewPr>
  <p:slideViewPr>
    <p:cSldViewPr snapToGrid="0" snapToObjects="1">
      <p:cViewPr varScale="1">
        <p:scale>
          <a:sx n="100" d="100"/>
          <a:sy n="100" d="100"/>
        </p:scale>
        <p:origin x="1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4CA93-2B01-8049-88EF-6F388194AF89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A7BF7-381D-5241-B0C5-5EECB384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2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A7BF7-381D-5241-B0C5-5EECB3841B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D19C-2993-8E4D-8EA3-9BCB6FB43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C08AA-0471-0D4F-AC59-FB5C93306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14BA6-BE4D-4E40-846E-0E938D07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B459-BE1C-BE4F-BBB7-3C3C69516CA8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D37B3-5F14-F644-AFF3-AEA8B8DC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932C-F45A-A54E-8A73-9A35F291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038A-3724-254B-8C53-757BE82F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AC107-1205-B741-98D4-0F43D0814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61E3-86FA-8C45-8845-CD08B77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15D0-A539-1448-A3F1-63A69851392C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9D2D7-4FD9-6249-A99F-34862059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30BA-4B04-0540-B577-074D5264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8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45827-7D50-9547-A74E-17FD1D247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4F2DC-3528-E043-A3E9-B7BDA19A8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1A81-D35D-8F44-A9F4-1A1F4946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907E-6BEA-B446-B1CB-09D7AC030891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4510-25AA-AF4A-9D76-140059D5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0BC0-1EAC-0342-AC6E-B0660C0A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56DF-D0BE-4248-B25D-19999DA7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00CD-FD43-5641-9D39-7AD64FD8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CDC4-5C84-6649-BD6A-5CC3E9A2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49B-6B69-8547-8486-B3EDF6671077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B85A7-0FF6-CD4C-8FF2-1A499EE7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0D35-EDC0-8D45-850A-4E0B3A89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0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D226-DCB5-3446-820D-FF0BA625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7257-154F-7244-AEEA-9F469BAE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8C67-9C17-7540-97F6-066AC888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77A3-69BD-4F43-B4F5-9DECF588B334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9D61-F68C-BF45-87C2-A529644E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DB2C-5F4B-CA44-A26E-E1C66432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3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8E5B-40E7-0C4A-82B1-15F5B238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C149-2E67-C64C-8906-042C066D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2DEDC-1AD9-A142-8685-F1915C9CF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9F122-2F6F-4945-B3D0-803E93BB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B2E2-97F8-DB4D-81ED-4CC2F3F1DDA2}" type="datetime1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7B59A-BF47-1F4E-9E2E-854CA4EC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8A041-72FE-A043-AC7B-21BA26C8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FFBE-BFDF-C744-9225-10D0F3AB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FC385-3C71-8C46-87A3-A6550724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6983B-0249-FB40-9996-F4CEEBCC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D9342-C9F9-EA48-8D6C-C41DBF156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63834-9CC7-DA47-A28F-2A7ED081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C28FC-6FDE-6D48-978A-C3D67DC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AE39-9A6C-324C-AECB-E62EA892495B}" type="datetime1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C7AF2-03E8-3746-8EB5-E2F6F0A8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EFB80-DF5A-4F45-8B58-498C2C91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2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EEED-79BD-564E-BDFB-75EF3F2A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9E104-CF28-5E4E-A9DD-A45EB4E7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F013-E0CA-4A4C-A3A7-8B6FD847ABA5}" type="datetime1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6307-D4A1-D849-8B46-CC11BB60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7D0EE-AF83-1748-99EE-3E593D19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8F7DA-197D-C949-B0E6-A52AA113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B68-A762-D045-9577-8C30A8119950}" type="datetime1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E4486-E666-214B-A15D-CCBE2BDF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0D3C3-FC40-894E-B7C8-12A863EC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CEDC-E5D1-7F44-9E30-07A5973D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3BDA-7D52-8C49-8234-D12A40B8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8D4C6-0B6B-F549-988F-CCE77979A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BD880-6DFF-E34D-B1D0-AFA2B289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CCA8-8FD0-FD4C-B5FB-F3401AD28D5D}" type="datetime1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02F05-3549-7943-B91A-01956891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84CAE-528D-964D-A946-6261A505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54E4-BE37-F14F-9AA5-DE898995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EF2FB-8189-3942-A593-279E23295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82785-A144-6046-8D94-FC113084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A33A3-1F14-E84E-8BFB-4779E84D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1E3C-C637-4A41-883B-71E130DEC1C2}" type="datetime1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C199F-4E0B-7A46-8077-9BF86485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B65D5-CFBD-3740-9D60-7DFE561F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3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61BC8-82B5-BD45-984E-CB1E78B8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D216-87FC-0448-818C-C93A2C3C3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8892-007A-6249-8198-FAB6378DC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2B18B-369D-2244-B38B-D40CEA59AC65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30BB2-522C-5C41-AFA5-F7B5A2A98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16DFD-68C3-FE4C-AF0E-17010B220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C61BD-BC97-654B-AC4E-DE0EFDE7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golangci/golangci-lint/master/.golangci.y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golangci/golangci-lint#noli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ber-go/guide/blob/master/style.md" TargetMode="External"/><Relationship Id="rId2" Type="http://schemas.openxmlformats.org/officeDocument/2006/relationships/hyperlink" Target="https://go-critic.github.io/overvie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kyoh86/scopel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timakin/bodyclo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o-critic.github.io/overvie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golang.org/errors-are-valu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o.googlesource.com/proposal/+/master/design/go2draft-error-handling-overview.m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ntham/gommi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lang-standards/project-layou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F642-3BB0-644A-B411-D17DC97C9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" dirty="0"/>
              <a:t>Go</a:t>
            </a:r>
            <a:r>
              <a:rPr lang="zh-Hans" altLang="en-US" dirty="0"/>
              <a:t>语言</a:t>
            </a:r>
            <a:r>
              <a:rPr lang="en-US" altLang="zh-Hans" dirty="0"/>
              <a:t> Code 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8F131-3281-9A4D-A3BE-76870D1C2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Hans" dirty="0"/>
          </a:p>
          <a:p>
            <a:endParaRPr lang="en-US" altLang="zh-Hans" dirty="0"/>
          </a:p>
          <a:p>
            <a:pPr algn="r"/>
            <a:r>
              <a:rPr lang="zh-Hans" altLang="en-US" dirty="0"/>
              <a:t>黄灏 </a:t>
            </a:r>
            <a:r>
              <a:rPr lang="en-US" altLang="zh-Hans" dirty="0"/>
              <a:t>2019-10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C3BCF-3BBD-414B-A3F7-D14CD1DB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7A4F-3243-3D4E-8E1A-561438B0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 </a:t>
            </a:r>
            <a:r>
              <a:rPr lang="en-US" altLang="zh-Hans" dirty="0"/>
              <a:t>linters</a:t>
            </a:r>
            <a:r>
              <a:rPr lang="zh-Hans" altLang="en-US" dirty="0"/>
              <a:t>原理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3CE8D-B4BB-8541-99E8-CE506956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968500" cy="1168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CA753-EC9E-C441-B972-3EF4C550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8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4650-523F-DD4C-9E57-4F580518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用起来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0F4D-59B9-9642-A77C-FAFD8867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brew install </a:t>
            </a:r>
            <a:r>
              <a:rPr lang="en-US" dirty="0" err="1"/>
              <a:t>golangci</a:t>
            </a:r>
            <a:r>
              <a:rPr lang="en-US" dirty="0"/>
              <a:t>/tap/</a:t>
            </a:r>
            <a:r>
              <a:rPr lang="en-US" dirty="0" err="1"/>
              <a:t>golangci</a:t>
            </a:r>
            <a:r>
              <a:rPr lang="en-US" dirty="0"/>
              <a:t>-lint</a:t>
            </a:r>
          </a:p>
          <a:p>
            <a:r>
              <a:rPr lang="en-US" dirty="0"/>
              <a:t>cd $HOME</a:t>
            </a:r>
          </a:p>
          <a:p>
            <a:r>
              <a:rPr lang="en-US" dirty="0"/>
              <a:t>curl -O </a:t>
            </a:r>
            <a:r>
              <a:rPr lang="en-US" dirty="0">
                <a:hlinkClick r:id="rId2"/>
              </a:rPr>
              <a:t>https://raw.githubusercontent.com/golangci/golangci-lint/master/.golangci.yml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cd $PROJECT</a:t>
            </a:r>
          </a:p>
          <a:p>
            <a:r>
              <a:rPr lang="en-US" dirty="0" err="1"/>
              <a:t>golangci</a:t>
            </a:r>
            <a:r>
              <a:rPr lang="en-US" dirty="0"/>
              <a:t>-lint run ./…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09F89-AF60-2348-94E9-5A70A773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F629-C259-1948-A49E-EFB216ED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Ymicro</a:t>
            </a:r>
            <a:r>
              <a:rPr lang="en-US" dirty="0"/>
              <a:t>-toolkit</a:t>
            </a:r>
            <a:r>
              <a:rPr lang="zh-Hans" altLang="en-US" dirty="0"/>
              <a:t>的新项目过不了</a:t>
            </a:r>
            <a:r>
              <a:rPr lang="en-US" altLang="zh-Hans" dirty="0"/>
              <a:t>……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8A81-8AAC-BD4C-9B1A-1430994E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Hans" altLang="en-US" dirty="0"/>
              <a:t>检查严格：</a:t>
            </a:r>
            <a:r>
              <a:rPr lang="en-US" altLang="zh-Hans" dirty="0"/>
              <a:t> go-critic,</a:t>
            </a:r>
            <a:r>
              <a:rPr lang="en-US" dirty="0"/>
              <a:t> the most opinionated Go source code linter for code audit.</a:t>
            </a:r>
          </a:p>
          <a:p>
            <a:r>
              <a:rPr lang="zh-Hans" altLang="en-US" dirty="0"/>
              <a:t>按需取消：</a:t>
            </a:r>
            <a:r>
              <a:rPr lang="en-US" altLang="zh-Hans" dirty="0"/>
              <a:t> </a:t>
            </a:r>
            <a:r>
              <a:rPr lang="en-US" altLang="zh-Hans" dirty="0">
                <a:hlinkClick r:id="rId2"/>
              </a:rPr>
              <a:t>https://github.com/golangci/golangci-lint#nolint</a:t>
            </a:r>
            <a:endParaRPr lang="en-US" altLang="zh-Han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57B46-1163-B84F-A531-9456E89E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1651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69FCD-A5C3-3C47-953A-01042C0B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0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9A65-514A-3544-9C89-224DDF70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开放心态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6D1D-6581-EB41-A5DB-87C0C9EF6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工具帮你做</a:t>
            </a:r>
            <a:r>
              <a:rPr lang="en-US" altLang="zh-Hans" dirty="0"/>
              <a:t>code review</a:t>
            </a:r>
            <a:r>
              <a:rPr lang="zh-Hans" altLang="en-US" dirty="0"/>
              <a:t>，不需要跟工具较劲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为什么会存在这样的代码规约？</a:t>
            </a:r>
            <a:endParaRPr lang="en-US" altLang="zh-Hans" dirty="0"/>
          </a:p>
          <a:p>
            <a:pPr lvl="1"/>
            <a:r>
              <a:rPr lang="zh-Hans" altLang="en-US" dirty="0"/>
              <a:t>设计意图？</a:t>
            </a:r>
            <a:endParaRPr lang="en-US" altLang="zh-Hans" dirty="0"/>
          </a:p>
          <a:p>
            <a:pPr lvl="1"/>
            <a:r>
              <a:rPr lang="zh-Hans" altLang="en-US" dirty="0"/>
              <a:t>避免哪种坑？</a:t>
            </a:r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2D02B-B2D8-E144-95E7-1D16279B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DE31-8016-6E42-8C0E-EE0DF312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Go</a:t>
            </a:r>
            <a:r>
              <a:rPr lang="zh-Hans" altLang="en-US" dirty="0"/>
              <a:t>语言代码规约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BE85-0CA6-D641-8C97-66AED432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https://github.com/golang/go/wiki/CodeReviewComments</a:t>
            </a:r>
          </a:p>
          <a:p>
            <a:r>
              <a:rPr lang="en-US" dirty="0">
                <a:hlinkClick r:id="rId2"/>
              </a:rPr>
              <a:t>https://go-critic.github.io/overview</a:t>
            </a:r>
            <a:endParaRPr lang="en-US" dirty="0"/>
          </a:p>
          <a:p>
            <a:r>
              <a:rPr lang="en-US" dirty="0">
                <a:hlinkClick r:id="rId3"/>
              </a:rPr>
              <a:t>https://github.com/uber-go/guide/blob/master/style.md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0B94D-C123-C24E-8464-F41E6E73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D91F-1874-6D4C-BF20-39A6BE16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值得注意的</a:t>
            </a:r>
            <a:r>
              <a:rPr lang="en-US" altLang="zh-Hans" dirty="0"/>
              <a:t>linter: </a:t>
            </a:r>
            <a:r>
              <a:rPr lang="en-US" dirty="0" err="1"/>
              <a:t>scopelint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3644-7503-E747-8C96-113A0C14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https://github.com/kyoh86/scopelint</a:t>
            </a:r>
            <a:endParaRPr lang="en-US" dirty="0"/>
          </a:p>
          <a:p>
            <a:r>
              <a:rPr lang="en-US" dirty="0" err="1"/>
              <a:t>scopelint</a:t>
            </a:r>
            <a:r>
              <a:rPr lang="en-US" dirty="0"/>
              <a:t> checks for unpinned variables in go programs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36704-5164-0C40-9371-CB0DC47AB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9721"/>
            <a:ext cx="45085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048F2-4C1D-D845-BF0E-9F9D225EA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0" y="3009900"/>
            <a:ext cx="4483100" cy="38481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CC719-1A5A-7547-97D4-FD5157E0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6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79F7-323C-C94C-86CC-4C1F8DDD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值得注意的</a:t>
            </a:r>
            <a:r>
              <a:rPr lang="en-US" altLang="zh-Hans" dirty="0"/>
              <a:t>linter: </a:t>
            </a:r>
            <a:r>
              <a:rPr lang="en-US" dirty="0" err="1"/>
              <a:t>bodyclose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F3AE-E5F8-EE4F-82C6-5F73924A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https://github.com/timakin/bodyclose</a:t>
            </a:r>
            <a:endParaRPr lang="en-US" dirty="0"/>
          </a:p>
          <a:p>
            <a:r>
              <a:rPr lang="en-US" dirty="0"/>
              <a:t>checks whether HTTP response body is closed and a re-use of TCP connection is not blocked.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867A8-DBEA-6C42-A2E5-2D89B554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308" y="3009684"/>
            <a:ext cx="7301492" cy="38483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9CB6C-74CC-7841-8C7A-365C7D5D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A630-915F-704C-A5F4-76A7A84C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值得注意的</a:t>
            </a:r>
            <a:r>
              <a:rPr lang="en-US" altLang="zh-Hans" dirty="0"/>
              <a:t>linter:</a:t>
            </a:r>
            <a:r>
              <a:rPr lang="zh-Hans" altLang="en-US" dirty="0"/>
              <a:t> </a:t>
            </a:r>
            <a:r>
              <a:rPr lang="en-US" altLang="zh-Hans" dirty="0" err="1"/>
              <a:t>dupl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9823-3664-2E40-A595-5C99B8BE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1705" cy="4351338"/>
          </a:xfrm>
        </p:spPr>
        <p:txBody>
          <a:bodyPr/>
          <a:lstStyle/>
          <a:p>
            <a:pPr marL="0" indent="0">
              <a:buNone/>
            </a:pPr>
            <a:endParaRPr lang="en-US" altLang="zh-Han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073FD-0848-DF45-B6AA-AB37DDF0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79149" cy="2169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8401AA-BD30-9B4F-B3E5-425CE6F0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1" y="3617154"/>
            <a:ext cx="4502149" cy="324084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C4DCC-E72F-1D47-97D3-1663673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03B5-4C74-2F49-B584-6F257566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值得注意的</a:t>
            </a:r>
            <a:r>
              <a:rPr lang="en-US" altLang="zh-Hans" dirty="0"/>
              <a:t>linter: go-critic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AF8C-BDF7-1741-BCA8-C891B2E3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https://go-critic.github.io/overview</a:t>
            </a:r>
            <a:endParaRPr lang="en-US" dirty="0"/>
          </a:p>
          <a:p>
            <a:r>
              <a:rPr lang="en-US" dirty="0"/>
              <a:t>The most opinionated Go source code linter for code audit.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B230D-3D14-3E4B-8FDE-CFBC331A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9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9D73-CE14-7149-938D-7983F6A9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错误处理和日志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CD73-AAC4-EE4E-8C18-4BB7FEFF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认知：</a:t>
            </a:r>
            <a:endParaRPr lang="en-US" altLang="zh-Hans" dirty="0"/>
          </a:p>
          <a:p>
            <a:pPr lvl="1"/>
            <a:r>
              <a:rPr lang="zh-Hans" altLang="en-US" dirty="0"/>
              <a:t>任何一行调用，都会出错</a:t>
            </a:r>
            <a:endParaRPr lang="en-US" altLang="zh-Hans" dirty="0"/>
          </a:p>
          <a:p>
            <a:pPr lvl="1"/>
            <a:r>
              <a:rPr lang="zh-Hans" altLang="en-US" dirty="0"/>
              <a:t>只要一行代码有</a:t>
            </a:r>
            <a:r>
              <a:rPr lang="en-US" altLang="zh-Hans" dirty="0"/>
              <a:t>0.01%</a:t>
            </a:r>
            <a:r>
              <a:rPr lang="zh-Hans" altLang="en-US" dirty="0"/>
              <a:t>的出错可能性，到线上必然会出错</a:t>
            </a:r>
            <a:endParaRPr lang="en-US" altLang="zh-Hans" dirty="0"/>
          </a:p>
          <a:p>
            <a:pPr lvl="1"/>
            <a:endParaRPr lang="en-US" altLang="zh-Hans" dirty="0"/>
          </a:p>
          <a:p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endParaRPr lang="en-US" altLang="zh-Han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5C83-52ED-F843-8CC0-7C46EDF1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9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C48C-97E6-3D42-8F04-8606E5D7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如何考察代码质量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EA5CC-5585-574D-8B9F-BF61B325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「</a:t>
            </a:r>
            <a:r>
              <a:rPr lang="en-US" altLang="zh-Hans" dirty="0"/>
              <a:t>Code</a:t>
            </a:r>
            <a:r>
              <a:rPr lang="zh-Hans" altLang="en-US" dirty="0"/>
              <a:t>」是初级阶段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DD7CE-3594-F241-A406-EE789C76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2C8D-91FC-414D-80B2-6613CF8B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陷阱：错误处理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46E0-DC4A-2D4D-913A-2DC04436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偷懒：故意不处理</a:t>
            </a:r>
            <a:r>
              <a:rPr lang="en-US" altLang="zh-Hans" dirty="0"/>
              <a:t>/</a:t>
            </a:r>
            <a:r>
              <a:rPr lang="zh-Hans" altLang="en-US" dirty="0"/>
              <a:t>忽略错误</a:t>
            </a:r>
            <a:endParaRPr lang="en-US" altLang="zh-Hans" dirty="0"/>
          </a:p>
          <a:p>
            <a:r>
              <a:rPr lang="zh-Hans" altLang="en-US" dirty="0"/>
              <a:t>自信：这一行理论上肯定不会出错，无需处理</a:t>
            </a:r>
            <a:endParaRPr lang="en-US" altLang="zh-Hans" dirty="0"/>
          </a:p>
          <a:p>
            <a:r>
              <a:rPr lang="zh-Hans" altLang="en-US" dirty="0"/>
              <a:t>爱干净：错误处理的代码，比正常逻辑还多；还是不处理了</a:t>
            </a:r>
            <a:endParaRPr lang="en-US" altLang="zh-Hans" dirty="0"/>
          </a:p>
          <a:p>
            <a:r>
              <a:rPr lang="zh-Hans" altLang="en-US" dirty="0"/>
              <a:t>信息不足：</a:t>
            </a:r>
            <a:r>
              <a:rPr lang="en-US" altLang="zh-Hans" sz="1800" dirty="0">
                <a:latin typeface="Courier" pitchFamily="2" charset="0"/>
              </a:rPr>
              <a:t>return err;     return </a:t>
            </a:r>
            <a:r>
              <a:rPr lang="en-US" altLang="zh-Hans" sz="1800" dirty="0" err="1">
                <a:latin typeface="Courier" pitchFamily="2" charset="0"/>
              </a:rPr>
              <a:t>errors.New</a:t>
            </a:r>
            <a:r>
              <a:rPr lang="en-US" altLang="zh-Hans" sz="1800" dirty="0">
                <a:latin typeface="Courier" pitchFamily="2" charset="0"/>
              </a:rPr>
              <a:t>(“fail”)</a:t>
            </a:r>
            <a:endParaRPr lang="en-US" dirty="0"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zh-Hans" altLang="en-US" dirty="0"/>
              <a:t>药方：</a:t>
            </a:r>
            <a:endParaRPr lang="en-US" altLang="zh-Hans" dirty="0"/>
          </a:p>
          <a:p>
            <a:pPr lvl="1"/>
            <a:r>
              <a:rPr lang="en-US" i="1" dirty="0"/>
              <a:t>Rob Pike</a:t>
            </a:r>
            <a:r>
              <a:rPr lang="zh-Hans" altLang="en-US" i="1" dirty="0"/>
              <a:t> </a:t>
            </a:r>
            <a:r>
              <a:rPr lang="en-US" altLang="zh-Hans" i="1" dirty="0">
                <a:hlinkClick r:id="rId2"/>
              </a:rPr>
              <a:t>https://blog.golang.org/errors-are-values</a:t>
            </a:r>
            <a:r>
              <a:rPr lang="zh-Hans" altLang="en-US" i="1" dirty="0"/>
              <a:t> （值得反复看）</a:t>
            </a:r>
            <a:endParaRPr lang="en-US" altLang="zh-Hans" i="1" dirty="0"/>
          </a:p>
          <a:p>
            <a:pPr lvl="1"/>
            <a:r>
              <a:rPr lang="zh-Hans" altLang="en-US" dirty="0"/>
              <a:t>设计、抽象、封装 </a:t>
            </a:r>
            <a:r>
              <a:rPr lang="en-US" altLang="zh-Hans" dirty="0"/>
              <a:t>——</a:t>
            </a:r>
            <a:r>
              <a:rPr lang="zh-Hans" altLang="en-US" dirty="0"/>
              <a:t>采用现成的错误处理框架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BEC47-A118-3941-BC7D-1DF82339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1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7E2F-A372-C242-9C18-36AA52A4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错误处理框架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47028-4B05-2948-B603-9D3359E3B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983" y="1825625"/>
            <a:ext cx="8780033" cy="4351338"/>
          </a:xfrm>
          <a:prstGeom prst="rect">
            <a:avLst/>
          </a:prstGeom>
        </p:spPr>
      </p:pic>
      <p:sp>
        <p:nvSpPr>
          <p:cNvPr id="6" name="Pentagon 5">
            <a:extLst>
              <a:ext uri="{FF2B5EF4-FFF2-40B4-BE49-F238E27FC236}">
                <a16:creationId xmlns:a16="http://schemas.microsoft.com/office/drawing/2014/main" id="{118C7B1A-4EF1-414D-99DD-F61B4407FD5F}"/>
              </a:ext>
            </a:extLst>
          </p:cNvPr>
          <p:cNvSpPr/>
          <p:nvPr/>
        </p:nvSpPr>
        <p:spPr>
          <a:xfrm>
            <a:off x="1581996" y="4609293"/>
            <a:ext cx="247973" cy="170481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B384CF-47B6-F54C-91FC-45E2765A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0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A83E-BED8-2147-B5F5-CAA0D5D0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认识错误处理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4D37-B309-5B4E-A3E1-329176485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Go2.0 </a:t>
            </a:r>
            <a:r>
              <a:rPr lang="zh-Hans" altLang="en-US" dirty="0"/>
              <a:t>待解决的一大难题 </a:t>
            </a:r>
            <a:r>
              <a:rPr lang="en-US" altLang="zh-Hans" dirty="0">
                <a:hlinkClick r:id="rId2"/>
              </a:rPr>
              <a:t>https://go.googlesource.com/proposal/+/master/design/go2draft-error-handling-overview.md</a:t>
            </a:r>
            <a:endParaRPr lang="en-US" altLang="zh-Hans" dirty="0"/>
          </a:p>
          <a:p>
            <a:r>
              <a:rPr lang="zh-Hans" altLang="en-US" dirty="0"/>
              <a:t>什么是优雅的错误处理</a:t>
            </a:r>
            <a:endParaRPr lang="en-US" altLang="zh-Hans" dirty="0"/>
          </a:p>
          <a:p>
            <a:endParaRPr lang="en-US" altLang="zh-Han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E533A-300A-0541-B793-87461E5E8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631" y="3602627"/>
            <a:ext cx="7975169" cy="325537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76D25-AEB0-434F-8E47-94446BDD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82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B4E6-545E-7842-B33C-682DC0D3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陷阱：日志打印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CD97-8059-5041-8EF2-133FC4369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太少：忽略了错误，也不打印日志</a:t>
            </a:r>
            <a:endParaRPr lang="en-US" altLang="zh-Hans" dirty="0"/>
          </a:p>
          <a:p>
            <a:r>
              <a:rPr lang="zh-Hans" altLang="en-US" dirty="0"/>
              <a:t>太多：关键信息被掩盖，影响性能</a:t>
            </a:r>
            <a:endParaRPr lang="en-US" altLang="zh-Hans" dirty="0"/>
          </a:p>
          <a:p>
            <a:r>
              <a:rPr lang="zh-Hans" altLang="en-US" dirty="0"/>
              <a:t>冗余：内层调用出错，打印一次日志；外层捕获错误，又打一次</a:t>
            </a:r>
            <a:endParaRPr lang="en-US" altLang="zh-Hans" dirty="0"/>
          </a:p>
          <a:p>
            <a:r>
              <a:rPr lang="zh-Hans" altLang="en-US" dirty="0"/>
              <a:t>每条日志都可能需要参考的上下文信息：</a:t>
            </a:r>
            <a:r>
              <a:rPr lang="en-US" altLang="zh-Hans" dirty="0" err="1"/>
              <a:t>uid</a:t>
            </a:r>
            <a:r>
              <a:rPr lang="zh-Hans" altLang="en-US" dirty="0"/>
              <a:t>、</a:t>
            </a:r>
            <a:r>
              <a:rPr lang="en-US" altLang="zh-Hans" dirty="0" err="1"/>
              <a:t>cid</a:t>
            </a:r>
            <a:r>
              <a:rPr lang="zh-Hans" altLang="en-US" dirty="0"/>
              <a:t>、</a:t>
            </a:r>
            <a:r>
              <a:rPr lang="en-US" altLang="zh-Hans" dirty="0" err="1"/>
              <a:t>traceID</a:t>
            </a:r>
            <a:r>
              <a:rPr lang="zh-Hans" altLang="en-US" dirty="0"/>
              <a:t>、</a:t>
            </a:r>
            <a:r>
              <a:rPr lang="en-US" altLang="zh-Hans" dirty="0" err="1"/>
              <a:t>appVer</a:t>
            </a:r>
            <a:r>
              <a:rPr lang="zh-Hans" altLang="en-US" dirty="0"/>
              <a:t>、</a:t>
            </a:r>
            <a:r>
              <a:rPr lang="en-US" altLang="zh-Hans" dirty="0" err="1"/>
              <a:t>deviceID</a:t>
            </a:r>
            <a:r>
              <a:rPr lang="zh-Hans" altLang="en-US" dirty="0"/>
              <a:t>、</a:t>
            </a:r>
            <a:r>
              <a:rPr lang="en-US" altLang="zh-Hans" dirty="0" err="1"/>
              <a:t>osType</a:t>
            </a:r>
            <a:r>
              <a:rPr lang="zh-Hans" altLang="en-US" dirty="0"/>
              <a:t>、</a:t>
            </a:r>
            <a:r>
              <a:rPr lang="en-US" altLang="zh-Hans" dirty="0" err="1"/>
              <a:t>lang</a:t>
            </a:r>
            <a:r>
              <a:rPr lang="zh-Hans" altLang="en-US" dirty="0"/>
              <a:t>、</a:t>
            </a:r>
            <a:r>
              <a:rPr lang="en-US" altLang="zh-Hans" dirty="0" err="1"/>
              <a:t>req</a:t>
            </a:r>
            <a:r>
              <a:rPr lang="zh-Hans" altLang="en-US" dirty="0"/>
              <a:t>、</a:t>
            </a:r>
            <a:r>
              <a:rPr lang="en-US" altLang="zh-Hans" dirty="0"/>
              <a:t>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4981-7311-4347-B28E-FEB0CFF9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B18C-013B-7044-A310-E9C534E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ylog</a:t>
            </a:r>
            <a:r>
              <a:rPr lang="en-US" dirty="0"/>
              <a:t> vs flog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163F0A-DA9B-0A47-8007-CDE934CE0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10899"/>
              </p:ext>
            </p:extLst>
          </p:nvPr>
        </p:nvGraphicFramePr>
        <p:xfrm>
          <a:off x="838199" y="2078711"/>
          <a:ext cx="8121567" cy="123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474">
                  <a:extLst>
                    <a:ext uri="{9D8B030D-6E8A-4147-A177-3AD203B41FA5}">
                      <a16:colId xmlns:a16="http://schemas.microsoft.com/office/drawing/2014/main" val="99445040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3907658938"/>
                    </a:ext>
                  </a:extLst>
                </a:gridCol>
                <a:gridCol w="2321179">
                  <a:extLst>
                    <a:ext uri="{9D8B030D-6E8A-4147-A177-3AD203B41FA5}">
                      <a16:colId xmlns:a16="http://schemas.microsoft.com/office/drawing/2014/main" val="3371846308"/>
                    </a:ext>
                  </a:extLst>
                </a:gridCol>
                <a:gridCol w="1343978">
                  <a:extLst>
                    <a:ext uri="{9D8B030D-6E8A-4147-A177-3AD203B41FA5}">
                      <a16:colId xmlns:a16="http://schemas.microsoft.com/office/drawing/2014/main" val="1044604516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670685958"/>
                    </a:ext>
                  </a:extLst>
                </a:gridCol>
              </a:tblGrid>
              <a:tr h="4918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容易封装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Level</a:t>
                      </a:r>
                      <a:r>
                        <a:rPr lang="zh-Hans" altLang="en-US" dirty="0"/>
                        <a:t>之外的性能损失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易读易</a:t>
                      </a:r>
                      <a:r>
                        <a:rPr lang="en-US" altLang="zh-Hans" dirty="0"/>
                        <a:t>grep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阿里云中心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9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ylog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5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8449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2E30C1-52BE-B14F-81DE-2CA0F857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6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6F60-62C3-7847-B6C0-56618900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小技巧：避免写太多的</a:t>
            </a:r>
            <a:r>
              <a:rPr lang="en-US" altLang="zh-Hans" dirty="0"/>
              <a:t>zap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2B76-D7A4-D840-ABD8-423AF78D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ylog.Info</a:t>
            </a:r>
            <a:r>
              <a:rPr lang="en-US" sz="1200" dirty="0">
                <a:latin typeface="Courier" pitchFamily="2" charset="0"/>
              </a:rPr>
              <a:t>("ok", </a:t>
            </a:r>
            <a:r>
              <a:rPr lang="en-US" sz="1200" b="1" dirty="0">
                <a:solidFill>
                  <a:srgbClr val="FF0000"/>
                </a:solidFill>
                <a:latin typeface="Courier" pitchFamily="2" charset="0"/>
              </a:rPr>
              <a:t>append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b="1" dirty="0" err="1">
                <a:solidFill>
                  <a:srgbClr val="0070C0"/>
                </a:solidFill>
                <a:latin typeface="Courier" pitchFamily="2" charset="0"/>
              </a:rPr>
              <a:t>logCtx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ctx</a:t>
            </a:r>
            <a:r>
              <a:rPr lang="en-US" sz="1200" dirty="0">
                <a:latin typeface="Courier" pitchFamily="2" charset="0"/>
              </a:rPr>
              <a:t>), </a:t>
            </a:r>
            <a:r>
              <a:rPr lang="en-US" sz="1200" u="sng" dirty="0" err="1">
                <a:latin typeface="Courier" pitchFamily="2" charset="0"/>
              </a:rPr>
              <a:t>zap.String</a:t>
            </a:r>
            <a:r>
              <a:rPr lang="en-US" sz="1200" u="sng" dirty="0">
                <a:latin typeface="Courier" pitchFamily="2" charset="0"/>
              </a:rPr>
              <a:t>("</a:t>
            </a:r>
            <a:r>
              <a:rPr lang="en-US" sz="1200" u="sng" dirty="0" err="1">
                <a:latin typeface="Courier" pitchFamily="2" charset="0"/>
              </a:rPr>
              <a:t>req</a:t>
            </a:r>
            <a:r>
              <a:rPr lang="en-US" sz="1200" u="sng" dirty="0">
                <a:latin typeface="Courier" pitchFamily="2" charset="0"/>
              </a:rPr>
              <a:t>", </a:t>
            </a:r>
            <a:r>
              <a:rPr lang="en-US" sz="1200" u="sng" dirty="0" err="1">
                <a:latin typeface="Courier" pitchFamily="2" charset="0"/>
              </a:rPr>
              <a:t>req.String</a:t>
            </a:r>
            <a:r>
              <a:rPr lang="en-US" sz="1200" u="sng" dirty="0">
                <a:latin typeface="Courier" pitchFamily="2" charset="0"/>
              </a:rPr>
              <a:t>())</a:t>
            </a:r>
            <a:r>
              <a:rPr lang="en-US" sz="1200" dirty="0">
                <a:latin typeface="Courier" pitchFamily="2" charset="0"/>
              </a:rPr>
              <a:t>, </a:t>
            </a:r>
            <a:r>
              <a:rPr lang="en-US" sz="1200" u="sng" dirty="0" err="1">
                <a:latin typeface="Courier" pitchFamily="2" charset="0"/>
              </a:rPr>
              <a:t>zap.String</a:t>
            </a:r>
            <a:r>
              <a:rPr lang="en-US" sz="1200" u="sng" dirty="0">
                <a:latin typeface="Courier" pitchFamily="2" charset="0"/>
              </a:rPr>
              <a:t>(”res", </a:t>
            </a:r>
            <a:r>
              <a:rPr lang="en-US" sz="1200" u="sng" dirty="0" err="1">
                <a:latin typeface="Courier" pitchFamily="2" charset="0"/>
              </a:rPr>
              <a:t>res.String</a:t>
            </a:r>
            <a:r>
              <a:rPr lang="en-US" sz="1200" u="sng" dirty="0">
                <a:latin typeface="Courier" pitchFamily="2" charset="0"/>
              </a:rPr>
              <a:t>())</a:t>
            </a:r>
            <a:r>
              <a:rPr lang="en-US" sz="1200" dirty="0">
                <a:latin typeface="Courier" pitchFamily="2" charset="0"/>
              </a:rPr>
              <a:t>)...)</a:t>
            </a:r>
            <a:endParaRPr lang="en-US" dirty="0">
              <a:latin typeface="Courier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19579-7CE3-5C48-92DA-4910B276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93576" cy="33508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3B655-4B8C-514E-B25E-F2B36ECE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94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DE65-5832-8C41-805C-AE521E9A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zh-Hans" altLang="en-US" dirty="0"/>
              <a:t> 提交记录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6776-4528-024D-8C67-9A0DFDA9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基础：编写有意义的提交记录</a:t>
            </a:r>
            <a:endParaRPr lang="en-US" altLang="zh-Hans" dirty="0"/>
          </a:p>
          <a:p>
            <a:r>
              <a:rPr lang="zh-Hans" altLang="en-US" dirty="0"/>
              <a:t>进阶：用</a:t>
            </a:r>
            <a:r>
              <a:rPr lang="en-US" altLang="zh-Hans" dirty="0"/>
              <a:t> </a:t>
            </a:r>
            <a:r>
              <a:rPr lang="en-US" altLang="zh-Hans" dirty="0" err="1"/>
              <a:t>git</a:t>
            </a:r>
            <a:r>
              <a:rPr lang="en-US" altLang="zh-Hans" dirty="0"/>
              <a:t> rebase </a:t>
            </a:r>
            <a:r>
              <a:rPr lang="zh-Hans" altLang="en-US" dirty="0"/>
              <a:t>合并多次小提交</a:t>
            </a:r>
            <a:endParaRPr lang="en-US" altLang="zh-Han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https://github.com/antham/gommit</a:t>
            </a:r>
            <a:endParaRPr lang="en-US" dirty="0"/>
          </a:p>
          <a:p>
            <a:r>
              <a:rPr lang="en-US" dirty="0"/>
              <a:t>Enforce </a:t>
            </a:r>
            <a:r>
              <a:rPr lang="en-US" dirty="0" err="1"/>
              <a:t>git</a:t>
            </a:r>
            <a:r>
              <a:rPr lang="en-US" dirty="0"/>
              <a:t> message commit consistency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9602-0D9F-6A4A-9DAB-745A2DD4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5DD0D-344A-AE47-A3BD-BE6C6663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136" y="1870075"/>
            <a:ext cx="3635664" cy="45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1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BAF6-E114-D040-AEE8-222EFD44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开源封装库：如何紧跟上游版本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6703-26AD-1946-BD67-497DF5F3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Go-micro</a:t>
            </a:r>
            <a:r>
              <a:rPr lang="zh-Hans" altLang="en-US" dirty="0"/>
              <a:t>的升级非常频繁，大概几十天就是一个小版本，目前最新版 </a:t>
            </a:r>
            <a:r>
              <a:rPr lang="en-US" altLang="zh-Hans" dirty="0"/>
              <a:t>v1.14.0</a:t>
            </a:r>
          </a:p>
          <a:p>
            <a:r>
              <a:rPr lang="zh-Hans" altLang="en-US" dirty="0"/>
              <a:t>基于 </a:t>
            </a:r>
            <a:r>
              <a:rPr lang="en-US" altLang="zh-Hans" dirty="0"/>
              <a:t>micro</a:t>
            </a:r>
            <a:r>
              <a:rPr lang="zh-Hans" altLang="en-US" dirty="0"/>
              <a:t> 框架的</a:t>
            </a:r>
            <a:r>
              <a:rPr lang="en-US" altLang="zh-Hans" dirty="0"/>
              <a:t> </a:t>
            </a:r>
            <a:r>
              <a:rPr lang="en-US" altLang="zh-Hans" dirty="0" err="1"/>
              <a:t>ymicro</a:t>
            </a:r>
            <a:r>
              <a:rPr lang="en-US" altLang="zh-Hans" dirty="0"/>
              <a:t> </a:t>
            </a:r>
            <a:r>
              <a:rPr lang="zh-Hans" altLang="en-US" dirty="0"/>
              <a:t>，没有跟上游的实践和流程，还在用 </a:t>
            </a:r>
            <a:r>
              <a:rPr lang="en-US" altLang="zh-Hans" dirty="0"/>
              <a:t>go-micro </a:t>
            </a:r>
            <a:r>
              <a:rPr lang="en-US" dirty="0"/>
              <a:t>v0.12.0</a:t>
            </a:r>
          </a:p>
          <a:p>
            <a:r>
              <a:rPr lang="en-US" altLang="zh-Hans" dirty="0" err="1"/>
              <a:t>ymicro</a:t>
            </a:r>
            <a:r>
              <a:rPr lang="en-US" altLang="zh-Hans" dirty="0"/>
              <a:t> </a:t>
            </a:r>
            <a:r>
              <a:rPr lang="zh-Hans" altLang="en-US" dirty="0"/>
              <a:t>作为基础库，也没有办法锁定业务的 </a:t>
            </a:r>
            <a:r>
              <a:rPr lang="en-US" altLang="zh-Hans" dirty="0"/>
              <a:t>micro</a:t>
            </a:r>
            <a:r>
              <a:rPr lang="zh-Hans" altLang="en-US" dirty="0"/>
              <a:t> 依赖版本，导致业务在构建时依赖难处理</a:t>
            </a:r>
            <a:endParaRPr lang="en-US" altLang="zh-Han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3B1F0-A08B-D246-B37E-1572F896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8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B722-1593-3A49-A50F-B8BFBAFF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业务代码：如何紧跟框架版本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877FA-5D96-104F-A15F-6B8491C33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350" y="2661444"/>
            <a:ext cx="5575300" cy="2679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5D64E-97AB-1044-B539-FEB638AE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0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2B83-267A-714E-BED4-DA5DDA63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版本锁定解决方案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A579-9B32-FA44-B2CB-1BD1279CE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只能在终点项目里，写</a:t>
            </a:r>
            <a:r>
              <a:rPr lang="en-US" altLang="zh-Hans" dirty="0"/>
              <a:t> replace</a:t>
            </a:r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使用</a:t>
            </a:r>
            <a:r>
              <a:rPr lang="en-US" altLang="zh-Hans" dirty="0"/>
              <a:t> </a:t>
            </a:r>
            <a:r>
              <a:rPr lang="en-US" altLang="zh-Hans" dirty="0" err="1"/>
              <a:t>ymicro</a:t>
            </a:r>
            <a:r>
              <a:rPr lang="en-US" altLang="zh-Hans" dirty="0"/>
              <a:t>-toolkit</a:t>
            </a:r>
            <a:r>
              <a:rPr lang="zh-Hans" altLang="en-US" dirty="0"/>
              <a:t> 创建的项目，自动加</a:t>
            </a:r>
            <a:r>
              <a:rPr lang="en-US" altLang="zh-Hans" dirty="0"/>
              <a:t> replace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CF781-7CA1-DF4B-9556-D5915498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DD0A9-EA41-4F4A-9C68-AEF0843AE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9832"/>
            <a:ext cx="9779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7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EF25-A3B3-D040-BD18-A27FD559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宏观上如何考察代码质量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EC17-D952-E44D-97F4-A1E80FE4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建项目</a:t>
            </a:r>
            <a:endParaRPr lang="en-US" altLang="zh-Hans" dirty="0"/>
          </a:p>
          <a:p>
            <a:r>
              <a:rPr lang="en-US" altLang="zh-Hans" dirty="0"/>
              <a:t>Coding </a:t>
            </a:r>
            <a:r>
              <a:rPr lang="zh-Hans" altLang="en-US" dirty="0"/>
              <a:t>写代码</a:t>
            </a:r>
            <a:endParaRPr lang="en-US" altLang="zh-Hans" dirty="0"/>
          </a:p>
          <a:p>
            <a:r>
              <a:rPr lang="zh-Hans" altLang="en-US" dirty="0"/>
              <a:t>单元测试</a:t>
            </a:r>
            <a:endParaRPr lang="en-US" altLang="zh-Hans" dirty="0"/>
          </a:p>
          <a:p>
            <a:r>
              <a:rPr lang="en-US" altLang="zh-Hans" dirty="0" err="1"/>
              <a:t>Git</a:t>
            </a:r>
            <a:r>
              <a:rPr lang="zh-Hans" altLang="en-US" dirty="0"/>
              <a:t>提交</a:t>
            </a:r>
            <a:endParaRPr lang="en-US" altLang="zh-Hans" dirty="0"/>
          </a:p>
          <a:p>
            <a:r>
              <a:rPr lang="zh-Hans" altLang="en-US" dirty="0"/>
              <a:t>构建</a:t>
            </a:r>
            <a:endParaRPr lang="en-US" altLang="zh-Hans" dirty="0"/>
          </a:p>
          <a:p>
            <a:r>
              <a:rPr lang="en-US" altLang="zh-Hans" dirty="0"/>
              <a:t>Demo</a:t>
            </a:r>
          </a:p>
          <a:p>
            <a:r>
              <a:rPr lang="zh-Hans" altLang="en-US" dirty="0"/>
              <a:t>错误处理</a:t>
            </a:r>
            <a:endParaRPr lang="en-US" altLang="zh-Hans" dirty="0"/>
          </a:p>
          <a:p>
            <a:r>
              <a:rPr lang="zh-Hans" altLang="en-US" dirty="0"/>
              <a:t>日志</a:t>
            </a:r>
            <a:endParaRPr lang="en-US" altLang="zh-Han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C1D9D-1E08-9946-BC3F-D16B5707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87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2007-908E-7F4E-8D11-14C3255F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附录：一些代码坏味道的例子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3FE9-BA5E-8B4D-8954-48C040DD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E2AC7-8C07-F441-9FD3-02B49D91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84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28D-2F20-F442-86E7-D38ED1B7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风格质量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ACA8-BEE9-8F42-B0B4-2097A587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送分题</a:t>
            </a:r>
            <a:endParaRPr lang="en-US" dirty="0"/>
          </a:p>
          <a:p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 </a:t>
            </a:r>
            <a:r>
              <a:rPr lang="en-US" altLang="zh-Hans" dirty="0" err="1"/>
              <a:t>Yrpc</a:t>
            </a:r>
            <a:r>
              <a:rPr lang="en-US" altLang="zh-Hans" dirty="0"/>
              <a:t> </a:t>
            </a:r>
            <a:r>
              <a:rPr lang="zh-Hans" altLang="en-US" dirty="0"/>
              <a:t>有</a:t>
            </a:r>
            <a:r>
              <a:rPr lang="en-US" altLang="zh-Hans" dirty="0"/>
              <a:t>&gt;20%</a:t>
            </a:r>
            <a:r>
              <a:rPr lang="zh-Hans" altLang="en-US" dirty="0"/>
              <a:t>的文件没有 </a:t>
            </a:r>
            <a:r>
              <a:rPr lang="en-US" altLang="zh-Hans" dirty="0" err="1"/>
              <a:t>fmt</a:t>
            </a:r>
            <a:r>
              <a:rPr lang="en-US" altLang="zh-Hans" dirty="0"/>
              <a:t> </a:t>
            </a:r>
          </a:p>
          <a:p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 err="1"/>
              <a:t>Yrpc</a:t>
            </a:r>
            <a:r>
              <a:rPr lang="en-US" altLang="zh-Hans" dirty="0"/>
              <a:t> </a:t>
            </a:r>
            <a:r>
              <a:rPr lang="zh-Hans" altLang="en-US" dirty="0"/>
              <a:t>有 </a:t>
            </a:r>
            <a:r>
              <a:rPr lang="en-US" altLang="zh-Hans" dirty="0"/>
              <a:t>1000+</a:t>
            </a:r>
            <a:r>
              <a:rPr lang="zh-Hans" altLang="en-US" dirty="0"/>
              <a:t> </a:t>
            </a:r>
            <a:r>
              <a:rPr lang="en-US" altLang="zh-Hans" dirty="0"/>
              <a:t>lint </a:t>
            </a:r>
            <a:r>
              <a:rPr lang="zh-Hans" altLang="en-US" dirty="0"/>
              <a:t>问题 </a:t>
            </a:r>
            <a:endParaRPr lang="en-US" altLang="zh-Hans" dirty="0"/>
          </a:p>
          <a:p>
            <a:endParaRPr lang="en-US" altLang="zh-Han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1F7C-C51F-2141-8AC8-E0FAEEA1C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12" y="3978262"/>
            <a:ext cx="9118600" cy="74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952B2-892C-DB4B-A008-1056C8FE9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12" y="5431134"/>
            <a:ext cx="6769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2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6F40-1C03-584C-AFBA-02B4D8B4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常量字段缺乏管理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F916-E21A-1A40-BA7F-3557FC3FF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使用了多次的常量字段，不应该</a:t>
            </a:r>
            <a:r>
              <a:rPr lang="en-US" altLang="zh-Hans" dirty="0"/>
              <a:t>inline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D6EED-3EB0-BC42-B4EE-317BF5F2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50" y="3187700"/>
            <a:ext cx="9067800" cy="3124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192E6-10F0-3B42-9D2C-7517980E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00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5604-70A5-E345-ADCA-56C5A4A7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代码太随意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0481-78CF-6C48-BB20-10763FBB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例如在 </a:t>
            </a:r>
            <a:r>
              <a:rPr lang="en-US" altLang="zh-Hans" dirty="0" err="1"/>
              <a:t>rpc</a:t>
            </a:r>
            <a:r>
              <a:rPr lang="en-US" altLang="zh-Hans" dirty="0"/>
              <a:t> </a:t>
            </a:r>
            <a:r>
              <a:rPr lang="zh-Hans" altLang="en-US" dirty="0"/>
              <a:t>的收包循环处 </a:t>
            </a:r>
            <a:r>
              <a:rPr lang="en-US" altLang="zh-Hans" dirty="0"/>
              <a:t>make([]byte, 0)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2F6E-338A-4041-9CD9-134A26A9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654300"/>
            <a:ext cx="11785600" cy="42037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2873D-0BB8-1A4B-9139-E734C9BD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25AB-9E2F-964D-90ED-975510E8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代码太随意（二）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2FE68-1217-8940-94E5-5567CD352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小函数，没有提取出来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1DE26-957E-4844-9039-A4926A8B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20" y="3175000"/>
            <a:ext cx="10756900" cy="3136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B9BD8-3AAA-524C-864F-9AD2A749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26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136D-0B8D-1C42-BA8F-34924144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故意不遵循</a:t>
            </a:r>
            <a:r>
              <a:rPr lang="en-US" altLang="zh-Hans" dirty="0"/>
              <a:t>go</a:t>
            </a:r>
            <a:r>
              <a:rPr lang="zh-Hans" altLang="en-US" dirty="0"/>
              <a:t>社区最佳实践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25B19-C08B-814C-A093-697B2F4F3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915" y="1690688"/>
            <a:ext cx="8088885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2CA561-7E82-DF4D-88D8-825093CB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67716"/>
            <a:ext cx="6159500" cy="800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A20CC-6F67-5744-89D3-AAE65AE8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6B83-8240-664C-83F7-EB97A3C4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总结：</a:t>
            </a:r>
            <a:r>
              <a:rPr lang="en-US" altLang="zh-Hans" dirty="0"/>
              <a:t>Code Review</a:t>
            </a:r>
            <a:r>
              <a:rPr lang="zh-CN" altLang="en-US" dirty="0"/>
              <a:t> 核对清单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6F5A-E504-AE48-84C8-9A88CCE60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Hans" altLang="en-US" dirty="0"/>
              <a:t>规范项目的目录布局</a:t>
            </a:r>
            <a:endParaRPr lang="en-US" altLang="zh-Hans" dirty="0"/>
          </a:p>
          <a:p>
            <a:r>
              <a:rPr lang="zh-Hans" altLang="en-US" dirty="0"/>
              <a:t>代码通过主流检查工具</a:t>
            </a:r>
            <a:endParaRPr lang="en-US" altLang="zh-Hans" dirty="0"/>
          </a:p>
          <a:p>
            <a:r>
              <a:rPr lang="zh-Hans" altLang="en-US" dirty="0"/>
              <a:t>构建成功，没有</a:t>
            </a:r>
            <a:r>
              <a:rPr lang="en-US" altLang="zh-Hans" dirty="0"/>
              <a:t>warning</a:t>
            </a:r>
          </a:p>
          <a:p>
            <a:r>
              <a:rPr lang="zh-Hans" altLang="en-US" dirty="0"/>
              <a:t>风格一致、言之有物的提交记录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公用代码和封装库</a:t>
            </a:r>
            <a:endParaRPr lang="en-US" altLang="zh-Hans" dirty="0"/>
          </a:p>
          <a:p>
            <a:pPr lvl="1"/>
            <a:r>
              <a:rPr lang="zh-Hans" altLang="en-US" dirty="0"/>
              <a:t>遵循语义化版本号</a:t>
            </a:r>
            <a:endParaRPr lang="en-US" altLang="zh-Hans" dirty="0"/>
          </a:p>
          <a:p>
            <a:pPr lvl="1"/>
            <a:r>
              <a:rPr lang="zh-Hans" altLang="en-US" dirty="0"/>
              <a:t>单元测试覆盖率</a:t>
            </a:r>
            <a:endParaRPr lang="en-US" altLang="zh-Hans" dirty="0"/>
          </a:p>
          <a:p>
            <a:pPr lvl="1"/>
            <a:r>
              <a:rPr lang="zh-Hans" altLang="en-US" dirty="0"/>
              <a:t>用法文档和例子</a:t>
            </a:r>
            <a:endParaRPr lang="en-US" altLang="zh-Hans" dirty="0"/>
          </a:p>
          <a:p>
            <a:pPr lvl="1"/>
            <a:r>
              <a:rPr lang="zh-Hans" altLang="en-US" dirty="0"/>
              <a:t>错误处理和日志</a:t>
            </a:r>
            <a:endParaRPr lang="en-US" altLang="zh-Han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95874-47BA-4E42-B7F5-C0F141C0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69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7A7D-5971-454B-BE11-9EF6F7A6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zh-Hans" altLang="en-US" dirty="0"/>
              <a:t>完</a:t>
            </a:r>
            <a:r>
              <a:rPr lang="en-US" altLang="zh-Hans" dirty="0"/>
              <a:t>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7180-D1D1-D442-8D0A-C2247A49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03372-DFA5-334F-B039-C59A164C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3FF5-52FF-1A43-A715-EBFB5F5D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大纲：</a:t>
            </a:r>
            <a:r>
              <a:rPr lang="en-US" altLang="zh-Hans" dirty="0"/>
              <a:t>Go</a:t>
            </a:r>
            <a:r>
              <a:rPr lang="zh-Hans" altLang="en-US" dirty="0"/>
              <a:t>代码质量要点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3A0F-6ADD-894F-BA59-DAE29FBC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支持 </a:t>
            </a:r>
            <a:r>
              <a:rPr lang="en-US" altLang="zh-Hans" dirty="0"/>
              <a:t>go module </a:t>
            </a:r>
            <a:r>
              <a:rPr lang="zh-Hans" altLang="en-US" dirty="0"/>
              <a:t>，依赖有保证，可重现构建</a:t>
            </a:r>
            <a:endParaRPr lang="en-US" altLang="zh-Hans" dirty="0"/>
          </a:p>
          <a:p>
            <a:r>
              <a:rPr lang="zh-Hans" altLang="en-US" dirty="0"/>
              <a:t>通过主流检查工具：</a:t>
            </a:r>
            <a:r>
              <a:rPr lang="en-US" altLang="zh-Hans" dirty="0"/>
              <a:t>go </a:t>
            </a:r>
            <a:r>
              <a:rPr lang="en-US" altLang="zh-Hans" dirty="0" err="1"/>
              <a:t>fmt</a:t>
            </a:r>
            <a:r>
              <a:rPr lang="en-US" altLang="zh-Hans" dirty="0"/>
              <a:t>, vet, </a:t>
            </a:r>
            <a:r>
              <a:rPr lang="en-US" altLang="zh-Hans" dirty="0" err="1"/>
              <a:t>golint</a:t>
            </a:r>
            <a:r>
              <a:rPr lang="en-US" altLang="zh-Hans" dirty="0"/>
              <a:t>, go test</a:t>
            </a:r>
          </a:p>
          <a:p>
            <a:endParaRPr lang="en-US" altLang="zh-Hans" dirty="0"/>
          </a:p>
          <a:p>
            <a:r>
              <a:rPr lang="zh-Hans" altLang="en-US" dirty="0"/>
              <a:t>对于公用代码和封装库</a:t>
            </a:r>
            <a:endParaRPr lang="en-US" altLang="zh-Hans" dirty="0"/>
          </a:p>
          <a:p>
            <a:pPr lvl="1"/>
            <a:r>
              <a:rPr lang="zh-Hans" altLang="en-US" dirty="0"/>
              <a:t>目录安排遵循  </a:t>
            </a:r>
            <a:r>
              <a:rPr lang="en-US" altLang="zh-Hans" dirty="0">
                <a:hlinkClick r:id="rId2"/>
              </a:rPr>
              <a:t>https://github.com/golang-standards/project-layout</a:t>
            </a:r>
            <a:endParaRPr lang="en-US" altLang="zh-Hans" dirty="0"/>
          </a:p>
          <a:p>
            <a:pPr lvl="1"/>
            <a:r>
              <a:rPr lang="zh-Hans" altLang="en-US" dirty="0"/>
              <a:t>优雅的错误处理；利用</a:t>
            </a:r>
            <a:r>
              <a:rPr lang="en-US" altLang="zh-Hans" dirty="0"/>
              <a:t> </a:t>
            </a:r>
            <a:r>
              <a:rPr lang="en-US" altLang="zh-Hans" dirty="0" err="1"/>
              <a:t>errorx</a:t>
            </a:r>
            <a:r>
              <a:rPr lang="en-US" altLang="zh-Hans" dirty="0"/>
              <a:t> </a:t>
            </a:r>
            <a:r>
              <a:rPr lang="zh-Hans" altLang="en-US" dirty="0"/>
              <a:t>包，提供详尽的错误信息</a:t>
            </a:r>
            <a:endParaRPr lang="en-US" altLang="zh-Hans" dirty="0"/>
          </a:p>
          <a:p>
            <a:pPr lvl="1"/>
            <a:r>
              <a:rPr lang="zh-Hans" altLang="en-US" dirty="0"/>
              <a:t>预留日志扩展接口；不强制一种日志包</a:t>
            </a:r>
            <a:endParaRPr lang="en-US" altLang="zh-Han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BC564-D47E-EB4B-AF61-D2060ED9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410E-C4BA-D74B-84A7-F4DB3E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开源项目如何展示代码质量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E928-6663-DF48-9D56-C99F63E6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 err="1"/>
              <a:t>Github</a:t>
            </a:r>
            <a:r>
              <a:rPr lang="zh-Hans" altLang="en-US" dirty="0"/>
              <a:t>上的</a:t>
            </a:r>
            <a:r>
              <a:rPr lang="en-US" dirty="0"/>
              <a:t>Go</a:t>
            </a:r>
            <a:r>
              <a:rPr lang="zh-Hans" altLang="en-US" dirty="0"/>
              <a:t>项目勋章示例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F74CA-BFEA-F54B-8D57-7AD48345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3569494"/>
            <a:ext cx="5664200" cy="863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83E54-C4E9-2544-82E4-89ADF2E3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28D-2F20-F442-86E7-D38ED1B7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如何确保质量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ACA8-BEE9-8F42-B0B4-2097A587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专门找时间开</a:t>
            </a:r>
            <a:r>
              <a:rPr lang="en-US" altLang="zh-Hans" dirty="0"/>
              <a:t> code review </a:t>
            </a:r>
            <a:r>
              <a:rPr lang="zh-Hans" altLang="en-US" dirty="0"/>
              <a:t>会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结对编程 😳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定期任命专人走查代码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原则：能用工具，就不要用人手</a:t>
            </a:r>
            <a:endParaRPr lang="en-US" dirty="0"/>
          </a:p>
          <a:p>
            <a:pPr marL="0" indent="0">
              <a:buNone/>
            </a:pPr>
            <a:endParaRPr lang="en-US" altLang="zh-Han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1EAEF-8430-3948-937A-81C9DC66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2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18E8-5BB1-CA47-8086-F3FEC25A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golangci</a:t>
            </a:r>
            <a:r>
              <a:rPr lang="en-US" dirty="0"/>
              <a:t>-lint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4C13-818C-C043-996D-2A6A625F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Linter </a:t>
            </a:r>
            <a:r>
              <a:rPr lang="zh-Hans" altLang="en-US" dirty="0"/>
              <a:t>聚合体</a:t>
            </a:r>
            <a:endParaRPr lang="en-US" altLang="zh-Hans" dirty="0"/>
          </a:p>
          <a:p>
            <a:r>
              <a:rPr lang="zh-Hans" altLang="en-US" dirty="0"/>
              <a:t>共享代码解析</a:t>
            </a:r>
            <a:endParaRPr lang="en-US" altLang="zh-Hans" dirty="0"/>
          </a:p>
          <a:p>
            <a:r>
              <a:rPr lang="zh-Hans" altLang="en-US" dirty="0"/>
              <a:t>内联调</a:t>
            </a:r>
            <a:r>
              <a:rPr lang="en-US" altLang="zh-Hans" dirty="0"/>
              <a:t> linters (</a:t>
            </a:r>
            <a:r>
              <a:rPr lang="en-US" dirty="0"/>
              <a:t>no forking)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73592-6B1B-664C-9A09-006F0199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0" y="1770063"/>
            <a:ext cx="5118100" cy="4406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1D109-BB28-C147-83C3-BEAFC73E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88FA-A73F-704E-9297-45E70ED0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golangci</a:t>
            </a:r>
            <a:r>
              <a:rPr lang="en-US" dirty="0"/>
              <a:t>-lint </a:t>
            </a:r>
            <a:r>
              <a:rPr lang="zh-Hans" altLang="en-US" dirty="0"/>
              <a:t>支持的检查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C22F8-F59D-B549-B788-6E134716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36000" cy="203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0AA475-7046-4B4B-8AA0-D2FD797F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9074"/>
            <a:ext cx="8648700" cy="2286000"/>
          </a:xfrm>
          <a:prstGeom prst="rect">
            <a:avLst/>
          </a:prstGeom>
        </p:spPr>
      </p:pic>
      <p:sp>
        <p:nvSpPr>
          <p:cNvPr id="9" name="Pentagon 8">
            <a:extLst>
              <a:ext uri="{FF2B5EF4-FFF2-40B4-BE49-F238E27FC236}">
                <a16:creationId xmlns:a16="http://schemas.microsoft.com/office/drawing/2014/main" id="{A98BC002-608D-F947-95A5-74984F468F90}"/>
              </a:ext>
            </a:extLst>
          </p:cNvPr>
          <p:cNvSpPr/>
          <p:nvPr/>
        </p:nvSpPr>
        <p:spPr>
          <a:xfrm>
            <a:off x="577527" y="3756886"/>
            <a:ext cx="247973" cy="170481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B8C2389A-5A2E-9149-B7FA-728078D35C3C}"/>
              </a:ext>
            </a:extLst>
          </p:cNvPr>
          <p:cNvSpPr/>
          <p:nvPr/>
        </p:nvSpPr>
        <p:spPr>
          <a:xfrm>
            <a:off x="574947" y="4327740"/>
            <a:ext cx="247973" cy="170481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90BA685A-6D39-CC4F-8925-DC2CF64B5518}"/>
              </a:ext>
            </a:extLst>
          </p:cNvPr>
          <p:cNvSpPr/>
          <p:nvPr/>
        </p:nvSpPr>
        <p:spPr>
          <a:xfrm>
            <a:off x="574946" y="5474615"/>
            <a:ext cx="247973" cy="170481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3687D-122F-2845-B835-D33ACCDA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A0FF-A8E8-844D-8583-87EDE0E1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golangci</a:t>
            </a:r>
            <a:r>
              <a:rPr lang="en-US" dirty="0"/>
              <a:t>-lint </a:t>
            </a:r>
            <a:r>
              <a:rPr lang="zh-Hans" altLang="en-US" dirty="0"/>
              <a:t>支持的检查（二）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2FBB7-C685-C941-A02E-988BE53B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48700" cy="3098800"/>
          </a:xfrm>
          <a:prstGeom prst="rect">
            <a:avLst/>
          </a:prstGeom>
        </p:spPr>
      </p:pic>
      <p:sp>
        <p:nvSpPr>
          <p:cNvPr id="5" name="Pentagon 4">
            <a:extLst>
              <a:ext uri="{FF2B5EF4-FFF2-40B4-BE49-F238E27FC236}">
                <a16:creationId xmlns:a16="http://schemas.microsoft.com/office/drawing/2014/main" id="{B7CF0C16-99A2-754E-809E-89CDBE72C9C7}"/>
              </a:ext>
            </a:extLst>
          </p:cNvPr>
          <p:cNvSpPr/>
          <p:nvPr/>
        </p:nvSpPr>
        <p:spPr>
          <a:xfrm>
            <a:off x="577527" y="2981975"/>
            <a:ext cx="247973" cy="170481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EB7C1BE8-928A-EF45-8B88-30574DE994E8}"/>
              </a:ext>
            </a:extLst>
          </p:cNvPr>
          <p:cNvSpPr/>
          <p:nvPr/>
        </p:nvSpPr>
        <p:spPr>
          <a:xfrm>
            <a:off x="577527" y="3741388"/>
            <a:ext cx="247973" cy="170481"/>
          </a:xfrm>
          <a:prstGeom prst="homePlat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ACB79E-A5C9-7448-BE5C-EFBC366A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61BD-BC97-654B-AC4E-DE0EFDE705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984</Words>
  <Application>Microsoft Macintosh PowerPoint</Application>
  <PresentationFormat>Widescreen</PresentationFormat>
  <Paragraphs>208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Arial</vt:lpstr>
      <vt:lpstr>Calibri</vt:lpstr>
      <vt:lpstr>Calibri Light</vt:lpstr>
      <vt:lpstr>Courier</vt:lpstr>
      <vt:lpstr>Office Theme</vt:lpstr>
      <vt:lpstr>Go语言 Code Review</vt:lpstr>
      <vt:lpstr>如何考察代码质量</vt:lpstr>
      <vt:lpstr>宏观上如何考察代码质量</vt:lpstr>
      <vt:lpstr>大纲：Go代码质量要点</vt:lpstr>
      <vt:lpstr>开源项目如何展示代码质量</vt:lpstr>
      <vt:lpstr>如何确保质量</vt:lpstr>
      <vt:lpstr>golangci-lint</vt:lpstr>
      <vt:lpstr>golangci-lint 支持的检查</vt:lpstr>
      <vt:lpstr>golangci-lint 支持的检查（二）</vt:lpstr>
      <vt:lpstr> linters原理</vt:lpstr>
      <vt:lpstr>用起来</vt:lpstr>
      <vt:lpstr>Ymicro-toolkit的新项目过不了……</vt:lpstr>
      <vt:lpstr>开放心态</vt:lpstr>
      <vt:lpstr>Go语言代码规约</vt:lpstr>
      <vt:lpstr>值得注意的linter: scopelint</vt:lpstr>
      <vt:lpstr>值得注意的linter: bodyclose</vt:lpstr>
      <vt:lpstr>值得注意的linter: dupl</vt:lpstr>
      <vt:lpstr>值得注意的linter: go-critic</vt:lpstr>
      <vt:lpstr>错误处理和日志</vt:lpstr>
      <vt:lpstr>陷阱：错误处理</vt:lpstr>
      <vt:lpstr>错误处理框架</vt:lpstr>
      <vt:lpstr>认识错误处理</vt:lpstr>
      <vt:lpstr>陷阱：日志打印</vt:lpstr>
      <vt:lpstr>ylog vs flog</vt:lpstr>
      <vt:lpstr>小技巧：避免写太多的zap</vt:lpstr>
      <vt:lpstr>Git 提交记录</vt:lpstr>
      <vt:lpstr>开源封装库：如何紧跟上游版本</vt:lpstr>
      <vt:lpstr>业务代码：如何紧跟框架版本</vt:lpstr>
      <vt:lpstr>版本锁定解决方案</vt:lpstr>
      <vt:lpstr>附录：一些代码坏味道的例子</vt:lpstr>
      <vt:lpstr>风格质量</vt:lpstr>
      <vt:lpstr>常量字段缺乏管理</vt:lpstr>
      <vt:lpstr>代码太随意</vt:lpstr>
      <vt:lpstr>代码太随意（二）</vt:lpstr>
      <vt:lpstr>故意不遵循go社区最佳实践</vt:lpstr>
      <vt:lpstr>总结：Code Review 核对清单</vt:lpstr>
      <vt:lpstr>&lt;完&gt;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Battle 2019</dc:title>
  <dc:creator>Huang Homer</dc:creator>
  <cp:lastModifiedBy>Huang Homer</cp:lastModifiedBy>
  <cp:revision>212</cp:revision>
  <dcterms:created xsi:type="dcterms:W3CDTF">2019-10-21T03:06:01Z</dcterms:created>
  <dcterms:modified xsi:type="dcterms:W3CDTF">2019-10-31T02:38:46Z</dcterms:modified>
</cp:coreProperties>
</file>