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3130" latinLnBrk="0">
      <a:defRPr sz="1200">
        <a:latin typeface="+mn-lt"/>
        <a:ea typeface="+mn-ea"/>
        <a:cs typeface="+mn-cs"/>
        <a:sym typeface="Calibri"/>
      </a:defRPr>
    </a:lvl1pPr>
    <a:lvl2pPr indent="228600" defTabSz="913130" latinLnBrk="0">
      <a:defRPr sz="1200">
        <a:latin typeface="+mn-lt"/>
        <a:ea typeface="+mn-ea"/>
        <a:cs typeface="+mn-cs"/>
        <a:sym typeface="Calibri"/>
      </a:defRPr>
    </a:lvl2pPr>
    <a:lvl3pPr indent="457200" defTabSz="913130" latinLnBrk="0">
      <a:defRPr sz="1200">
        <a:latin typeface="+mn-lt"/>
        <a:ea typeface="+mn-ea"/>
        <a:cs typeface="+mn-cs"/>
        <a:sym typeface="Calibri"/>
      </a:defRPr>
    </a:lvl3pPr>
    <a:lvl4pPr indent="685800" defTabSz="913130" latinLnBrk="0">
      <a:defRPr sz="1200">
        <a:latin typeface="+mn-lt"/>
        <a:ea typeface="+mn-ea"/>
        <a:cs typeface="+mn-cs"/>
        <a:sym typeface="Calibri"/>
      </a:defRPr>
    </a:lvl4pPr>
    <a:lvl5pPr indent="914400" defTabSz="913130" latinLnBrk="0">
      <a:defRPr sz="1200">
        <a:latin typeface="+mn-lt"/>
        <a:ea typeface="+mn-ea"/>
        <a:cs typeface="+mn-cs"/>
        <a:sym typeface="Calibri"/>
      </a:defRPr>
    </a:lvl5pPr>
    <a:lvl6pPr indent="1143000" defTabSz="913130" latinLnBrk="0">
      <a:defRPr sz="1200">
        <a:latin typeface="+mn-lt"/>
        <a:ea typeface="+mn-ea"/>
        <a:cs typeface="+mn-cs"/>
        <a:sym typeface="Calibri"/>
      </a:defRPr>
    </a:lvl6pPr>
    <a:lvl7pPr indent="1371600" defTabSz="913130" latinLnBrk="0">
      <a:defRPr sz="1200">
        <a:latin typeface="+mn-lt"/>
        <a:ea typeface="+mn-ea"/>
        <a:cs typeface="+mn-cs"/>
        <a:sym typeface="Calibri"/>
      </a:defRPr>
    </a:lvl7pPr>
    <a:lvl8pPr indent="1600200" defTabSz="913130" latinLnBrk="0">
      <a:defRPr sz="1200">
        <a:latin typeface="+mn-lt"/>
        <a:ea typeface="+mn-ea"/>
        <a:cs typeface="+mn-cs"/>
        <a:sym typeface="Calibri"/>
      </a:defRPr>
    </a:lvl8pPr>
    <a:lvl9pPr indent="1828800" defTabSz="91313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4"/>
          <p:cNvSpPr/>
          <p:nvPr>
            <p:ph type="pic" sz="quarter" idx="13"/>
          </p:nvPr>
        </p:nvSpPr>
        <p:spPr>
          <a:xfrm>
            <a:off x="588387" y="1674813"/>
            <a:ext cx="2620962" cy="4156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" name="图片占位符 14"/>
          <p:cNvSpPr/>
          <p:nvPr>
            <p:ph type="pic" sz="quarter" idx="14"/>
          </p:nvPr>
        </p:nvSpPr>
        <p:spPr>
          <a:xfrm>
            <a:off x="6187930" y="1674813"/>
            <a:ext cx="2620964" cy="4156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4"/>
          <p:cNvSpPr/>
          <p:nvPr>
            <p:ph type="pic" sz="half" idx="13"/>
          </p:nvPr>
        </p:nvSpPr>
        <p:spPr>
          <a:xfrm>
            <a:off x="5447162" y="1905798"/>
            <a:ext cx="6744838" cy="33386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29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4" indent="-260984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39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幻灯片编号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3764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65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913764">
              <a:buSzTx/>
              <a:buFontTx/>
              <a:buNone/>
              <a:defRPr sz="2400"/>
            </a:lvl1pPr>
            <a:lvl2pPr marL="0" indent="0" algn="ctr" defTabSz="913764">
              <a:buSzTx/>
              <a:buFontTx/>
              <a:buNone/>
              <a:defRPr sz="2400"/>
            </a:lvl2pPr>
            <a:lvl3pPr marL="0" indent="0" algn="ctr" defTabSz="913764">
              <a:buSzTx/>
              <a:buFontTx/>
              <a:buNone/>
              <a:defRPr sz="2400"/>
            </a:lvl3pPr>
            <a:lvl4pPr marL="0" indent="0" algn="ctr" defTabSz="913764">
              <a:buSzTx/>
              <a:buFontTx/>
              <a:buNone/>
              <a:defRPr sz="2400"/>
            </a:lvl4pPr>
            <a:lvl5pPr marL="0" indent="0" algn="ctr" defTabSz="913764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xfrm>
            <a:off x="11089823" y="6404296"/>
            <a:ext cx="263978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3764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610600" y="6356351"/>
            <a:ext cx="357221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087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659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231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803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37584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94784" marR="0" indent="-337184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olang.org/doc/articles/race_detector.html" TargetMode="External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hyperlink" Target="https://studygolang.com/articles/12444?fr=sidebar" TargetMode="External"/><Relationship Id="rId5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localhost:7777/debug/pprof/heap" TargetMode="External"/><Relationship Id="rId4" Type="http://schemas.openxmlformats.org/officeDocument/2006/relationships/hyperlink" Target="http://localhost:7777/debug/pprof/profile?seconds=30" TargetMode="External"/><Relationship Id="rId5" Type="http://schemas.openxmlformats.org/officeDocument/2006/relationships/hyperlink" Target="http://localhost:7777" TargetMode="External"/><Relationship Id="rId6" Type="http://schemas.openxmlformats.org/officeDocument/2006/relationships/hyperlink" Target="http://localhost:7777/debug/pprof/goroutine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olang.org/doc/diagnostics.html" TargetMode="External"/><Relationship Id="rId4" Type="http://schemas.openxmlformats.org/officeDocument/2006/relationships/hyperlink" Target="https://jvns.ca/blog/2017/09/24/profiling-go-with-pprof/" TargetMode="External"/><Relationship Id="rId5" Type="http://schemas.openxmlformats.org/officeDocument/2006/relationships/hyperlink" Target="https://juejin.im/post/5d27400151882530af139a85" TargetMode="External"/><Relationship Id="rId6" Type="http://schemas.openxmlformats.org/officeDocument/2006/relationships/hyperlink" Target="https://zhuanlan.zhihu.com/p/57257136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odoc.org/golang.org/x/tools/cmd/stringer" TargetMode="External"/><Relationship Id="rId4" Type="http://schemas.openxmlformats.org/officeDocument/2006/relationships/hyperlink" Target="https://godoc.org/github.com/sourcegraph/gostringer" TargetMode="External"/><Relationship Id="rId5" Type="http://schemas.openxmlformats.org/officeDocument/2006/relationships/hyperlink" Target="https://github.com/campoy/jsonenums" TargetMode="External"/><Relationship Id="rId6" Type="http://schemas.openxmlformats.org/officeDocument/2006/relationships/hyperlink" Target="https://godoc.org/github.com/searKing/golang/tools/cmd/go-syncmap" TargetMode="External"/><Relationship Id="rId7" Type="http://schemas.openxmlformats.org/officeDocument/2006/relationships/hyperlink" Target="https://godoc.org/github.com/searKing/golang/tools/cmd/go-syncpool" TargetMode="External"/><Relationship Id="rId8" Type="http://schemas.openxmlformats.org/officeDocument/2006/relationships/hyperlink" Target="https://godoc.org/github.com/searKing/golang/tools/cmd/go-atomicvalue" TargetMode="External"/><Relationship Id="rId9" Type="http://schemas.openxmlformats.org/officeDocument/2006/relationships/hyperlink" Target="https://godoc.org/github.com/searKing/golang/tools/cmd/go-enum" TargetMode="External"/><Relationship Id="rId10" Type="http://schemas.openxmlformats.org/officeDocument/2006/relationships/hyperlink" Target="https://github.com/ChimeraCoder/gojson" TargetMode="External"/><Relationship Id="rId11" Type="http://schemas.openxmlformats.org/officeDocument/2006/relationships/hyperlink" Target="https://mholt.github.io/json-to-go/" TargetMode="External"/><Relationship Id="rId12" Type="http://schemas.openxmlformats.org/officeDocument/2006/relationships/hyperlink" Target="https://github.com/leighmcculloch/embedfiles" TargetMode="External"/><Relationship Id="rId13" Type="http://schemas.openxmlformats.org/officeDocument/2006/relationships/hyperlink" Target="https://github.com/golang/go/wiki/GoGenerateTool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ithub.com/go-delve/delve" TargetMode="External"/><Relationship Id="rId4" Type="http://schemas.openxmlformats.org/officeDocument/2006/relationships/hyperlink" Target="https://golang.org/doc/articles/race_detector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11"/>
          <p:cNvSpPr txBox="1"/>
          <p:nvPr/>
        </p:nvSpPr>
        <p:spPr>
          <a:xfrm>
            <a:off x="9407614" y="2353571"/>
            <a:ext cx="1941914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400">
                <a:solidFill>
                  <a:srgbClr val="808080"/>
                </a:solidFill>
              </a:defRPr>
            </a:pPr>
            <a:r>
              <a:t>201</a:t>
            </a:r>
            <a:r>
              <a:t>9</a:t>
            </a:r>
            <a:r>
              <a:t>/11</a:t>
            </a:r>
          </a:p>
        </p:txBody>
      </p:sp>
      <p:sp>
        <p:nvSpPr>
          <p:cNvPr id="76" name="Text Placeholder 1"/>
          <p:cNvSpPr txBox="1"/>
          <p:nvPr/>
        </p:nvSpPr>
        <p:spPr>
          <a:xfrm>
            <a:off x="5080000" y="2795282"/>
            <a:ext cx="6286871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 defTabSz="914400">
              <a:lnSpc>
                <a:spcPct val="90000"/>
              </a:lnSpc>
              <a:spcBef>
                <a:spcPts val="1000"/>
              </a:spcBef>
              <a:defRPr b="1" sz="3800">
                <a:solidFill>
                  <a:srgbClr val="53535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Go语言周边工具</a:t>
            </a:r>
          </a:p>
        </p:txBody>
      </p:sp>
      <p:pic>
        <p:nvPicPr>
          <p:cNvPr id="7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0" y="574040"/>
            <a:ext cx="965837" cy="965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50" y="5692140"/>
            <a:ext cx="3822066" cy="134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7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3</a:t>
            </a:r>
          </a:p>
        </p:txBody>
      </p:sp>
      <p:pic>
        <p:nvPicPr>
          <p:cNvPr id="138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矩形 47"/>
          <p:cNvSpPr txBox="1"/>
          <p:nvPr/>
        </p:nvSpPr>
        <p:spPr>
          <a:xfrm>
            <a:off x="2045079" y="393080"/>
            <a:ext cx="6639611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Go错误调试工具 - RaceDetector</a:t>
            </a:r>
          </a:p>
        </p:txBody>
      </p:sp>
      <p:sp>
        <p:nvSpPr>
          <p:cNvPr id="140" name="用于检测变量被多个协程同时读写但未上锁的情况 (更多详细内容)…"/>
          <p:cNvSpPr txBox="1"/>
          <p:nvPr/>
        </p:nvSpPr>
        <p:spPr>
          <a:xfrm>
            <a:off x="595630" y="1592580"/>
            <a:ext cx="7155331" cy="222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用于检测变量被多个协程同时读写但未上锁的情况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更多详细内容</a:t>
            </a:r>
            <a:r>
              <a:t>)</a:t>
            </a:r>
          </a:p>
          <a:p>
            <a:pPr>
              <a:defRPr b="1"/>
            </a:pPr>
          </a:p>
          <a:p>
            <a:pPr>
              <a:defRPr b="1"/>
            </a:pPr>
            <a:r>
              <a:t>使用方法:</a:t>
            </a:r>
          </a:p>
          <a:p>
            <a:pPr/>
            <a:r>
              <a:t>$ go test -race mypkg    // to test the package</a:t>
            </a:r>
          </a:p>
          <a:p>
            <a:pPr/>
            <a:r>
              <a:t>$ go run -race mysrc.go  // to run the source file</a:t>
            </a:r>
          </a:p>
          <a:p>
            <a:pPr/>
            <a:r>
              <a:t>$ go build -race mycmd   // to build the command</a:t>
            </a:r>
          </a:p>
          <a:p>
            <a:pPr/>
            <a:r>
              <a:t>$ go install -race mypkg // to install the package</a:t>
            </a:r>
          </a:p>
        </p:txBody>
      </p:sp>
      <p:sp>
        <p:nvSpPr>
          <p:cNvPr id="141" name="错误代码示例:…"/>
          <p:cNvSpPr txBox="1"/>
          <p:nvPr/>
        </p:nvSpPr>
        <p:spPr>
          <a:xfrm>
            <a:off x="608330" y="3929381"/>
            <a:ext cx="6081521" cy="286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错误代码示例: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func main() {</a:t>
            </a:r>
          </a:p>
          <a:p>
            <a:pPr>
              <a:defRPr sz="1300"/>
            </a:pPr>
            <a:r>
              <a:t>	var wg sync.WaitGroup</a:t>
            </a:r>
          </a:p>
          <a:p>
            <a:pPr>
              <a:defRPr sz="1300"/>
            </a:pPr>
            <a:r>
              <a:t>	wg.Add(5)</a:t>
            </a:r>
          </a:p>
          <a:p>
            <a:pPr>
              <a:defRPr sz="1300"/>
            </a:pPr>
            <a:r>
              <a:t>	for i := 0; i &lt; 5; i++ {</a:t>
            </a:r>
          </a:p>
          <a:p>
            <a:pPr>
              <a:defRPr sz="1300"/>
            </a:pPr>
            <a:r>
              <a:t>		go func() {</a:t>
            </a:r>
          </a:p>
          <a:p>
            <a:pPr>
              <a:defRPr sz="1300"/>
            </a:pPr>
            <a:r>
              <a:t>			fmt.Println(i) // Not the 'i' you are looking for.</a:t>
            </a:r>
          </a:p>
          <a:p>
            <a:pPr>
              <a:defRPr sz="1300"/>
            </a:pPr>
            <a:r>
              <a:t>			wg.Done()</a:t>
            </a:r>
          </a:p>
          <a:p>
            <a:pPr>
              <a:defRPr sz="1300"/>
            </a:pPr>
            <a:r>
              <a:t>		}()</a:t>
            </a:r>
          </a:p>
          <a:p>
            <a:pPr>
              <a:defRPr sz="1300"/>
            </a:pPr>
            <a:r>
              <a:t>	}</a:t>
            </a:r>
          </a:p>
          <a:p>
            <a:pPr>
              <a:defRPr sz="1300"/>
            </a:pPr>
            <a:r>
              <a:t>	wg.Wait()</a:t>
            </a:r>
          </a:p>
          <a:p>
            <a:pPr>
              <a:defRPr sz="1300"/>
            </a:pPr>
            <a:r>
              <a:t>}</a:t>
            </a:r>
          </a:p>
        </p:txBody>
      </p:sp>
      <p:pic>
        <p:nvPicPr>
          <p:cNvPr id="14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5117" y="2805444"/>
            <a:ext cx="5268934" cy="394460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示例检测信息："/>
          <p:cNvSpPr txBox="1"/>
          <p:nvPr/>
        </p:nvSpPr>
        <p:spPr>
          <a:xfrm>
            <a:off x="6767831" y="2227581"/>
            <a:ext cx="17932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示例检测信息：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6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147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矩形 47"/>
          <p:cNvSpPr txBox="1"/>
          <p:nvPr/>
        </p:nvSpPr>
        <p:spPr>
          <a:xfrm>
            <a:off x="2045080" y="393080"/>
            <a:ext cx="4840405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逃逸分析</a:t>
            </a:r>
          </a:p>
        </p:txBody>
      </p:sp>
      <p:pic>
        <p:nvPicPr>
          <p:cNvPr id="14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25280" y="1189466"/>
            <a:ext cx="3223631" cy="564313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$ go build -gcflags '-m -m' ."/>
          <p:cNvSpPr txBox="1"/>
          <p:nvPr/>
        </p:nvSpPr>
        <p:spPr>
          <a:xfrm>
            <a:off x="506731" y="1986424"/>
            <a:ext cx="298560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$ go build -gcflags '-m -m' .</a:t>
            </a:r>
          </a:p>
        </p:txBody>
      </p:sp>
      <p:pic>
        <p:nvPicPr>
          <p:cNvPr id="15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000" y="3338477"/>
            <a:ext cx="7421572" cy="2316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4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155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矩形 47"/>
          <p:cNvSpPr txBox="1"/>
          <p:nvPr/>
        </p:nvSpPr>
        <p:spPr>
          <a:xfrm>
            <a:off x="2045080" y="393080"/>
            <a:ext cx="4840405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逃逸分析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4845" y="2057853"/>
            <a:ext cx="4840405" cy="462869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几个逃逸分析例子：更多内容"/>
          <p:cNvSpPr txBox="1"/>
          <p:nvPr/>
        </p:nvSpPr>
        <p:spPr>
          <a:xfrm>
            <a:off x="405131" y="1366901"/>
            <a:ext cx="3901438" cy="50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300"/>
            </a:pPr>
            <a:r>
              <a:t>几个逃逸分析例子：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更多内容</a:t>
            </a:r>
          </a:p>
        </p:txBody>
      </p:sp>
      <p:pic>
        <p:nvPicPr>
          <p:cNvPr id="15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44003" y="1366901"/>
            <a:ext cx="3340450" cy="5363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2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163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矩形 47"/>
          <p:cNvSpPr txBox="1"/>
          <p:nvPr/>
        </p:nvSpPr>
        <p:spPr>
          <a:xfrm>
            <a:off x="2045080" y="393080"/>
            <a:ext cx="4256007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pprof</a:t>
            </a:r>
          </a:p>
        </p:txBody>
      </p:sp>
      <p:sp>
        <p:nvSpPr>
          <p:cNvPr id="165" name="内存:…"/>
          <p:cNvSpPr txBox="1"/>
          <p:nvPr/>
        </p:nvSpPr>
        <p:spPr>
          <a:xfrm>
            <a:off x="530177" y="2788611"/>
            <a:ext cx="10398841" cy="203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90500" indent="-190500">
              <a:buSzPct val="100000"/>
              <a:buChar char="•"/>
            </a:pPr>
          </a:p>
          <a:p>
            <a:pPr>
              <a:defRPr b="1"/>
            </a:pPr>
            <a:r>
              <a:t>内存:</a:t>
            </a:r>
          </a:p>
          <a:p>
            <a:pPr marL="190500" indent="-190500">
              <a:buSzPct val="100000"/>
              <a:buChar char="•"/>
            </a:pPr>
            <a:r>
              <a:t>内存使用排行: go tool pprof -inuse_space -top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http://localhost:7777/debug/pprof/heap</a:t>
            </a:r>
          </a:p>
          <a:p>
            <a:pPr marL="190500" indent="-190500">
              <a:buSzPct val="100000"/>
              <a:buChar char="•"/>
            </a:pPr>
            <a:r>
              <a:t>内存分配排行: go tool pprof -alloc_space -top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http://localhost:7777/debug/pprof/heap</a:t>
            </a:r>
          </a:p>
          <a:p>
            <a:pPr marL="190500" indent="-190500">
              <a:buSzPct val="100000"/>
              <a:buChar char="•"/>
            </a:pPr>
            <a:r>
              <a:t>内存使用火焰图: go-torch -inuse_space 'http://localhost:7777/debug/pprof/heap' --colors=mem</a:t>
            </a:r>
          </a:p>
          <a:p>
            <a:pPr marL="190500" indent="-190500">
              <a:buSzPct val="100000"/>
              <a:buChar char="•"/>
            </a:pPr>
            <a:r>
              <a:t>内存分配火焰图: go-torch -alloc_space 'http://localhost:7777/debug/pprof/heap' --colors=mem</a:t>
            </a:r>
          </a:p>
        </p:txBody>
      </p:sp>
      <p:sp>
        <p:nvSpPr>
          <p:cNvPr id="166" name="CPU:…"/>
          <p:cNvSpPr txBox="1"/>
          <p:nvPr/>
        </p:nvSpPr>
        <p:spPr>
          <a:xfrm>
            <a:off x="519430" y="1744981"/>
            <a:ext cx="9717475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CPU:</a:t>
            </a:r>
          </a:p>
          <a:p>
            <a:pPr marL="190500" indent="-190500">
              <a:buSzPct val="100000"/>
              <a:buChar char="•"/>
            </a:pPr>
            <a:r>
              <a:t>CPU使用排行：go tool pprof  -top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http://localhost:7777/debug/pprof/profile?seconds=30</a:t>
            </a:r>
          </a:p>
          <a:p>
            <a:pPr marL="190500" indent="-190500">
              <a:buSzPct val="100000"/>
              <a:buChar char="•"/>
            </a:pPr>
            <a:r>
              <a:t>CPU使用火焰图: go-torch -u '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http://localhost:7777</a:t>
            </a:r>
            <a:r>
              <a:t>' -t 30</a:t>
            </a:r>
          </a:p>
        </p:txBody>
      </p:sp>
      <p:sp>
        <p:nvSpPr>
          <p:cNvPr id="167" name="协程:…"/>
          <p:cNvSpPr txBox="1"/>
          <p:nvPr/>
        </p:nvSpPr>
        <p:spPr>
          <a:xfrm>
            <a:off x="532130" y="5064142"/>
            <a:ext cx="8838639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协程:</a:t>
            </a:r>
          </a:p>
          <a:p>
            <a:pPr marL="190500" indent="-190500">
              <a:buSzPct val="100000"/>
              <a:buChar char="•"/>
            </a:pPr>
            <a:r>
              <a:t>协程状态分布排行: go tool pprof -top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http://localhost:7777/debug/pprof/goroutine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0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171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矩形 47"/>
          <p:cNvSpPr txBox="1"/>
          <p:nvPr/>
        </p:nvSpPr>
        <p:spPr>
          <a:xfrm>
            <a:off x="2045080" y="393080"/>
            <a:ext cx="4256007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pprof</a:t>
            </a:r>
          </a:p>
        </p:txBody>
      </p:sp>
      <p:pic>
        <p:nvPicPr>
          <p:cNvPr id="17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379" y="2115088"/>
            <a:ext cx="8828321" cy="465568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race"/>
          <p:cNvSpPr txBox="1"/>
          <p:nvPr/>
        </p:nvSpPr>
        <p:spPr>
          <a:xfrm>
            <a:off x="481330" y="1516380"/>
            <a:ext cx="867622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Trace</a:t>
            </a:r>
          </a:p>
        </p:txBody>
      </p:sp>
      <p:sp>
        <p:nvSpPr>
          <p:cNvPr id="175" name="$ curl http://localhost:7777/debug/pprof/trace?seconds=20 &gt; trace.out…"/>
          <p:cNvSpPr txBox="1"/>
          <p:nvPr/>
        </p:nvSpPr>
        <p:spPr>
          <a:xfrm>
            <a:off x="2195831" y="1392311"/>
            <a:ext cx="7602819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$ curl http://localhost:7777/debug/pprof/trace?seconds=20 &gt; trace.out</a:t>
            </a:r>
          </a:p>
          <a:p>
            <a:pPr/>
            <a:r>
              <a:t>$ go tool trace -http=:8988 trace.out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259" y="1284173"/>
            <a:ext cx="10347694" cy="537107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9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180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矩形 47"/>
          <p:cNvSpPr txBox="1"/>
          <p:nvPr/>
        </p:nvSpPr>
        <p:spPr>
          <a:xfrm>
            <a:off x="2045080" y="393080"/>
            <a:ext cx="4256007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pprof</a:t>
            </a:r>
          </a:p>
        </p:txBody>
      </p:sp>
      <p:sp>
        <p:nvSpPr>
          <p:cNvPr id="182" name="Trace"/>
          <p:cNvSpPr txBox="1"/>
          <p:nvPr/>
        </p:nvSpPr>
        <p:spPr>
          <a:xfrm>
            <a:off x="481330" y="1516380"/>
            <a:ext cx="867622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Trace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5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186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矩形 47"/>
          <p:cNvSpPr txBox="1"/>
          <p:nvPr/>
        </p:nvSpPr>
        <p:spPr>
          <a:xfrm>
            <a:off x="2045080" y="393080"/>
            <a:ext cx="4256007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pprof</a:t>
            </a:r>
          </a:p>
        </p:txBody>
      </p:sp>
      <p:sp>
        <p:nvSpPr>
          <p:cNvPr id="188" name="Trace"/>
          <p:cNvSpPr txBox="1"/>
          <p:nvPr/>
        </p:nvSpPr>
        <p:spPr>
          <a:xfrm>
            <a:off x="481330" y="1516380"/>
            <a:ext cx="867622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Trace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4709" y="1297020"/>
            <a:ext cx="10129734" cy="5336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2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193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矩形 47"/>
          <p:cNvSpPr txBox="1"/>
          <p:nvPr/>
        </p:nvSpPr>
        <p:spPr>
          <a:xfrm>
            <a:off x="2045080" y="393080"/>
            <a:ext cx="4256007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pprof</a:t>
            </a:r>
          </a:p>
        </p:txBody>
      </p:sp>
      <p:sp>
        <p:nvSpPr>
          <p:cNvPr id="195" name="Trace"/>
          <p:cNvSpPr txBox="1"/>
          <p:nvPr/>
        </p:nvSpPr>
        <p:spPr>
          <a:xfrm>
            <a:off x="481330" y="1516380"/>
            <a:ext cx="867622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Trace</a:t>
            </a:r>
          </a:p>
        </p:txBody>
      </p:sp>
      <p:pic>
        <p:nvPicPr>
          <p:cNvPr id="19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7994" y="1850168"/>
            <a:ext cx="9614000" cy="4595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9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4</a:t>
            </a:r>
          </a:p>
        </p:txBody>
      </p:sp>
      <p:pic>
        <p:nvPicPr>
          <p:cNvPr id="200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矩形 47"/>
          <p:cNvSpPr txBox="1"/>
          <p:nvPr/>
        </p:nvSpPr>
        <p:spPr>
          <a:xfrm>
            <a:off x="2045080" y="393080"/>
            <a:ext cx="4256007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Go性能分析工具 - pprof</a:t>
            </a:r>
          </a:p>
        </p:txBody>
      </p:sp>
      <p:sp>
        <p:nvSpPr>
          <p:cNvPr id="202" name="Trace"/>
          <p:cNvSpPr txBox="1"/>
          <p:nvPr/>
        </p:nvSpPr>
        <p:spPr>
          <a:xfrm>
            <a:off x="481330" y="1516380"/>
            <a:ext cx="867622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Trace</a:t>
            </a:r>
          </a:p>
        </p:txBody>
      </p:sp>
      <p:sp>
        <p:nvSpPr>
          <p:cNvPr id="203" name="更多内容：…"/>
          <p:cNvSpPr txBox="1"/>
          <p:nvPr/>
        </p:nvSpPr>
        <p:spPr>
          <a:xfrm>
            <a:off x="935395" y="2306011"/>
            <a:ext cx="5185529" cy="134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/>
            </a:pPr>
            <a:r>
              <a:t>更多内容：</a:t>
            </a:r>
          </a:p>
          <a:p>
            <a:pPr marL="190500" indent="-190500">
              <a:buSzPct val="100000"/>
              <a:buChar char="•"/>
              <a:defRPr sz="16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https://golang.org/doc/diagnostics.html</a:t>
            </a:r>
          </a:p>
          <a:p>
            <a:pPr marL="190500" indent="-190500">
              <a:buSzPct val="100000"/>
              <a:buChar char="•"/>
              <a:defRPr sz="16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https://jvns.ca/blog/2017/09/24/profiling-go-with-pprof/</a:t>
            </a:r>
          </a:p>
          <a:p>
            <a:pPr marL="190500" indent="-190500">
              <a:buSzPct val="100000"/>
              <a:buChar char="•"/>
              <a:defRPr sz="16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https://juejin.im/post/5d27400151882530af139a85</a:t>
            </a:r>
          </a:p>
          <a:p>
            <a:pPr marL="190500" indent="-190500">
              <a:buSzPct val="100000"/>
              <a:buChar char="•"/>
              <a:defRPr sz="16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https://zhuanlan.zhihu.com/p/57257136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ANK YOU！"/>
          <p:cNvSpPr txBox="1"/>
          <p:nvPr/>
        </p:nvSpPr>
        <p:spPr>
          <a:xfrm>
            <a:off x="3873722" y="2292261"/>
            <a:ext cx="4865399" cy="10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500"/>
            </a:lvl1pPr>
          </a:lstStyle>
          <a:p>
            <a:pPr/>
            <a:r>
              <a:t>THANK YOU！</a:t>
            </a:r>
          </a:p>
        </p:txBody>
      </p:sp>
      <p:pic>
        <p:nvPicPr>
          <p:cNvPr id="2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130" y="5952192"/>
            <a:ext cx="3903775" cy="148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01</a:t>
            </a:r>
          </a:p>
        </p:txBody>
      </p:sp>
      <p:pic>
        <p:nvPicPr>
          <p:cNvPr id="82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 47"/>
          <p:cNvSpPr txBox="1"/>
          <p:nvPr/>
        </p:nvSpPr>
        <p:spPr>
          <a:xfrm>
            <a:off x="2045080" y="393080"/>
            <a:ext cx="4256007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4" name="Go语言代码生成工具…"/>
          <p:cNvSpPr txBox="1"/>
          <p:nvPr/>
        </p:nvSpPr>
        <p:spPr>
          <a:xfrm>
            <a:off x="1129031" y="2405381"/>
            <a:ext cx="4037734" cy="275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50657" indent="-250657">
              <a:lnSpc>
                <a:spcPct val="200000"/>
              </a:lnSpc>
              <a:buSzPct val="100000"/>
              <a:buChar char="•"/>
              <a:defRPr b="1" sz="3000"/>
            </a:lvl1pPr>
            <a:lvl2pPr marL="631657" indent="-250657">
              <a:lnSpc>
                <a:spcPct val="200000"/>
              </a:lnSpc>
              <a:buSzPct val="100000"/>
              <a:buChar char="•"/>
              <a:defRPr b="1" sz="3000"/>
            </a:lvl2pPr>
            <a:lvl3pPr marL="1012657" indent="-250657">
              <a:lnSpc>
                <a:spcPct val="200000"/>
              </a:lnSpc>
              <a:buSzPct val="100000"/>
              <a:buChar char="•"/>
              <a:defRPr b="1" sz="3000"/>
            </a:lvl3pPr>
          </a:lstStyle>
          <a:p>
            <a:pPr/>
            <a:r>
              <a:t>Go语言代码生成工具</a:t>
            </a:r>
          </a:p>
          <a:p>
            <a:pPr lvl="1"/>
            <a:r>
              <a:t>Go错误调试工具</a:t>
            </a:r>
          </a:p>
          <a:p>
            <a:pPr lvl="2"/>
            <a:r>
              <a:t>Go性能分析工具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7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2</a:t>
            </a:r>
          </a:p>
        </p:txBody>
      </p:sp>
      <p:pic>
        <p:nvPicPr>
          <p:cNvPr id="88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矩形 47"/>
          <p:cNvSpPr txBox="1"/>
          <p:nvPr/>
        </p:nvSpPr>
        <p:spPr>
          <a:xfrm>
            <a:off x="2045079" y="393080"/>
            <a:ext cx="6500110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Go代码生成工具</a:t>
            </a:r>
          </a:p>
        </p:txBody>
      </p:sp>
      <p:sp>
        <p:nvSpPr>
          <p:cNvPr id="90" name="stringer - Implements fmt.Stringer interface for enums.…"/>
          <p:cNvSpPr txBox="1"/>
          <p:nvPr/>
        </p:nvSpPr>
        <p:spPr>
          <a:xfrm>
            <a:off x="278130" y="1821181"/>
            <a:ext cx="11635739" cy="367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stringer</a:t>
            </a:r>
            <a:r>
              <a:t> - Implements fmt.Stringer interface for enums.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gostringer</a:t>
            </a:r>
            <a:r>
              <a:t> - Implements fmt.GoStringer interface for enums.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jsonenums</a:t>
            </a:r>
            <a:r>
              <a:t> - Implements json.Marshaler and json.Unmarshaler interfaces for enums.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go-syncmap</a:t>
            </a:r>
            <a:r>
              <a:t> - Generates Go code using a package as a generic template for sync.Map.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go-syncpool</a:t>
            </a:r>
            <a:r>
              <a:t> - Generates Go code using a package as a generic template for sync.Pool.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go-atomicvalue</a:t>
            </a:r>
            <a:r>
              <a:t> - Generates Go code using a package as a generic template for atomic.Value.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go-enum</a:t>
            </a:r>
            <a:r>
              <a:t> - Generates Go code using a package as a generic template which implements interface fmt.Stringer | binary | json | text | sql | yaml for enums.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gojson</a:t>
            </a:r>
            <a:r>
              <a:t> - Generates go struct definitions from example json documents. (线上版：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json-to-go</a:t>
            </a:r>
            <a:r>
              <a:t>)</a:t>
            </a:r>
          </a:p>
          <a:p>
            <a:pPr marL="190500" indent="-190500"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embedfiles</a:t>
            </a:r>
            <a:r>
              <a:t> - Embeds files into Go code.</a:t>
            </a:r>
          </a:p>
          <a:p>
            <a:pPr/>
          </a:p>
          <a:p>
            <a:pPr/>
            <a:r>
              <a:t>相关资料：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https://github.com/golang/go/wiki/GoGenerateTools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3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3</a:t>
            </a:r>
          </a:p>
        </p:txBody>
      </p:sp>
      <p:pic>
        <p:nvPicPr>
          <p:cNvPr id="94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矩形 47"/>
          <p:cNvSpPr txBox="1"/>
          <p:nvPr/>
        </p:nvSpPr>
        <p:spPr>
          <a:xfrm>
            <a:off x="2045079" y="393080"/>
            <a:ext cx="6500110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Go错误调试工具</a:t>
            </a:r>
          </a:p>
        </p:txBody>
      </p:sp>
      <p:sp>
        <p:nvSpPr>
          <p:cNvPr id="96" name="gdb: Go provides GDB support via the standard Go compiler and Gccgo…"/>
          <p:cNvSpPr txBox="1"/>
          <p:nvPr/>
        </p:nvSpPr>
        <p:spPr>
          <a:xfrm>
            <a:off x="237454" y="1808480"/>
            <a:ext cx="11717092" cy="199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90500" indent="-190500">
              <a:lnSpc>
                <a:spcPct val="110000"/>
              </a:lnSpc>
              <a:buSzPct val="100000"/>
              <a:buChar char="•"/>
            </a:pPr>
            <a:r>
              <a:t>gdb: Go provides GDB support via the standard Go compiler and Gccgo</a:t>
            </a:r>
          </a:p>
          <a:p>
            <a:pPr>
              <a:lnSpc>
                <a:spcPct val="110000"/>
              </a:lnSpc>
            </a:pPr>
          </a:p>
          <a:p>
            <a:pPr marL="190500" indent="-190500">
              <a:lnSpc>
                <a:spcPct val="11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Delve</a:t>
            </a:r>
            <a:r>
              <a:t>(dlv):  Delve is a debugger for the Go programming language.</a:t>
            </a:r>
          </a:p>
          <a:p>
            <a:pPr marL="190500" indent="-190500">
              <a:lnSpc>
                <a:spcPct val="110000"/>
              </a:lnSpc>
              <a:buSzPct val="100000"/>
              <a:buChar char="•"/>
            </a:pPr>
          </a:p>
          <a:p>
            <a:pPr marL="190500" indent="-190500">
              <a:lnSpc>
                <a:spcPct val="11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RaceDetector</a:t>
            </a:r>
            <a:r>
              <a:t>: Data races are among the most common and hardest to debug types of bugs in concurrent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9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3</a:t>
            </a:r>
          </a:p>
        </p:txBody>
      </p:sp>
      <p:pic>
        <p:nvPicPr>
          <p:cNvPr id="100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矩形 47"/>
          <p:cNvSpPr txBox="1"/>
          <p:nvPr/>
        </p:nvSpPr>
        <p:spPr>
          <a:xfrm>
            <a:off x="2045079" y="393080"/>
            <a:ext cx="6500110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Go错误调试工具 - dlv</a:t>
            </a:r>
          </a:p>
        </p:txBody>
      </p:sp>
      <p:sp>
        <p:nvSpPr>
          <p:cNvPr id="102" name="代码调试…"/>
          <p:cNvSpPr txBox="1"/>
          <p:nvPr/>
        </p:nvSpPr>
        <p:spPr>
          <a:xfrm>
            <a:off x="670188" y="1770381"/>
            <a:ext cx="3176618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300"/>
            </a:pPr>
            <a:r>
              <a:t>代码调试</a:t>
            </a:r>
          </a:p>
          <a:p>
            <a:pPr>
              <a:defRPr b="1" sz="2300"/>
            </a:pPr>
          </a:p>
          <a:p>
            <a:pPr marL="230605" indent="-230605">
              <a:buSzPct val="100000"/>
              <a:buChar char="•"/>
            </a:pPr>
            <a:r>
              <a:t>基本功能 (堆栈/断点/单步)</a:t>
            </a:r>
          </a:p>
          <a:p>
            <a:pPr marL="230605" indent="-230605">
              <a:buSzPct val="100000"/>
              <a:buChar char="•"/>
            </a:pPr>
            <a:r>
              <a:t>协程调试</a:t>
            </a:r>
          </a:p>
          <a:p>
            <a:pPr marL="230605" indent="-230605">
              <a:buSzPct val="100000"/>
              <a:buChar char="•"/>
            </a:pPr>
            <a:r>
              <a:t>断点条件 (condition)</a:t>
            </a:r>
          </a:p>
          <a:p>
            <a:pPr marL="230605" indent="-230605">
              <a:buSzPct val="100000"/>
              <a:buChar char="•"/>
            </a:pPr>
            <a:r>
              <a:t>断点触发 (on)</a:t>
            </a:r>
          </a:p>
          <a:p>
            <a:pPr marL="230605" indent="-230605">
              <a:buSzPct val="100000"/>
              <a:buChar char="•"/>
            </a:pPr>
            <a:r>
              <a:t>插入函数调用 (call - beta)</a:t>
            </a:r>
          </a:p>
        </p:txBody>
      </p:sp>
      <p:pic>
        <p:nvPicPr>
          <p:cNvPr id="10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9000" y="1353026"/>
            <a:ext cx="7363080" cy="5416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3</a:t>
            </a:r>
          </a:p>
        </p:txBody>
      </p:sp>
      <p:pic>
        <p:nvPicPr>
          <p:cNvPr id="107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矩形 47"/>
          <p:cNvSpPr txBox="1"/>
          <p:nvPr/>
        </p:nvSpPr>
        <p:spPr>
          <a:xfrm>
            <a:off x="2045079" y="393080"/>
            <a:ext cx="6500110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Go错误调试工具 - dlv</a:t>
            </a:r>
          </a:p>
        </p:txBody>
      </p:sp>
      <p:sp>
        <p:nvSpPr>
          <p:cNvPr id="109" name="远程调试"/>
          <p:cNvSpPr txBox="1"/>
          <p:nvPr/>
        </p:nvSpPr>
        <p:spPr>
          <a:xfrm>
            <a:off x="670188" y="1770381"/>
            <a:ext cx="1272539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远程调试</a:t>
            </a:r>
          </a:p>
        </p:txBody>
      </p:sp>
      <p:pic>
        <p:nvPicPr>
          <p:cNvPr id="11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5255" y="3940474"/>
            <a:ext cx="7261490" cy="2747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1582" y="2234299"/>
            <a:ext cx="9352118" cy="99240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远端: dlv debug --headless --api-version=2 --log --listen=:8181 main.go"/>
          <p:cNvSpPr txBox="1"/>
          <p:nvPr/>
        </p:nvSpPr>
        <p:spPr>
          <a:xfrm>
            <a:off x="2462531" y="1808481"/>
            <a:ext cx="7655132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远端: dlv debug --headless --api-version=2 --log --listen=:8181 main.go</a:t>
            </a:r>
          </a:p>
        </p:txBody>
      </p:sp>
      <p:sp>
        <p:nvSpPr>
          <p:cNvPr id="113" name="本地: dlv connect 172.27.140.7:8181"/>
          <p:cNvSpPr txBox="1"/>
          <p:nvPr/>
        </p:nvSpPr>
        <p:spPr>
          <a:xfrm>
            <a:off x="2475231" y="3480718"/>
            <a:ext cx="4021258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本地: dlv connect 172.27.140.7:8181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3</a:t>
            </a:r>
          </a:p>
        </p:txBody>
      </p:sp>
      <p:pic>
        <p:nvPicPr>
          <p:cNvPr id="117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矩形 47"/>
          <p:cNvSpPr txBox="1"/>
          <p:nvPr/>
        </p:nvSpPr>
        <p:spPr>
          <a:xfrm>
            <a:off x="2045079" y="393080"/>
            <a:ext cx="6500110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Go错误调试工具 - dlv</a:t>
            </a:r>
          </a:p>
        </p:txBody>
      </p:sp>
      <p:sp>
        <p:nvSpPr>
          <p:cNvPr id="119" name="远程调试 (IDE)"/>
          <p:cNvSpPr txBox="1"/>
          <p:nvPr/>
        </p:nvSpPr>
        <p:spPr>
          <a:xfrm>
            <a:off x="670188" y="1770381"/>
            <a:ext cx="2035166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远程调试 (IDE)</a:t>
            </a:r>
          </a:p>
        </p:txBody>
      </p:sp>
      <p:sp>
        <p:nvSpPr>
          <p:cNvPr id="120" name="本地编译后远端启动：(也可以在远端编译，但需要目录与本地一致，否则断点失效)…"/>
          <p:cNvSpPr txBox="1"/>
          <p:nvPr/>
        </p:nvSpPr>
        <p:spPr>
          <a:xfrm>
            <a:off x="998558" y="2748281"/>
            <a:ext cx="10194884" cy="23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本地编译后远端启动：(也可以在远端编译，但需要目录与本地一致，否则断点失效)</a:t>
            </a:r>
          </a:p>
          <a:p>
            <a:pPr marL="254000" indent="-254000">
              <a:buSzPct val="100000"/>
              <a:buAutoNum type="arabicPeriod" startAt="1"/>
            </a:pPr>
            <a:r>
              <a:t>本地执行: go build -gcflags "all=-N -l" ./main.go</a:t>
            </a:r>
          </a:p>
          <a:p>
            <a:pPr marL="254000" indent="-254000">
              <a:buSzPct val="100000"/>
              <a:buAutoNum type="arabicPeriod" startAt="1"/>
            </a:pPr>
            <a:r>
              <a:t>二进制文件从本地发送到远端</a:t>
            </a:r>
          </a:p>
          <a:p>
            <a:pPr marL="254000" indent="-254000">
              <a:buSzPct val="100000"/>
              <a:buAutoNum type="arabicPeriod" startAt="1"/>
            </a:pPr>
            <a:r>
              <a:t>远端执行: dlv --listen=:8181 --headless=true --api-version=2 --accept-multiclient exec ./main</a:t>
            </a:r>
          </a:p>
          <a:p>
            <a:pPr/>
          </a:p>
          <a:p>
            <a:pPr/>
            <a:r>
              <a:t>远端自动编译并启动</a:t>
            </a:r>
          </a:p>
          <a:p>
            <a:pPr/>
            <a:r>
              <a:t>1. 远端执行: dlv debug --headless --listen=:8181 --api-version=2 --accept-multiclient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3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3</a:t>
            </a:r>
          </a:p>
        </p:txBody>
      </p:sp>
      <p:pic>
        <p:nvPicPr>
          <p:cNvPr id="124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 47"/>
          <p:cNvSpPr txBox="1"/>
          <p:nvPr/>
        </p:nvSpPr>
        <p:spPr>
          <a:xfrm>
            <a:off x="2045079" y="393080"/>
            <a:ext cx="6500110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Go错误调试工具 - dlv</a:t>
            </a:r>
          </a:p>
        </p:txBody>
      </p:sp>
      <p:sp>
        <p:nvSpPr>
          <p:cNvPr id="126" name="远程调试 (IDE)"/>
          <p:cNvSpPr txBox="1"/>
          <p:nvPr/>
        </p:nvSpPr>
        <p:spPr>
          <a:xfrm>
            <a:off x="670188" y="1770381"/>
            <a:ext cx="2035166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远程调试 (IDE)</a:t>
            </a:r>
          </a:p>
        </p:txBody>
      </p:sp>
      <p:pic>
        <p:nvPicPr>
          <p:cNvPr id="12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9839" y="1263749"/>
            <a:ext cx="8530901" cy="5543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4"/>
          <p:cNvSpPr/>
          <p:nvPr/>
        </p:nvSpPr>
        <p:spPr>
          <a:xfrm>
            <a:off x="0" y="-12218"/>
            <a:ext cx="12192000" cy="1186007"/>
          </a:xfrm>
          <a:prstGeom prst="rect">
            <a:avLst/>
          </a:prstGeom>
          <a:solidFill>
            <a:srgbClr val="FFA0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0" name="文本框 9"/>
          <p:cNvSpPr txBox="1"/>
          <p:nvPr/>
        </p:nvSpPr>
        <p:spPr>
          <a:xfrm>
            <a:off x="934984" y="82888"/>
            <a:ext cx="1022347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</a:t>
            </a:r>
            <a:r>
              <a:t>3</a:t>
            </a:r>
          </a:p>
        </p:txBody>
      </p:sp>
      <p:pic>
        <p:nvPicPr>
          <p:cNvPr id="131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951" y="252838"/>
            <a:ext cx="688630" cy="68728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矩形 47"/>
          <p:cNvSpPr txBox="1"/>
          <p:nvPr/>
        </p:nvSpPr>
        <p:spPr>
          <a:xfrm>
            <a:off x="2045079" y="393080"/>
            <a:ext cx="6500110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4400">
              <a:lnSpc>
                <a:spcPct val="80000"/>
              </a:lnSpc>
              <a:spcBef>
                <a:spcPts val="600"/>
              </a:spcBef>
              <a:defRPr b="1" sz="3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Go错误调试工具 - dlv</a:t>
            </a:r>
          </a:p>
        </p:txBody>
      </p:sp>
      <p:sp>
        <p:nvSpPr>
          <p:cNvPr id="133" name="远程调试 (IDE)"/>
          <p:cNvSpPr txBox="1"/>
          <p:nvPr/>
        </p:nvSpPr>
        <p:spPr>
          <a:xfrm>
            <a:off x="670188" y="1770381"/>
            <a:ext cx="2035166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300"/>
            </a:lvl1pPr>
          </a:lstStyle>
          <a:p>
            <a:pPr/>
            <a:r>
              <a:t>远程调试 (IDE)</a:t>
            </a:r>
          </a:p>
        </p:txBody>
      </p:sp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1936" y="2298705"/>
            <a:ext cx="10011464" cy="4383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