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5" r:id="rId4"/>
    <p:sldId id="274" r:id="rId5"/>
    <p:sldId id="276" r:id="rId6"/>
    <p:sldId id="275" r:id="rId7"/>
    <p:sldId id="277" r:id="rId8"/>
    <p:sldId id="278" r:id="rId9"/>
    <p:sldId id="264" r:id="rId1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9" autoAdjust="0"/>
    <p:restoredTop sz="94660"/>
  </p:normalViewPr>
  <p:slideViewPr>
    <p:cSldViewPr>
      <p:cViewPr varScale="1">
        <p:scale>
          <a:sx n="93" d="100"/>
          <a:sy n="93" d="100"/>
        </p:scale>
        <p:origin x="-16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F50CD1F1-1D56-470B-93AB-8FC29D50B586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pic>
        <p:nvPicPr>
          <p:cNvPr id="2" name="Picture 1472"/>
          <p:cNvPicPr/>
          <p:nvPr/>
        </p:nvPicPr>
        <p:blipFill>
          <a:blip r:embed="rId14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>
            <a:noFill/>
          </a:ln>
        </p:spPr>
      </p:pic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7395120" y="486360"/>
            <a:ext cx="873360" cy="5292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0040" cy="3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300" b="1" strike="noStrike" spc="-1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lang="de-DE" sz="13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7920" cy="187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F55C637-4480-40D6-B41C-0212DB539938}" type="slidenum">
              <a:rPr lang="de-DE" sz="680" b="0" strike="noStrike" spc="-1">
                <a:solidFill>
                  <a:srgbClr val="02D35F"/>
                </a:solidFill>
                <a:latin typeface="Arial"/>
                <a:ea typeface="DejaVu Sans"/>
              </a:rPr>
              <a:pPr algn="ctr">
                <a:lnSpc>
                  <a:spcPct val="100000"/>
                </a:lnSpc>
              </a:pPr>
              <a:t>‹Nr.›</a:t>
            </a:fld>
            <a:endParaRPr lang="de-DE" sz="68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0520" cy="17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0520" cy="7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0080" cy="6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lang="de-DE" sz="11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de-DE" sz="1100" b="0" strike="noStrike" spc="-1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8360" cy="82116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0"/>
            <a:ext cx="8229240" cy="858600"/>
          </a:xfrm>
        </p:spPr>
        <p:txBody>
          <a:bodyPr/>
          <a:lstStyle/>
          <a:p>
            <a:pPr algn="ctr"/>
            <a:r>
              <a:rPr lang="de-DE" sz="2800" b="1" kern="1200" spc="-1" dirty="0" smtClean="0">
                <a:solidFill>
                  <a:srgbClr val="003259"/>
                </a:solidFill>
                <a:latin typeface="Arial"/>
                <a:ea typeface="DejaVu Sans"/>
                <a:cs typeface="+mn-cs"/>
              </a:rPr>
              <a:t>Firmen Beispiel</a:t>
            </a:r>
            <a:endParaRPr lang="de-DE" sz="2800" b="1" kern="1200" spc="-1" dirty="0">
              <a:solidFill>
                <a:srgbClr val="003259"/>
              </a:solidFill>
              <a:latin typeface="Arial"/>
              <a:ea typeface="DejaVu Sans"/>
              <a:cs typeface="+mn-cs"/>
            </a:endParaRPr>
          </a:p>
        </p:txBody>
      </p:sp>
      <p:pic>
        <p:nvPicPr>
          <p:cNvPr id="1026" name="Picture 2" descr="D:\Schule\BWP\metzgere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800"/>
            <a:ext cx="6311894" cy="3786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200873"/>
            <a:ext cx="9286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-1" dirty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de-DE" dirty="0"/>
              <a:t>Firmengründung: </a:t>
            </a:r>
            <a:r>
              <a:rPr lang="de-DE" dirty="0" smtClean="0"/>
              <a:t>1958 durch Herrn </a:t>
            </a:r>
            <a:r>
              <a:rPr lang="de-DE" dirty="0" err="1" smtClean="0"/>
              <a:t>Freyberger</a:t>
            </a:r>
            <a:r>
              <a:rPr lang="de-DE" dirty="0" smtClean="0"/>
              <a:t> (Opa)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Familienunternehmen mit angestellten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Geschäftsführer sind Dirk und Sven </a:t>
            </a:r>
            <a:r>
              <a:rPr lang="de-DE" dirty="0" err="1" smtClean="0"/>
              <a:t>Freyberger</a:t>
            </a:r>
            <a:r>
              <a:rPr lang="de-DE" dirty="0" smtClean="0"/>
              <a:t> / Kommanditist ist Reiner </a:t>
            </a:r>
            <a:r>
              <a:rPr lang="de-DE" dirty="0" err="1" smtClean="0"/>
              <a:t>Freyberger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Freyberger</a:t>
            </a:r>
            <a:r>
              <a:rPr lang="de-DE" dirty="0" smtClean="0"/>
              <a:t> Stammhaus in der Sperberstraße in Nürnberg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Weitere Filiale in der </a:t>
            </a:r>
            <a:r>
              <a:rPr lang="de-DE" dirty="0" err="1" smtClean="0"/>
              <a:t>Katzwanger</a:t>
            </a:r>
            <a:r>
              <a:rPr lang="de-DE" dirty="0" smtClean="0"/>
              <a:t> Hauptstraße in Nürnberg</a:t>
            </a:r>
          </a:p>
        </p:txBody>
      </p:sp>
      <p:pic>
        <p:nvPicPr>
          <p:cNvPr id="4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1200873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Produkte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werden in Handarbeit hergestellt</a:t>
            </a:r>
          </a:p>
          <a:p>
            <a:pPr>
              <a:buFontTx/>
              <a:buChar char="-"/>
            </a:pPr>
            <a:endParaRPr lang="de-DE" spc="-1" dirty="0" smtClean="0">
              <a:solidFill>
                <a:srgbClr val="000000"/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de-DE" spc="-1" dirty="0" smtClean="0">
                <a:solidFill>
                  <a:srgbClr val="000000"/>
                </a:solidFill>
                <a:latin typeface="Arial"/>
              </a:rPr>
              <a:t> täglich wechselnde Mittagsmenüs 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zusätzlichen Catering Service für Messen und Veranstaltungen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Essen auf Rädern für Privat-Haushalte oder Firmen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Grillseminare für Einsteiger, Umsteiger und Enthusiasten</a:t>
            </a:r>
            <a:endParaRPr lang="de-DE" dirty="0"/>
          </a:p>
        </p:txBody>
      </p:sp>
      <p:pic>
        <p:nvPicPr>
          <p:cNvPr id="4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7155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spc="-1" dirty="0" smtClean="0">
                <a:solidFill>
                  <a:srgbClr val="000000"/>
                </a:solidFill>
              </a:rPr>
              <a:t>Komplementäre:                                                                </a:t>
            </a:r>
            <a:r>
              <a:rPr lang="de-DE" b="1" spc="-1" dirty="0" smtClean="0">
                <a:solidFill>
                  <a:srgbClr val="000000"/>
                </a:solidFill>
              </a:rPr>
              <a:t> </a:t>
            </a:r>
            <a:r>
              <a:rPr lang="de-DE" b="1" spc="-1" dirty="0" smtClean="0">
                <a:solidFill>
                  <a:srgbClr val="000000"/>
                </a:solidFill>
                <a:ea typeface="Droid Sans Fallback"/>
              </a:rPr>
              <a:t>Kommanditist</a:t>
            </a:r>
            <a:r>
              <a:rPr lang="de-DE" b="1" spc="-1" dirty="0" smtClean="0">
                <a:solidFill>
                  <a:srgbClr val="000000"/>
                </a:solidFill>
                <a:ea typeface="Droid Sans Fallback"/>
              </a:rPr>
              <a:t>:</a:t>
            </a:r>
          </a:p>
          <a:p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Dirk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Reiner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endParaRPr lang="de-D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de-DE" spc="-1" dirty="0" smtClean="0">
                <a:solidFill>
                  <a:srgbClr val="000000"/>
                </a:solidFill>
                <a:latin typeface="Arial"/>
                <a:ea typeface="DejaVu Sans"/>
              </a:rPr>
              <a:t>Sven </a:t>
            </a:r>
            <a:r>
              <a:rPr lang="de-D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endParaRPr lang="de-DE" dirty="0" smtClean="0"/>
          </a:p>
          <a:p>
            <a:endParaRPr lang="de-DE" b="1" spc="-1" dirty="0" smtClean="0">
              <a:solidFill>
                <a:srgbClr val="000000"/>
              </a:solidFill>
            </a:endParaRPr>
          </a:p>
          <a:p>
            <a:r>
              <a:rPr lang="de-DE" b="1" spc="-1" dirty="0" smtClean="0">
                <a:solidFill>
                  <a:srgbClr val="000000"/>
                </a:solidFill>
              </a:rPr>
              <a:t>Umsatz (Beispiel):</a:t>
            </a:r>
          </a:p>
          <a:p>
            <a:r>
              <a:rPr lang="de-DE" dirty="0" smtClean="0"/>
              <a:t>534.250 Euro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29289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b="1" spc="-1" dirty="0" smtClean="0">
              <a:solidFill>
                <a:srgbClr val="000000"/>
              </a:solidFill>
            </a:endParaRPr>
          </a:p>
          <a:p>
            <a:pPr algn="ctr"/>
            <a:r>
              <a:rPr lang="de-DE" b="1" spc="-1" dirty="0" smtClean="0">
                <a:solidFill>
                  <a:srgbClr val="000000"/>
                </a:solidFill>
              </a:rPr>
              <a:t>Beispiel bei 534.250 € und 9 % Gewinnverteilung:</a:t>
            </a:r>
          </a:p>
          <a:p>
            <a:endParaRPr lang="de-DE" dirty="0" smtClean="0"/>
          </a:p>
          <a:p>
            <a:r>
              <a:rPr lang="de-DE" dirty="0" smtClean="0"/>
              <a:t>109</a:t>
            </a:r>
            <a:r>
              <a:rPr lang="de-DE" dirty="0" smtClean="0"/>
              <a:t>.750 </a:t>
            </a:r>
            <a:r>
              <a:rPr lang="de-DE" dirty="0" smtClean="0"/>
              <a:t>€ </a:t>
            </a:r>
            <a:r>
              <a:rPr lang="de-DE" dirty="0" smtClean="0"/>
              <a:t>Kapitaleinlage                                                    </a:t>
            </a:r>
            <a:r>
              <a:rPr lang="de-DE" dirty="0" smtClean="0"/>
              <a:t>80</a:t>
            </a:r>
            <a:r>
              <a:rPr lang="de-DE" dirty="0" smtClean="0"/>
              <a:t>.500 </a:t>
            </a:r>
            <a:r>
              <a:rPr lang="de-DE" dirty="0" smtClean="0"/>
              <a:t>€ </a:t>
            </a:r>
            <a:r>
              <a:rPr lang="de-DE" dirty="0" smtClean="0"/>
              <a:t>Kapitaleinlage</a:t>
            </a:r>
          </a:p>
          <a:p>
            <a:r>
              <a:rPr lang="de-DE" dirty="0" smtClean="0"/>
              <a:t>109.750 € Kapitaleinlage</a:t>
            </a:r>
            <a:endParaRPr lang="de-DE" dirty="0" smtClean="0"/>
          </a:p>
          <a:p>
            <a:r>
              <a:rPr lang="de-DE" dirty="0" smtClean="0"/>
              <a:t>Gehälter: 35.000 </a:t>
            </a:r>
            <a:r>
              <a:rPr lang="de-DE" dirty="0" smtClean="0"/>
              <a:t>€                                                               </a:t>
            </a:r>
          </a:p>
          <a:p>
            <a:endParaRPr lang="de-DE" dirty="0"/>
          </a:p>
        </p:txBody>
      </p:sp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  <p:sp>
        <p:nvSpPr>
          <p:cNvPr id="8" name="CustomShape 7"/>
          <p:cNvSpPr/>
          <p:nvPr/>
        </p:nvSpPr>
        <p:spPr>
          <a:xfrm>
            <a:off x="822960" y="1071552"/>
            <a:ext cx="7130520" cy="270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109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.750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.877,50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% von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80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.500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= 7.245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534.250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.877,50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7.245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517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.127,50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517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.127,50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-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70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.000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447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.127,50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chule\BWP\metzgere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42858"/>
            <a:ext cx="1596986" cy="957981"/>
          </a:xfrm>
          <a:prstGeom prst="rect">
            <a:avLst/>
          </a:prstGeom>
          <a:noFill/>
        </p:spPr>
      </p:pic>
      <p:sp>
        <p:nvSpPr>
          <p:cNvPr id="6" name="CustomShape 7"/>
          <p:cNvSpPr/>
          <p:nvPr/>
        </p:nvSpPr>
        <p:spPr>
          <a:xfrm>
            <a:off x="214282" y="1066598"/>
            <a:ext cx="8929718" cy="26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447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.127,50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0,36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160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.965,90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447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.127,50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*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0,28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125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.195,70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KT: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9.877,50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35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.000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160.965,90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205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.843,40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€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Dirk und Sven Fr.) </a:t>
            </a:r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KD: </a:t>
            </a:r>
            <a:r>
              <a:rPr lang="de-DE" sz="2000" spc="-1" dirty="0" smtClean="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.245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+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125.195,70 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€ =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32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.440,70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€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Reiner </a:t>
            </a:r>
            <a:r>
              <a:rPr lang="de-DE" sz="20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Freyberger</a:t>
            </a:r>
            <a:r>
              <a:rPr lang="de-DE" sz="2000" dirty="0" smtClean="0"/>
              <a:t>)</a:t>
            </a:r>
            <a:endParaRPr lang="de-DE" sz="2000" dirty="0" smtClean="0"/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74800" y="1381680"/>
            <a:ext cx="38930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874800" y="990360"/>
            <a:ext cx="3893040" cy="3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4943520" y="1382400"/>
            <a:ext cx="3896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4943520" y="990360"/>
            <a:ext cx="3896640" cy="3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874800" y="343080"/>
            <a:ext cx="7962120" cy="5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20"/>
              </a:lnSpc>
            </a:pPr>
            <a:r>
              <a:rPr lang="de-DE" sz="2800" b="1" strike="noStrike" spc="-1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1438" y="1405850"/>
            <a:ext cx="9001156" cy="1523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de-DE" sz="1800" b="0" strike="noStrike" spc="-1" dirty="0">
                <a:latin typeface="Arial"/>
              </a:rPr>
              <a:t>- https://www.gesetze-im-internet.de/hgb</a:t>
            </a:r>
          </a:p>
          <a:p>
            <a:r>
              <a:rPr lang="de-DE" sz="1800" b="0" strike="noStrike" spc="-1" dirty="0">
                <a:latin typeface="Arial"/>
              </a:rPr>
              <a:t>- https://de.wikipedia.org/wiki/Kommanditgesellschaft_(Deutschland)</a:t>
            </a:r>
          </a:p>
          <a:p>
            <a:pPr>
              <a:buFontTx/>
              <a:buChar char="-"/>
            </a:pPr>
            <a:r>
              <a:rPr lang="de-DE" sz="1800" b="0" strike="noStrike" spc="-1" dirty="0" smtClean="0">
                <a:latin typeface="Arial"/>
              </a:rPr>
              <a:t> https</a:t>
            </a:r>
            <a:r>
              <a:rPr lang="de-DE" sz="1800" b="0" strike="noStrike" spc="-1" dirty="0">
                <a:latin typeface="Arial"/>
              </a:rPr>
              <a:t>://</a:t>
            </a:r>
            <a:r>
              <a:rPr lang="de-DE" sz="1800" b="0" strike="noStrike" spc="-1" dirty="0" smtClean="0">
                <a:latin typeface="Arial"/>
              </a:rPr>
              <a:t>www.gmbh-guide.de/kg-haftung-und-vorteile.html</a:t>
            </a:r>
          </a:p>
          <a:p>
            <a:pPr>
              <a:buFontTx/>
              <a:buChar char="-"/>
            </a:pPr>
            <a:r>
              <a:rPr lang="de-DE" spc="-1" dirty="0" smtClean="0">
                <a:latin typeface="Arial"/>
              </a:rPr>
              <a:t> </a:t>
            </a:r>
            <a:r>
              <a:rPr lang="de-DE" spc="-1" dirty="0" smtClean="0"/>
              <a:t>https://www.northdata.de/Metzgerei+Freyberger+KG,+N%C3%BCrnberg/HRA+14478</a:t>
            </a:r>
            <a:r>
              <a:rPr lang="de-DE" spc="-1" dirty="0" smtClean="0">
                <a:latin typeface="Arial"/>
              </a:rPr>
              <a:t> </a:t>
            </a:r>
          </a:p>
          <a:p>
            <a:pPr>
              <a:buFontTx/>
              <a:buChar char="-"/>
            </a:pPr>
            <a:r>
              <a:rPr lang="de-DE" spc="-1" dirty="0" smtClean="0"/>
              <a:t> https://mf58.de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0</TotalTime>
  <Words>274</Words>
  <Application>LibreOffice/6.3.3.2.0$Linux_X86_64 LibreOffice_project/30$Build-2</Application>
  <PresentationFormat>Bildschirmpräsentation (16:9)</PresentationFormat>
  <Paragraphs>68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Folie 1</vt:lpstr>
      <vt:lpstr>Firmen Beispiel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Austin Johnson</dc:creator>
  <dc:description/>
  <cp:lastModifiedBy>Vaio</cp:lastModifiedBy>
  <cp:revision>156</cp:revision>
  <dcterms:created xsi:type="dcterms:W3CDTF">2019-07-22T16:48:18Z</dcterms:created>
  <dcterms:modified xsi:type="dcterms:W3CDTF">2019-12-12T17:51:54Z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