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9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6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5.jpeg" ContentType="image/jpeg"/>
  <Override PartName="/ppt/media/image1.png" ContentType="image/png"/>
  <Override PartName="/ppt/media/image3.jpeg" ContentType="image/jpeg"/>
  <Override PartName="/ppt/media/image2.png" ContentType="image/png"/>
  <Override PartName="/ppt/media/image9.png" ContentType="image/png"/>
  <Override PartName="/ppt/media/image6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7.png" ContentType="image/png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36800" cy="311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84680" cy="184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73C250E1-B02B-4804-ADD6-9469C53F9B6A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36800" cy="513612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0120" cy="5259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36800" cy="311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714160" y="4897080"/>
            <a:ext cx="184680" cy="184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98FE9071-450F-4ADB-AC95-2F559DF6F19C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824360"/>
            <a:ext cx="9136800" cy="311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714160" y="4897080"/>
            <a:ext cx="184680" cy="184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00E11B46-5496-429B-A32B-2E114862CC06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</p:spPr>
        <p:txBody>
          <a:bodyPr lIns="0" rIns="0" tIns="0" bIns="0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4824360"/>
            <a:ext cx="9136800" cy="311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714160" y="4897080"/>
            <a:ext cx="184680" cy="184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5CFF23CE-B653-4249-B781-A9F18DC356ED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4824360"/>
            <a:ext cx="9136800" cy="311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714160" y="4897080"/>
            <a:ext cx="184680" cy="184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97956D72-18E8-46A5-B815-D74F087D7B9A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4824360"/>
            <a:ext cx="9138600" cy="313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8714160" y="4897080"/>
            <a:ext cx="186480" cy="186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B2D5736-EF92-4BA5-A24D-46C56B2E6909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867960" y="1080360"/>
            <a:ext cx="7397280" cy="17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867960" y="2926800"/>
            <a:ext cx="739728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867960" y="4218840"/>
            <a:ext cx="32468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16.12.2019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7223760" y="274320"/>
            <a:ext cx="1275120" cy="817920"/>
          </a:xfrm>
          <a:prstGeom prst="rect">
            <a:avLst/>
          </a:prstGeom>
          <a:solidFill>
            <a:srgbClr val="02d35f"/>
          </a:solidFill>
          <a:ln>
            <a:solidFill>
              <a:srgbClr val="02d35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Mai 1861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5976000" y="1224000"/>
            <a:ext cx="3006000" cy="2915280"/>
          </a:xfrm>
          <a:prstGeom prst="rect">
            <a:avLst/>
          </a:prstGeom>
          <a:ln>
            <a:noFill/>
          </a:ln>
        </p:spPr>
      </p:pic>
      <p:sp>
        <p:nvSpPr>
          <p:cNvPr id="283" name="CustomShape 2"/>
          <p:cNvSpPr/>
          <p:nvPr/>
        </p:nvSpPr>
        <p:spPr>
          <a:xfrm>
            <a:off x="432000" y="1224000"/>
            <a:ext cx="5326200" cy="29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Kommanditgesellschaft wird in das „Allgemeines Deutsches Handelsgesetzbuch“ aufgenommen.</a:t>
            </a:r>
            <a:endParaRPr b="0" lang="de-DE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Abkürzung ADHGB 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"/>
          <p:cNvSpPr/>
          <p:nvPr/>
        </p:nvSpPr>
        <p:spPr>
          <a:xfrm>
            <a:off x="874800" y="1428480"/>
            <a:ext cx="7959240" cy="31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Gründung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822960" y="1188720"/>
            <a:ext cx="712764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Abschluss eines Gesellschaftsvertrages zwischen Komplementär und Kommanditisten nicht notwendig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Wird beim Handelsregister, Gewerbeamt und Finanzamt angemeldet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In der Regel auch bei der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Industrie- und Handelskammer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"/>
          <p:cNvSpPr/>
          <p:nvPr/>
        </p:nvSpPr>
        <p:spPr>
          <a:xfrm>
            <a:off x="874800" y="1428480"/>
            <a:ext cx="7959240" cy="31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"/>
          <p:cNvSpPr/>
          <p:nvPr/>
        </p:nvSpPr>
        <p:spPr>
          <a:xfrm>
            <a:off x="874800" y="343080"/>
            <a:ext cx="795924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Haftung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822960" y="1188720"/>
            <a:ext cx="712764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Nur Vollhafter mit Geschäfts- und Privatvermögen werden für die Verbindlichkeiten gegenüber Dritten herangezogen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Wenn es mehrere Komplementäre gibt, haftet jeder für die gesamte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874800" y="343080"/>
            <a:ext cx="7958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"/>
          <p:cNvSpPr/>
          <p:nvPr/>
        </p:nvSpPr>
        <p:spPr>
          <a:xfrm>
            <a:off x="874800" y="1428480"/>
            <a:ext cx="7958160" cy="317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3"/>
          <p:cNvSpPr/>
          <p:nvPr/>
        </p:nvSpPr>
        <p:spPr>
          <a:xfrm>
            <a:off x="874800" y="343080"/>
            <a:ext cx="7958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Finanzierungsmöglichkeiten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822960" y="1188720"/>
            <a:ext cx="7126560" cy="35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276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Kein gesetzliches Mindestkapital</a:t>
            </a:r>
            <a:endParaRPr b="0" lang="de-DE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Kapitalbeschaffung erfolgt aus Privatvermögen der Gesellschafter</a:t>
            </a:r>
            <a:endParaRPr b="0" lang="de-DE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Anzahl der Gesellschafter nicht begrenzt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74800" y="343080"/>
            <a:ext cx="7958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"/>
          <p:cNvSpPr/>
          <p:nvPr/>
        </p:nvSpPr>
        <p:spPr>
          <a:xfrm>
            <a:off x="874800" y="1381680"/>
            <a:ext cx="3889080" cy="32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3"/>
          <p:cNvSpPr/>
          <p:nvPr/>
        </p:nvSpPr>
        <p:spPr>
          <a:xfrm>
            <a:off x="874800" y="990360"/>
            <a:ext cx="3889080" cy="3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4"/>
          <p:cNvSpPr/>
          <p:nvPr/>
        </p:nvSpPr>
        <p:spPr>
          <a:xfrm>
            <a:off x="4943520" y="1382400"/>
            <a:ext cx="3892680" cy="32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5"/>
          <p:cNvSpPr/>
          <p:nvPr/>
        </p:nvSpPr>
        <p:spPr>
          <a:xfrm>
            <a:off x="4943520" y="990360"/>
            <a:ext cx="3892680" cy="3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6"/>
          <p:cNvSpPr/>
          <p:nvPr/>
        </p:nvSpPr>
        <p:spPr>
          <a:xfrm>
            <a:off x="874800" y="343080"/>
            <a:ext cx="7958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02" name="CustomShape 7"/>
          <p:cNvSpPr/>
          <p:nvPr/>
        </p:nvSpPr>
        <p:spPr>
          <a:xfrm>
            <a:off x="822960" y="1188720"/>
            <a:ext cx="7126560" cy="31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KG gilt als Mitunternehmerschaft</a:t>
            </a:r>
            <a:endParaRPr b="0" lang="de-DE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Gewerbesteuer</a:t>
            </a:r>
            <a:endParaRPr b="0" lang="de-DE" sz="18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Keine Betriebsausgabe</a:t>
            </a:r>
            <a:endParaRPr b="0" lang="de-DE" sz="18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Wird teilweise auf die Einkommensteuer angerechnet</a:t>
            </a:r>
            <a:endParaRPr b="0" lang="de-DE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KG ist Unternehmer im Sinne des Umsatzsteuergesetzes</a:t>
            </a:r>
            <a:endParaRPr b="0" lang="de-DE" sz="18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muss Umsätze versteuern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874800" y="343080"/>
            <a:ext cx="7958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"/>
          <p:cNvSpPr/>
          <p:nvPr/>
        </p:nvSpPr>
        <p:spPr>
          <a:xfrm>
            <a:off x="874800" y="1381680"/>
            <a:ext cx="3889080" cy="32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"/>
          <p:cNvSpPr/>
          <p:nvPr/>
        </p:nvSpPr>
        <p:spPr>
          <a:xfrm>
            <a:off x="874800" y="990360"/>
            <a:ext cx="3889080" cy="3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4"/>
          <p:cNvSpPr/>
          <p:nvPr/>
        </p:nvSpPr>
        <p:spPr>
          <a:xfrm>
            <a:off x="4943520" y="1382400"/>
            <a:ext cx="3892680" cy="32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5"/>
          <p:cNvSpPr/>
          <p:nvPr/>
        </p:nvSpPr>
        <p:spPr>
          <a:xfrm>
            <a:off x="4943520" y="990360"/>
            <a:ext cx="3892680" cy="3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6"/>
          <p:cNvSpPr/>
          <p:nvPr/>
        </p:nvSpPr>
        <p:spPr>
          <a:xfrm>
            <a:off x="874800" y="343080"/>
            <a:ext cx="7958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09" name="CustomShape 7"/>
          <p:cNvSpPr/>
          <p:nvPr/>
        </p:nvSpPr>
        <p:spPr>
          <a:xfrm>
            <a:off x="822960" y="1188720"/>
            <a:ext cx="7126560" cy="31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Einkommensteuer</a:t>
            </a:r>
            <a:endParaRPr b="0" lang="de-DE" sz="20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Einkommensteuerpflichtig ist jeder einzelne Gesellschafter, nicht die KG.</a:t>
            </a:r>
            <a:endParaRPr b="0" lang="de-DE" sz="20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Gewinne werden einheitlich und gesondert festgestellt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"/>
          <p:cNvSpPr/>
          <p:nvPr/>
        </p:nvSpPr>
        <p:spPr>
          <a:xfrm>
            <a:off x="874800" y="1428480"/>
            <a:ext cx="7958520" cy="31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Publizität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822960" y="1028520"/>
            <a:ext cx="839232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die „normale“ KG hat keine Publizitätspflicht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außer bei GmbH &amp; Co. KG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oder mindestens 2 von 3 Kriterien innerhalb 3 Jahren erfüllt werden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Bilanzsumme über 65 Millionen Euro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Umsatz über 130 Millionen Euro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über 5.000 Beschäftigte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veröffentlichte Jahresabschlüsse sind unter bundesanzeiger.de zu  finden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720000" y="42624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"/>
          <p:cNvSpPr/>
          <p:nvPr/>
        </p:nvSpPr>
        <p:spPr>
          <a:xfrm>
            <a:off x="720000" y="1211400"/>
            <a:ext cx="7958520" cy="31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"/>
          <p:cNvSpPr/>
          <p:nvPr/>
        </p:nvSpPr>
        <p:spPr>
          <a:xfrm>
            <a:off x="864000" y="35424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789840" y="1099800"/>
            <a:ext cx="712692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vom lateinischen „bilancia“: doppelt Schale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ausgleichende Gegenüberstellung von Wertekategorien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Bilanz bildet zusammen mit der Gewinn und Verlustverteilung den Jahresabschlusses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b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720000" y="42624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"/>
          <p:cNvSpPr/>
          <p:nvPr/>
        </p:nvSpPr>
        <p:spPr>
          <a:xfrm>
            <a:off x="720000" y="1211400"/>
            <a:ext cx="7958520" cy="31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"/>
          <p:cNvSpPr/>
          <p:nvPr/>
        </p:nvSpPr>
        <p:spPr>
          <a:xfrm>
            <a:off x="822960" y="1188720"/>
            <a:ext cx="712692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stellt Mittelverwendung dar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Anlagevermögen: immaterielle Vermögensgegenstände,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Sachanlagen, Finanzanlagen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Umlaufvermögen: Vorräte, Forderungen, Wertpapiere,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 Kassenbestand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864000" y="35424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 - Aktiva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720000" y="42624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"/>
          <p:cNvSpPr/>
          <p:nvPr/>
        </p:nvSpPr>
        <p:spPr>
          <a:xfrm>
            <a:off x="720000" y="1211400"/>
            <a:ext cx="7958520" cy="31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"/>
          <p:cNvSpPr/>
          <p:nvPr/>
        </p:nvSpPr>
        <p:spPr>
          <a:xfrm>
            <a:off x="822960" y="1188720"/>
            <a:ext cx="712692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stellt Mittelherkunft her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Eigenkapital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Rückstellungen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Verbindlichkeiten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864000" y="35424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 - Passiva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874800" y="937080"/>
            <a:ext cx="796068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Aft>
                <a:spcPts val="400"/>
              </a:spcAft>
            </a:pPr>
            <a:r>
              <a:rPr b="1" lang="de-DE" sz="1500" spc="-1" strike="noStrike">
                <a:solidFill>
                  <a:srgbClr val="02d35f"/>
                </a:solidFill>
                <a:latin typeface="Arial"/>
                <a:ea typeface="DejaVu Sans"/>
              </a:rPr>
              <a:t>Inhaltsverzeichnis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874800" y="1428480"/>
            <a:ext cx="7960680" cy="31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Definition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Geschichte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Gründung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Haftung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Finanzierungsmöglichkeiten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"/>
          <p:cNvSpPr/>
          <p:nvPr/>
        </p:nvSpPr>
        <p:spPr>
          <a:xfrm>
            <a:off x="874800" y="1428480"/>
            <a:ext cx="7958520" cy="31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Leitungsbefugnis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822960" y="1188720"/>
            <a:ext cx="712692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persönlich haftende Gesellschafter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als Geschäftsführer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alleinige Vertretung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sind von Führung ausgeschlossen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Erteilung von Rechten möglich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Kontrollbefugnis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77" dur="indefinite" restart="never" nodeType="tmRoot">
          <p:childTnLst>
            <p:seq>
              <p:cTn id="178" dur="indefinite" nodeType="mainSeq">
                <p:childTnLst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"/>
          <p:cNvSpPr/>
          <p:nvPr/>
        </p:nvSpPr>
        <p:spPr>
          <a:xfrm>
            <a:off x="874800" y="1381680"/>
            <a:ext cx="3889440" cy="32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"/>
          <p:cNvSpPr/>
          <p:nvPr/>
        </p:nvSpPr>
        <p:spPr>
          <a:xfrm>
            <a:off x="874800" y="990360"/>
            <a:ext cx="388944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4"/>
          <p:cNvSpPr/>
          <p:nvPr/>
        </p:nvSpPr>
        <p:spPr>
          <a:xfrm>
            <a:off x="4943520" y="1382400"/>
            <a:ext cx="3893040" cy="32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5"/>
          <p:cNvSpPr/>
          <p:nvPr/>
        </p:nvSpPr>
        <p:spPr>
          <a:xfrm>
            <a:off x="4943520" y="990360"/>
            <a:ext cx="389304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6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Gewinnverteilung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36" name="CustomShape 7"/>
          <p:cNvSpPr/>
          <p:nvPr/>
        </p:nvSpPr>
        <p:spPr>
          <a:xfrm>
            <a:off x="822960" y="1188720"/>
            <a:ext cx="7126920" cy="31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Nach dem Gesellschaftsvertrag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Gestaltung nach eigenem Interesse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Höhe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Pflicht: Beteiligung an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551"/>
              </a:spcBef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Nach dem Handelsgesetzbuch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angemessene Verteilung (Höhe Kapitaleinlage)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festgelegter Gewinn: 4 % Verzinsung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Gewinn = Gewinn - Zinssumme - Gehalt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2"/>
          <p:cNvSpPr/>
          <p:nvPr/>
        </p:nvSpPr>
        <p:spPr>
          <a:xfrm>
            <a:off x="874800" y="1381680"/>
            <a:ext cx="3889440" cy="32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3"/>
          <p:cNvSpPr/>
          <p:nvPr/>
        </p:nvSpPr>
        <p:spPr>
          <a:xfrm>
            <a:off x="874800" y="990360"/>
            <a:ext cx="388944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4"/>
          <p:cNvSpPr/>
          <p:nvPr/>
        </p:nvSpPr>
        <p:spPr>
          <a:xfrm>
            <a:off x="4943520" y="1382400"/>
            <a:ext cx="3893040" cy="32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5"/>
          <p:cNvSpPr/>
          <p:nvPr/>
        </p:nvSpPr>
        <p:spPr>
          <a:xfrm>
            <a:off x="4943520" y="990360"/>
            <a:ext cx="389304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6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822960" y="1188720"/>
            <a:ext cx="7126920" cy="31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Annahme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Gewinn: 200.000 €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- 2 Komplementäre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400.000 € Kapitaleinlage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50.000 € Gehalt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- 1 Kommanditist (KD)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Kapitaleinlage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"/>
          <p:cNvSpPr/>
          <p:nvPr/>
        </p:nvSpPr>
        <p:spPr>
          <a:xfrm>
            <a:off x="874800" y="1381680"/>
            <a:ext cx="3889440" cy="32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3"/>
          <p:cNvSpPr/>
          <p:nvPr/>
        </p:nvSpPr>
        <p:spPr>
          <a:xfrm>
            <a:off x="874800" y="990360"/>
            <a:ext cx="388944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4"/>
          <p:cNvSpPr/>
          <p:nvPr/>
        </p:nvSpPr>
        <p:spPr>
          <a:xfrm>
            <a:off x="4943520" y="1382400"/>
            <a:ext cx="3893040" cy="32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5"/>
          <p:cNvSpPr/>
          <p:nvPr/>
        </p:nvSpPr>
        <p:spPr>
          <a:xfrm>
            <a:off x="4943520" y="990360"/>
            <a:ext cx="389304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6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822960" y="1188720"/>
            <a:ext cx="7126920" cy="26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4 % von 400.000 € = 16.000 €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4 % von 200.000 € = 8.000 €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- 32.000 € - 8.000 € = 160.000 €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160.000 € - 100.000 € = 60.000 €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351" name="CustomShape 8"/>
          <p:cNvSpPr/>
          <p:nvPr/>
        </p:nvSpPr>
        <p:spPr>
          <a:xfrm>
            <a:off x="930960" y="2952000"/>
            <a:ext cx="396720" cy="212040"/>
          </a:xfrm>
          <a:custGeom>
            <a:avLst/>
            <a:gdLst/>
            <a:ahLst/>
            <a:rect l="l" t="t" r="r" b="b"/>
            <a:pathLst>
              <a:path w="1116" h="402">
                <a:moveTo>
                  <a:pt x="0" y="100"/>
                </a:moveTo>
                <a:lnTo>
                  <a:pt x="836" y="100"/>
                </a:lnTo>
                <a:lnTo>
                  <a:pt x="836" y="0"/>
                </a:lnTo>
                <a:lnTo>
                  <a:pt x="1115" y="200"/>
                </a:lnTo>
                <a:lnTo>
                  <a:pt x="836" y="401"/>
                </a:lnTo>
                <a:lnTo>
                  <a:pt x="836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"/>
          <p:cNvSpPr/>
          <p:nvPr/>
        </p:nvSpPr>
        <p:spPr>
          <a:xfrm>
            <a:off x="874800" y="1381680"/>
            <a:ext cx="3889440" cy="32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"/>
          <p:cNvSpPr/>
          <p:nvPr/>
        </p:nvSpPr>
        <p:spPr>
          <a:xfrm>
            <a:off x="874800" y="990360"/>
            <a:ext cx="388944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4"/>
          <p:cNvSpPr/>
          <p:nvPr/>
        </p:nvSpPr>
        <p:spPr>
          <a:xfrm>
            <a:off x="4943520" y="1382400"/>
            <a:ext cx="3893040" cy="32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5"/>
          <p:cNvSpPr/>
          <p:nvPr/>
        </p:nvSpPr>
        <p:spPr>
          <a:xfrm>
            <a:off x="4943520" y="990360"/>
            <a:ext cx="389304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6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58" name="CustomShape 7"/>
          <p:cNvSpPr/>
          <p:nvPr/>
        </p:nvSpPr>
        <p:spPr>
          <a:xfrm>
            <a:off x="822960" y="1188720"/>
            <a:ext cx="7126920" cy="26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60.000 € * 0,4 = 24.000 €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60.000 € * 0,2 = 12.000 €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16.000 € + 50.000 € + 24.000 € = 90.000 €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8.000 € + 12.000 € = 20.000 €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65" dur="indefinite" restart="never" nodeType="tmRoot">
          <p:childTnLst>
            <p:seq>
              <p:cTn id="266" dur="indefinite" nodeType="mainSeq">
                <p:childTnLst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"/>
          <p:cNvSpPr/>
          <p:nvPr/>
        </p:nvSpPr>
        <p:spPr>
          <a:xfrm>
            <a:off x="874800" y="1381680"/>
            <a:ext cx="3889440" cy="32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"/>
          <p:cNvSpPr/>
          <p:nvPr/>
        </p:nvSpPr>
        <p:spPr>
          <a:xfrm>
            <a:off x="874800" y="990360"/>
            <a:ext cx="388944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4"/>
          <p:cNvSpPr/>
          <p:nvPr/>
        </p:nvSpPr>
        <p:spPr>
          <a:xfrm>
            <a:off x="4943520" y="1382400"/>
            <a:ext cx="3893040" cy="32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5"/>
          <p:cNvSpPr/>
          <p:nvPr/>
        </p:nvSpPr>
        <p:spPr>
          <a:xfrm>
            <a:off x="4943520" y="990360"/>
            <a:ext cx="389304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6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Verlustverteilung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65" name="CustomShape 7"/>
          <p:cNvSpPr/>
          <p:nvPr/>
        </p:nvSpPr>
        <p:spPr>
          <a:xfrm>
            <a:off x="822960" y="1188720"/>
            <a:ext cx="7126920" cy="187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Verluste werden wie Gewinne verteilt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Komplementäre haften unbeschränkt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Kommanditisten haften maximal mit Höhe ihrer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Weitere Verluste → Verrechnung mit Gewinnen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366" name="CustomShape 8"/>
          <p:cNvSpPr/>
          <p:nvPr/>
        </p:nvSpPr>
        <p:spPr>
          <a:xfrm>
            <a:off x="1008000" y="3456000"/>
            <a:ext cx="560880" cy="211680"/>
          </a:xfrm>
          <a:custGeom>
            <a:avLst/>
            <a:gdLst/>
            <a:ahLst/>
            <a:rect l="l" t="t" r="r" b="b"/>
            <a:pathLst>
              <a:path w="1572" h="602">
                <a:moveTo>
                  <a:pt x="0" y="150"/>
                </a:moveTo>
                <a:lnTo>
                  <a:pt x="1178" y="150"/>
                </a:lnTo>
                <a:lnTo>
                  <a:pt x="1178" y="0"/>
                </a:lnTo>
                <a:lnTo>
                  <a:pt x="1571" y="300"/>
                </a:lnTo>
                <a:lnTo>
                  <a:pt x="1178" y="601"/>
                </a:lnTo>
                <a:lnTo>
                  <a:pt x="117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9"/>
          <p:cNvSpPr/>
          <p:nvPr/>
        </p:nvSpPr>
        <p:spPr>
          <a:xfrm>
            <a:off x="1728000" y="3384000"/>
            <a:ext cx="4028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Oft GmbH als Komplementär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"/>
          <p:cNvSpPr/>
          <p:nvPr/>
        </p:nvSpPr>
        <p:spPr>
          <a:xfrm>
            <a:off x="874800" y="1381680"/>
            <a:ext cx="3889440" cy="32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3"/>
          <p:cNvSpPr/>
          <p:nvPr/>
        </p:nvSpPr>
        <p:spPr>
          <a:xfrm>
            <a:off x="874800" y="990360"/>
            <a:ext cx="388944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4"/>
          <p:cNvSpPr/>
          <p:nvPr/>
        </p:nvSpPr>
        <p:spPr>
          <a:xfrm>
            <a:off x="4943520" y="1382400"/>
            <a:ext cx="3893040" cy="32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5"/>
          <p:cNvSpPr/>
          <p:nvPr/>
        </p:nvSpPr>
        <p:spPr>
          <a:xfrm>
            <a:off x="4943520" y="990360"/>
            <a:ext cx="389304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6"/>
          <p:cNvSpPr/>
          <p:nvPr/>
        </p:nvSpPr>
        <p:spPr>
          <a:xfrm>
            <a:off x="874800" y="343080"/>
            <a:ext cx="79585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Firmenbeispiel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74" name="CustomShape 7"/>
          <p:cNvSpPr/>
          <p:nvPr/>
        </p:nvSpPr>
        <p:spPr>
          <a:xfrm>
            <a:off x="1728000" y="3384000"/>
            <a:ext cx="4028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5" name="Picture 2" descr="D:\Schule\BWP\metzgerei.png"/>
          <p:cNvPicPr/>
          <p:nvPr/>
        </p:nvPicPr>
        <p:blipFill>
          <a:blip r:embed="rId1"/>
          <a:stretch/>
        </p:blipFill>
        <p:spPr>
          <a:xfrm>
            <a:off x="960840" y="792000"/>
            <a:ext cx="6310440" cy="378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0" y="1200960"/>
            <a:ext cx="928548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  Firmengründung: 1958 durch Herrn Freyberger (Opa)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Familienunternehmen mit angestellten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Geschäftsführer sind Dirk und Sven Freyberger / Kommanditist ist Reiner Freyberger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Freyberger Stammhaus in der Sperberstraße in Nürnberg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Weitere Filiale in der Katzwanger Hauptstraße in Nürnberg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377" name="Picture 2" descr="D:\Schule\BWP\metzgerei.png"/>
          <p:cNvPicPr/>
          <p:nvPr/>
        </p:nvPicPr>
        <p:blipFill>
          <a:blip r:embed="rId1"/>
          <a:stretch/>
        </p:blipFill>
        <p:spPr>
          <a:xfrm>
            <a:off x="7429680" y="142920"/>
            <a:ext cx="1595520" cy="95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3" dur="indefinite" restart="never" nodeType="tmRoot">
          <p:childTnLst>
            <p:seq>
              <p:cTn id="284" dur="indefinite" nodeType="mainSeq">
                <p:childTnLst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0" y="1200960"/>
            <a:ext cx="914256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Produkte werden in Handarbeit hergestellt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täglich wechselnde Mittagsmenüs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zusätzlichen Catering Service für Messen und Veranstaltungen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Essen auf Rädern für Privat-Haushalte oder Firmen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Grillseminare für Einsteiger, Umsteiger und Enthusiasten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379" name="Picture 2" descr="D:\Schule\BWP\metzgerei.png"/>
          <p:cNvPicPr/>
          <p:nvPr/>
        </p:nvPicPr>
        <p:blipFill>
          <a:blip r:embed="rId1"/>
          <a:stretch/>
        </p:blipFill>
        <p:spPr>
          <a:xfrm>
            <a:off x="7429680" y="142920"/>
            <a:ext cx="1595520" cy="95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5" dur="indefinite" restart="never" nodeType="tmRoot">
          <p:childTnLst>
            <p:seq>
              <p:cTn id="306" dur="indefinite" nodeType="mainSeq">
                <p:childTnLst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0" y="1071720"/>
            <a:ext cx="91425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Komplementäre:                                                                 </a:t>
            </a: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Dirk Freyberger                                                                     Reiner Freyberger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Sven Freyberger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Gewinn (Beispiel):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284.250 Euro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0" y="2857680"/>
            <a:ext cx="914256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Beispiel bei 284.250 € und 9 % Gewinnverteilung: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109.750 € Kapitaleinlage                                                    80.500 € Kapitaleinlage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109.750 € Kapitaleinlage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Gehälter: 35.000 €                                                     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382" name="Picture 2" descr="D:\Schule\BWP\metzgerei.png"/>
          <p:cNvPicPr/>
          <p:nvPr/>
        </p:nvPicPr>
        <p:blipFill>
          <a:blip r:embed="rId1"/>
          <a:stretch/>
        </p:blipFill>
        <p:spPr>
          <a:xfrm>
            <a:off x="7429680" y="142920"/>
            <a:ext cx="1595520" cy="95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7" dur="indefinite" restart="never" nodeType="tmRoot">
          <p:childTnLst>
            <p:seq>
              <p:cTn id="328" dur="indefinite" nodeType="mainSeq">
                <p:childTnLst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74800" y="937080"/>
            <a:ext cx="796068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Aft>
                <a:spcPts val="400"/>
              </a:spcAft>
            </a:pPr>
            <a:r>
              <a:rPr b="1" lang="de-DE" sz="1500" spc="-1" strike="noStrike">
                <a:solidFill>
                  <a:srgbClr val="02d35f"/>
                </a:solidFill>
                <a:latin typeface="Arial"/>
                <a:ea typeface="DejaVu Sans"/>
              </a:rPr>
              <a:t>Inhaltsverzeichnis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874800" y="1428480"/>
            <a:ext cx="7960680" cy="31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Publizität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Bilanz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Leitung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Gewinn und Verlustverteilung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Beispielfirma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Picture 2" descr="D:\Schule\BWP\metzgerei.png"/>
          <p:cNvPicPr/>
          <p:nvPr/>
        </p:nvPicPr>
        <p:blipFill>
          <a:blip r:embed="rId1"/>
          <a:stretch/>
        </p:blipFill>
        <p:spPr>
          <a:xfrm>
            <a:off x="7429680" y="142920"/>
            <a:ext cx="1595520" cy="956520"/>
          </a:xfrm>
          <a:prstGeom prst="rect">
            <a:avLst/>
          </a:prstGeom>
          <a:ln>
            <a:noFill/>
          </a:ln>
        </p:spPr>
      </p:pic>
      <p:sp>
        <p:nvSpPr>
          <p:cNvPr id="384" name="CustomShape 1"/>
          <p:cNvSpPr/>
          <p:nvPr/>
        </p:nvSpPr>
        <p:spPr>
          <a:xfrm>
            <a:off x="0" y="1071720"/>
            <a:ext cx="7129080" cy="27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KT: 9 % von 109.750 € = 9.877,50 €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KD: 9 % von  80.500 € = 7.245 €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284.250 € - 9.877,50 € - 7.245 € = 267.127,50 €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 (KT)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267.127,50 € - 70.000 € = 197.127,50 €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7" dur="indefinite" restart="never" nodeType="tmRoot">
          <p:childTnLst>
            <p:seq>
              <p:cTn id="338" dur="indefinite" nodeType="mainSeq">
                <p:childTnLst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Picture 2" descr="D:\Schule\BWP\metzgerei.png"/>
          <p:cNvPicPr/>
          <p:nvPr/>
        </p:nvPicPr>
        <p:blipFill>
          <a:blip r:embed="rId1"/>
          <a:stretch/>
        </p:blipFill>
        <p:spPr>
          <a:xfrm>
            <a:off x="7429680" y="142920"/>
            <a:ext cx="1595520" cy="956520"/>
          </a:xfrm>
          <a:prstGeom prst="rect">
            <a:avLst/>
          </a:prstGeom>
          <a:ln>
            <a:noFill/>
          </a:ln>
        </p:spPr>
      </p:pic>
      <p:sp>
        <p:nvSpPr>
          <p:cNvPr id="386" name="CustomShape 1"/>
          <p:cNvSpPr/>
          <p:nvPr/>
        </p:nvSpPr>
        <p:spPr>
          <a:xfrm>
            <a:off x="0" y="1066680"/>
            <a:ext cx="8928360" cy="26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KT: 197.127,50 € * 0,36 = 70.965,90 €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KD: 197.127,50 € * 0,28 = 55.195,70 €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KT: 9.877,50 € + 35.000 € + 70.965,90 € = 115.843,40 € (Dirk und Sven Fr.)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KD: 7.245 € + 555.195,70 € = 62.440,70 € (Reiner Freyberger)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7" dur="indefinite" restart="never" nodeType="tmRoot">
          <p:childTnLst>
            <p:seq>
              <p:cTn id="358" dur="indefinite" nodeType="mainSeq">
                <p:childTnLst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2"/>
          <p:cNvSpPr/>
          <p:nvPr/>
        </p:nvSpPr>
        <p:spPr>
          <a:xfrm>
            <a:off x="874800" y="1381680"/>
            <a:ext cx="3891600" cy="32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3"/>
          <p:cNvSpPr/>
          <p:nvPr/>
        </p:nvSpPr>
        <p:spPr>
          <a:xfrm>
            <a:off x="4943520" y="1382400"/>
            <a:ext cx="3895200" cy="32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4"/>
          <p:cNvSpPr/>
          <p:nvPr/>
        </p:nvSpPr>
        <p:spPr>
          <a:xfrm>
            <a:off x="4943520" y="990360"/>
            <a:ext cx="389520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5"/>
          <p:cNvSpPr/>
          <p:nvPr/>
        </p:nvSpPr>
        <p:spPr>
          <a:xfrm>
            <a:off x="571320" y="21420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92" name="CustomShape 6"/>
          <p:cNvSpPr/>
          <p:nvPr/>
        </p:nvSpPr>
        <p:spPr>
          <a:xfrm>
            <a:off x="0" y="853560"/>
            <a:ext cx="899964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https://www.gesetze-im-internet.de/hgb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https://de.wikipedia.org/wiki/Kommanditgesellschaft_(Deutschland)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https://www.gmbh-guide.de/kg-haftung-und-vorteile.html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https://de.wikipedia.org/wiki/Hoyer_Unternehmensgruppe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https://www.gevestor.de/details/kommanditgesellschaft-grundung-eines-flexiblen-unternehmens-644156.html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https://wirtschaftslexikon.gabler.de/definition/kommanditgesellschaft-kg-40085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http://www.payer.de/arbeitkapital/arbeitkapital0301.htm#2.3.2.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https://www.bundesjustizamt.de/DE/Themen/Ordnungs_Bussgeld_Vollstreckung/Jahresabschluesse/Offenlegung/Offenlegungspflichten/Offenlegungspflichten_node.html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https://www.northdata.de/Metzgerei+Freyberger+KG,+N%C3%BCrnberg/HRA+14478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https://mf58.de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"/>
          <p:cNvSpPr/>
          <p:nvPr/>
        </p:nvSpPr>
        <p:spPr>
          <a:xfrm>
            <a:off x="874800" y="937080"/>
            <a:ext cx="796284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3"/>
          <p:cNvSpPr/>
          <p:nvPr/>
        </p:nvSpPr>
        <p:spPr>
          <a:xfrm>
            <a:off x="874800" y="1428480"/>
            <a:ext cx="7962840" cy="31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4"/>
          <p:cNvSpPr/>
          <p:nvPr/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Definition der KG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457560" y="1728000"/>
            <a:ext cx="861264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Die Abkürzung KG = Kommanditgesellschaft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457560" y="2321280"/>
            <a:ext cx="8227440" cy="13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Gewerbe  das auf Handel ausgerichtet ist</a:t>
            </a:r>
            <a:endParaRPr b="0" lang="de-DE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Mindestens zwei Personen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"/>
          <p:cNvSpPr/>
          <p:nvPr/>
        </p:nvSpPr>
        <p:spPr>
          <a:xfrm>
            <a:off x="874800" y="937080"/>
            <a:ext cx="796284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3"/>
          <p:cNvSpPr/>
          <p:nvPr/>
        </p:nvSpPr>
        <p:spPr>
          <a:xfrm>
            <a:off x="874800" y="1428480"/>
            <a:ext cx="7962840" cy="31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4"/>
          <p:cNvSpPr/>
          <p:nvPr/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KG besteht aus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288000" y="1224000"/>
            <a:ext cx="8227440" cy="35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roid Sans Fallback"/>
              </a:rPr>
              <a:t> Komplementär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roid Sans Fallback"/>
              </a:rPr>
              <a:t>→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roid Sans Fallback"/>
              </a:rPr>
              <a:t>Persönlich haftender Gesellschafter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 Kommanditist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roid Sans Fallback"/>
              </a:rPr>
              <a:t>→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roid Sans Fallback"/>
              </a:rPr>
              <a:t>Beschränkt haftender Gesellschafter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874800" y="343080"/>
            <a:ext cx="796284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"/>
          <p:cNvSpPr/>
          <p:nvPr/>
        </p:nvSpPr>
        <p:spPr>
          <a:xfrm>
            <a:off x="874800" y="937080"/>
            <a:ext cx="796284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"/>
          <p:cNvSpPr/>
          <p:nvPr/>
        </p:nvSpPr>
        <p:spPr>
          <a:xfrm>
            <a:off x="874800" y="1428480"/>
            <a:ext cx="7962840" cy="31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4"/>
          <p:cNvSpPr/>
          <p:nvPr/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Wurzel der Kommanditgesellschaft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288000" y="1224000"/>
            <a:ext cx="8227440" cy="35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2830320" y="2600280"/>
            <a:ext cx="302400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Mai 1072 in Venedig 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9360"/>
            <a:ext cx="8227440" cy="12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Wurzel der Kommanditgesellschaft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288000" y="2461680"/>
            <a:ext cx="8566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Mai 1072 in Venedig 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482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Komturei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Anerkannt im Jahr 1166 in Pisa und Florenz</a:t>
            </a:r>
            <a:endParaRPr b="0" lang="de-DE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Mindestens zwei Kaufleute</a:t>
            </a:r>
            <a:endParaRPr b="0" lang="de-DE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Vereinigung des Kapitals  </a:t>
            </a:r>
            <a:endParaRPr b="0" lang="de-DE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Verbreitung im Mittelmeerraum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März 1683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88200" y="1249200"/>
            <a:ext cx="4014000" cy="28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"/>
          <p:cNvSpPr/>
          <p:nvPr/>
        </p:nvSpPr>
        <p:spPr>
          <a:xfrm>
            <a:off x="4032000" y="1152000"/>
            <a:ext cx="4894200" cy="29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Commenda als Kommanditgesellschaft</a:t>
            </a:r>
            <a:endParaRPr b="0" lang="de-DE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1807 wurde die KG als Rechtsform im Handelsregister aufgenommen.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79200" y="1296000"/>
            <a:ext cx="4023000" cy="266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466</TotalTime>
  <Application>LibreOffice/6.3.3.2.0$Linux_X86_64 LibreOffice_project/30$Build-2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2019-12-16T08:16:43Z</dcterms:modified>
  <cp:revision>177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