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5.jpeg" ContentType="image/jpeg"/>
  <Override PartName="/ppt/media/image1.png" ContentType="image/png"/>
  <Override PartName="/ppt/media/image3.jpeg" ContentType="image/jpe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38960" cy="313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6840" cy="186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1C431C3-FE28-43EB-9028-7E3EA12D27D7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38960" cy="513828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2280" cy="5281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38960" cy="313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6840" cy="186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84F05BB-C775-4920-BFE9-D48AAE14C65B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2221B07-3BB9-4ECD-B8DB-69975C425445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9C2C262-8EF6-4274-B59E-937540AD88FC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F9DA988-153D-4112-B3EA-DC901E7FB31E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AF6ECF6-3194-4F1E-A1B9-E9BB6D64A8B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4824360"/>
            <a:ext cx="9138600" cy="313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714160" y="4897080"/>
            <a:ext cx="186480" cy="186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51C9F92-BD06-4446-9D24-1B630E774A95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67960" y="1080360"/>
            <a:ext cx="7399440" cy="17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67960" y="2926800"/>
            <a:ext cx="7399440" cy="7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867960" y="4218840"/>
            <a:ext cx="324900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7223760" y="274320"/>
            <a:ext cx="1277280" cy="82008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Mai 1861 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5256000" y="1211040"/>
            <a:ext cx="3870000" cy="2915280"/>
          </a:xfrm>
          <a:prstGeom prst="rect">
            <a:avLst/>
          </a:prstGeom>
          <a:ln>
            <a:noFill/>
          </a:ln>
        </p:spPr>
      </p:pic>
      <p:sp>
        <p:nvSpPr>
          <p:cNvPr id="321" name="CustomShape 2"/>
          <p:cNvSpPr/>
          <p:nvPr/>
        </p:nvSpPr>
        <p:spPr>
          <a:xfrm>
            <a:off x="376200" y="1193040"/>
            <a:ext cx="473400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Kommanditgesellschaft wird in das Allgemeines Deutsches Handelsgesetzbuch aufgenommen.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60000" y="4248000"/>
            <a:ext cx="8638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 wie läuft es heute ab?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5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874800" y="1428480"/>
            <a:ext cx="796140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822960" y="1188720"/>
            <a:ext cx="712980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-Abschluss eines Gesellschaftsvertrages zwischen Komplementär und 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-Wird beim Handelsregister, Gewerbeamt Finanzamt angemeldet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-In der Regel auch bei der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Industrie- und Handelskammer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874800" y="1428480"/>
            <a:ext cx="796140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822960" y="1188720"/>
            <a:ext cx="712980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-Nur Vollhafter mit Geschäfts- und Privatvermögen werden für die Verbindlichkeiten gegenüber Dritten herangezogen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-Wenn es mehrere Komplementäre gibt haftet jeder für die gesammte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874800" y="1428480"/>
            <a:ext cx="7960320" cy="31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822960" y="1188720"/>
            <a:ext cx="712872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 gesetzliches Mindeskapital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Kapitalbeschaffung erfolgt aus Privatvermögen der Gesellschafter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Sehr flexibel und kann wachsen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874800" y="1381680"/>
            <a:ext cx="38912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874800" y="990360"/>
            <a:ext cx="38912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4943520" y="1382400"/>
            <a:ext cx="38948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"/>
          <p:cNvSpPr/>
          <p:nvPr/>
        </p:nvSpPr>
        <p:spPr>
          <a:xfrm>
            <a:off x="4943520" y="990360"/>
            <a:ext cx="38948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822960" y="1188720"/>
            <a:ext cx="7128720" cy="31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gilt als Mitunternehmerschaft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Gewerbesteuer</a:t>
            </a:r>
            <a:endParaRPr b="0" lang="de-DE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Keine Betriebsausgabe</a:t>
            </a:r>
            <a:endParaRPr b="0" lang="de-DE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Wird teilweise auf die Einkommensteuer angerechnet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ist Unernehmer im Sinne des Umsatzsteuergesetzes</a:t>
            </a:r>
            <a:endParaRPr b="0" lang="de-DE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muss Umsätze versteuern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874800" y="1381680"/>
            <a:ext cx="38912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874800" y="990360"/>
            <a:ext cx="38912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"/>
          <p:cNvSpPr/>
          <p:nvPr/>
        </p:nvSpPr>
        <p:spPr>
          <a:xfrm>
            <a:off x="4943520" y="1382400"/>
            <a:ext cx="38948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"/>
          <p:cNvSpPr/>
          <p:nvPr/>
        </p:nvSpPr>
        <p:spPr>
          <a:xfrm>
            <a:off x="4943520" y="990360"/>
            <a:ext cx="38948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6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>
            <a:off x="822960" y="1188720"/>
            <a:ext cx="7128720" cy="31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</a:t>
            </a:r>
            <a:endParaRPr b="0" lang="de-DE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Einkommensteuerpflichtig ist jeder einzelne Gesellschafter, nicht die KG.</a:t>
            </a:r>
            <a:endParaRPr b="0" lang="de-DE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Gewinne werden einheitlich und gesondert festgestellt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"/>
          <p:cNvSpPr/>
          <p:nvPr/>
        </p:nvSpPr>
        <p:spPr>
          <a:xfrm>
            <a:off x="874800" y="1428480"/>
            <a:ext cx="7960680" cy="31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822960" y="1028520"/>
            <a:ext cx="712908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KGs sind buchführungspflichtig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keine Publiszitätspflicht außer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-bei Mischformen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KgaA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Gmbh &amp; Co. KG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oder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mindestens 2 von 3 Kriterien innerhalb 3 Jahren erfüllt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Bilanzsumme über 65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Umsatz über 130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durchschnittlich über 5.000 Beschäftigte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veröffentlichte Jahresabschlüsse sind unter bundesanzeiger.de zu    finden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720000" y="42624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720000" y="1211400"/>
            <a:ext cx="7960680" cy="31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864000" y="35424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789840" y="1099800"/>
            <a:ext cx="712908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vom lateinischen bilancia: doppelt Schale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ausgleichende Gegenüberstellung von Wertekategorien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Konzernbilanz bildet zusammen mit der Gewinn und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Verlustverteilung den Jahresabschlusses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20000" y="42624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"/>
          <p:cNvSpPr/>
          <p:nvPr/>
        </p:nvSpPr>
        <p:spPr>
          <a:xfrm>
            <a:off x="720000" y="1211400"/>
            <a:ext cx="7960680" cy="31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864000" y="35424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Aktiva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22960" y="1188720"/>
            <a:ext cx="712908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Mittelverwendung dar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Anlagevermögen: immaterielle Vermögensgegenstände,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Sachanlagen, Finanzlagen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Umlaufvermögen: Vorräte, Forderungen, Wertpapiere,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Kassenbestand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720000" y="42624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720000" y="1211400"/>
            <a:ext cx="7960680" cy="31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864000" y="35424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Passiva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822960" y="1188720"/>
            <a:ext cx="712908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Mittelherkunft her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Eigenkapital (Kapital, Rücklagen, Gewinn)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Rückstellungen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Verbindlichkeiten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74800" y="937080"/>
            <a:ext cx="79628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Defenition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874800" y="1428480"/>
            <a:ext cx="7960680" cy="31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822960" y="1188720"/>
            <a:ext cx="712908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>
            <a:off x="874800" y="1381680"/>
            <a:ext cx="38916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"/>
          <p:cNvSpPr/>
          <p:nvPr/>
        </p:nvSpPr>
        <p:spPr>
          <a:xfrm>
            <a:off x="874800" y="990360"/>
            <a:ext cx="38916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"/>
          <p:cNvSpPr/>
          <p:nvPr/>
        </p:nvSpPr>
        <p:spPr>
          <a:xfrm>
            <a:off x="4943520" y="1382400"/>
            <a:ext cx="38952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"/>
          <p:cNvSpPr/>
          <p:nvPr/>
        </p:nvSpPr>
        <p:spPr>
          <a:xfrm>
            <a:off x="4943520" y="990360"/>
            <a:ext cx="38952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6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822960" y="1188720"/>
            <a:ext cx="7129080" cy="31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874800" y="1381680"/>
            <a:ext cx="38916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874800" y="990360"/>
            <a:ext cx="38916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4943520" y="1382400"/>
            <a:ext cx="38952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"/>
          <p:cNvSpPr/>
          <p:nvPr/>
        </p:nvSpPr>
        <p:spPr>
          <a:xfrm>
            <a:off x="4943520" y="990360"/>
            <a:ext cx="38952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82" name="CustomShape 7"/>
          <p:cNvSpPr/>
          <p:nvPr/>
        </p:nvSpPr>
        <p:spPr>
          <a:xfrm>
            <a:off x="822960" y="1188720"/>
            <a:ext cx="7129080" cy="31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874800" y="1381680"/>
            <a:ext cx="38916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874800" y="990360"/>
            <a:ext cx="38916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"/>
          <p:cNvSpPr/>
          <p:nvPr/>
        </p:nvSpPr>
        <p:spPr>
          <a:xfrm>
            <a:off x="4943520" y="1382400"/>
            <a:ext cx="38952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"/>
          <p:cNvSpPr/>
          <p:nvPr/>
        </p:nvSpPr>
        <p:spPr>
          <a:xfrm>
            <a:off x="4943520" y="990360"/>
            <a:ext cx="38952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6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89" name="CustomShape 7"/>
          <p:cNvSpPr/>
          <p:nvPr/>
        </p:nvSpPr>
        <p:spPr>
          <a:xfrm>
            <a:off x="822960" y="1188720"/>
            <a:ext cx="7129080" cy="27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930960" y="2952000"/>
            <a:ext cx="398880" cy="21420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874800" y="1381680"/>
            <a:ext cx="38916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874800" y="990360"/>
            <a:ext cx="38916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4943520" y="1382400"/>
            <a:ext cx="38952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4943520" y="990360"/>
            <a:ext cx="38952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97" name="CustomShape 7"/>
          <p:cNvSpPr/>
          <p:nvPr/>
        </p:nvSpPr>
        <p:spPr>
          <a:xfrm>
            <a:off x="822960" y="1188720"/>
            <a:ext cx="7129080" cy="26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874800" y="1381680"/>
            <a:ext cx="38916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"/>
          <p:cNvSpPr/>
          <p:nvPr/>
        </p:nvSpPr>
        <p:spPr>
          <a:xfrm>
            <a:off x="874800" y="990360"/>
            <a:ext cx="38916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"/>
          <p:cNvSpPr/>
          <p:nvPr/>
        </p:nvSpPr>
        <p:spPr>
          <a:xfrm>
            <a:off x="4943520" y="1382400"/>
            <a:ext cx="38952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5"/>
          <p:cNvSpPr/>
          <p:nvPr/>
        </p:nvSpPr>
        <p:spPr>
          <a:xfrm>
            <a:off x="4943520" y="990360"/>
            <a:ext cx="38952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6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04" name="CustomShape 7"/>
          <p:cNvSpPr/>
          <p:nvPr/>
        </p:nvSpPr>
        <p:spPr>
          <a:xfrm>
            <a:off x="822960" y="1188720"/>
            <a:ext cx="7129080" cy="18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Weitere Verluste → Verrechnung mit Gewinnen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05" name="CustomShape 8"/>
          <p:cNvSpPr/>
          <p:nvPr/>
        </p:nvSpPr>
        <p:spPr>
          <a:xfrm>
            <a:off x="1008000" y="3456000"/>
            <a:ext cx="563040" cy="21384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9"/>
          <p:cNvSpPr/>
          <p:nvPr/>
        </p:nvSpPr>
        <p:spPr>
          <a:xfrm>
            <a:off x="1728000" y="3384000"/>
            <a:ext cx="4030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Firmen Beispiel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408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1928880" y="1071720"/>
            <a:ext cx="5283360" cy="2070360"/>
          </a:xfrm>
          <a:prstGeom prst="rect">
            <a:avLst/>
          </a:prstGeom>
          <a:ln>
            <a:noFill/>
          </a:ln>
        </p:spPr>
      </p:pic>
      <p:sp>
        <p:nvSpPr>
          <p:cNvPr id="409" name="CustomShape 2"/>
          <p:cNvSpPr/>
          <p:nvPr/>
        </p:nvSpPr>
        <p:spPr>
          <a:xfrm>
            <a:off x="0" y="3429000"/>
            <a:ext cx="8999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Firmengründung: 1924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Hoyer Unternehmensgruppe mittelständisches Mineralölunternehmen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beschäftigt 1700 Mitarbeiter die sich auf über 100 Standorte verteilen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Zentrale und Hauptverwaltung des Unternehmens in Visselhövede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2" dur="indefinite" restart="never" nodeType="tmRoot">
          <p:childTnLst>
            <p:seq>
              <p:cTn id="303" dur="indefinite" nodeType="mainSeq">
                <p:childTnLst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4560" cy="894600"/>
          </a:xfrm>
          <a:prstGeom prst="rect">
            <a:avLst/>
          </a:prstGeom>
          <a:ln>
            <a:noFill/>
          </a:ln>
        </p:spPr>
      </p:pic>
      <p:sp>
        <p:nvSpPr>
          <p:cNvPr id="411" name="CustomShape 1"/>
          <p:cNvSpPr/>
          <p:nvPr/>
        </p:nvSpPr>
        <p:spPr>
          <a:xfrm>
            <a:off x="0" y="1143000"/>
            <a:ext cx="91425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Komplementär:                                                               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Heinz-Wilhelm Hoyer                                                         Thomas Hoyer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Markus Hoyer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Umsatz 2018: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2,95 Mrd. Euro (Beispiel 295.000 €)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0" y="3000240"/>
            <a:ext cx="91425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Beispiel bei 4 % Gewinnverteilung: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400.000 € Kapitaleinlage                                                  200.000 €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Gehalt: 50.000 €                                                               200.000 €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6" dur="indefinite" restart="never" nodeType="tmRoot">
          <p:childTnLst>
            <p:seq>
              <p:cTn id="317" dur="indefinite" nodeType="mainSeq">
                <p:childTnLst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4560" cy="894600"/>
          </a:xfrm>
          <a:prstGeom prst="rect">
            <a:avLst/>
          </a:prstGeom>
          <a:ln>
            <a:noFill/>
          </a:ln>
        </p:spPr>
      </p:pic>
      <p:sp>
        <p:nvSpPr>
          <p:cNvPr id="414" name="CustomShape 1"/>
          <p:cNvSpPr/>
          <p:nvPr/>
        </p:nvSpPr>
        <p:spPr>
          <a:xfrm>
            <a:off x="822960" y="1188720"/>
            <a:ext cx="7129080" cy="27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295.000 € - 16.000 € - 16.000 € = 263.000 €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263.000 € - 100.000 € = 163.000 €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6" dur="indefinite" restart="never" nodeType="tmRoot">
          <p:childTnLst>
            <p:seq>
              <p:cTn id="327" dur="indefinite" nodeType="mainSeq">
                <p:childTnLst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4560" cy="894600"/>
          </a:xfrm>
          <a:prstGeom prst="rect">
            <a:avLst/>
          </a:prstGeom>
          <a:ln>
            <a:noFill/>
          </a:ln>
        </p:spPr>
      </p:pic>
      <p:sp>
        <p:nvSpPr>
          <p:cNvPr id="416" name="CustomShape 1"/>
          <p:cNvSpPr/>
          <p:nvPr/>
        </p:nvSpPr>
        <p:spPr>
          <a:xfrm>
            <a:off x="822960" y="1188720"/>
            <a:ext cx="8319600" cy="26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163.000 € * 0,4 = 65.200 €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163.000 € * 0,2 = 32.600 €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+ 65.200 € = 131.200 € (Heinz-Wilhelm Hoyer)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+ 32.600 € = 40.600 € (Thomas Hoyer, Markus Hoyer)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74800" y="937080"/>
            <a:ext cx="79628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Publiszität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Leitung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Gewinn und Verlustverteilung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Beispiel: hoyer GmbH &amp; Co. KG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874800" y="343080"/>
            <a:ext cx="7959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"/>
          <p:cNvSpPr/>
          <p:nvPr/>
        </p:nvSpPr>
        <p:spPr>
          <a:xfrm>
            <a:off x="874800" y="1381680"/>
            <a:ext cx="3890520" cy="32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874800" y="990360"/>
            <a:ext cx="389052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"/>
          <p:cNvSpPr/>
          <p:nvPr/>
        </p:nvSpPr>
        <p:spPr>
          <a:xfrm>
            <a:off x="4943520" y="1382400"/>
            <a:ext cx="3894120" cy="32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"/>
          <p:cNvSpPr/>
          <p:nvPr/>
        </p:nvSpPr>
        <p:spPr>
          <a:xfrm>
            <a:off x="4943520" y="990360"/>
            <a:ext cx="389412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"/>
          <p:cNvSpPr/>
          <p:nvPr/>
        </p:nvSpPr>
        <p:spPr>
          <a:xfrm>
            <a:off x="874800" y="343080"/>
            <a:ext cx="7959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23" name="CustomShape 7"/>
          <p:cNvSpPr/>
          <p:nvPr/>
        </p:nvSpPr>
        <p:spPr>
          <a:xfrm>
            <a:off x="792000" y="990360"/>
            <a:ext cx="7128000" cy="34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https://de.wikipedia.org/wiki/Kommanditgesellschaft_(Deutschland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https://www.clever-selbstaendig.de/rechtsform/kommanditgesellschaft.php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https://www.gmbh-guide.de/kg-haftung-und-vorteile.html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https://www.gevestor.de/details/kommanditgesellschaft-grundung-eines-flexiblen-unternehmens-644156.html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http://www.payer.de/arbeitkapital/arbeitkapital0301.htm#2.3.2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-https://www.bundesjustizamt.de/DE/Themen/Ordnungs_Bussgeld_Vollstreckung/Jahresabschluesse/Offenlegung/Offenlegungspflichten/Offenlegungspflichten_node.html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https://de.wikipedia.org/wiki/Hoyer_Unternehmensgruppe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874800" y="937080"/>
            <a:ext cx="79628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 der KG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457560" y="1080000"/>
            <a:ext cx="8612640" cy="15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Die Abkürzung KG = Kommanditgesellschaft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457200" y="2321280"/>
            <a:ext cx="8227440" cy="13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Gewerbe  das auf Handel ausgerichtet ist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Personen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874800" y="937080"/>
            <a:ext cx="79628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Die KG besteht aus: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288000" y="1224000"/>
            <a:ext cx="822744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Komplementär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Ist ein persönlich haftender Gesellschafter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Kommanditisten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Steuern nur einen gewissen Geldbetrag bei.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9360"/>
            <a:ext cx="8227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Wie kamm es zu unseren moderen KG?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288000" y="2461680"/>
            <a:ext cx="856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482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Komturei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Anerkannt im Jahr 1166 in Pisa und Florenz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Kaufleute 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Vereinigung des Kapitals für den Zweck des Seehandels 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Entwicklung weiterer Formen der Komturei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 gibt viele Belege ab dem Jahr 1408 in Florenz für die verschieden Formen der KG. → Verbreitung im Mittelmeerraum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März 1673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88200" y="1249200"/>
            <a:ext cx="4014000" cy="28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4032000" y="1152000"/>
            <a:ext cx="489420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1807 wurde die KG als Rechtsform aufgenommen.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3000" cy="266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373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2019-12-08T23:21:34Z</dcterms:modified>
  <cp:revision>135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