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5" r:id="rId4"/>
    <p:sldId id="274" r:id="rId5"/>
    <p:sldId id="266" r:id="rId6"/>
    <p:sldId id="275" r:id="rId7"/>
    <p:sldId id="267" r:id="rId8"/>
    <p:sldId id="273" r:id="rId9"/>
    <p:sldId id="264" r:id="rId1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9" autoAdjust="0"/>
    <p:restoredTop sz="94660"/>
  </p:normalViewPr>
  <p:slideViewPr>
    <p:cSldViewPr>
      <p:cViewPr varScale="1">
        <p:scale>
          <a:sx n="93" d="100"/>
          <a:sy n="93" d="100"/>
        </p:scale>
        <p:origin x="-16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F50CD1F1-1D56-470B-93AB-8FC29D50B586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pic>
        <p:nvPicPr>
          <p:cNvPr id="2" name="Picture 1472"/>
          <p:cNvPicPr/>
          <p:nvPr/>
        </p:nvPicPr>
        <p:blipFill>
          <a:blip r:embed="rId14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>
            <a:noFill/>
          </a:ln>
        </p:spPr>
      </p:pic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7395120" y="486360"/>
            <a:ext cx="873360" cy="52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300" b="1" strike="noStrike" spc="-1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lang="de-DE" sz="13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F55C637-4480-40D6-B41C-0212DB539938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0520" cy="17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05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080" cy="6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lang="de-DE" sz="11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8360" cy="82116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0"/>
            <a:ext cx="8229240" cy="858600"/>
          </a:xfrm>
        </p:spPr>
        <p:txBody>
          <a:bodyPr/>
          <a:lstStyle/>
          <a:p>
            <a:pPr algn="ctr"/>
            <a:r>
              <a:rPr lang="de-DE" sz="2800" b="1" kern="1200" spc="-1" dirty="0" smtClean="0">
                <a:solidFill>
                  <a:srgbClr val="003259"/>
                </a:solidFill>
                <a:latin typeface="Arial"/>
                <a:ea typeface="DejaVu Sans"/>
                <a:cs typeface="+mn-cs"/>
              </a:rPr>
              <a:t>Firmen Beispiel</a:t>
            </a:r>
            <a:endParaRPr lang="de-DE" sz="2800" b="1" kern="1200" spc="-1" dirty="0">
              <a:solidFill>
                <a:srgbClr val="003259"/>
              </a:solidFill>
              <a:latin typeface="Arial"/>
              <a:ea typeface="DejaVu Sans"/>
              <a:cs typeface="+mn-cs"/>
            </a:endParaRPr>
          </a:p>
        </p:txBody>
      </p:sp>
      <p:pic>
        <p:nvPicPr>
          <p:cNvPr id="1027" name="Picture 3" descr="D:\Schule\BWP\Logo-Wilhelm-Hoyer-logo_wilhelm_hoy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6"/>
            <a:ext cx="6074811" cy="3599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357304"/>
            <a:ext cx="9286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de-DE" dirty="0"/>
              <a:t>Firmengründung: 1924 </a:t>
            </a:r>
          </a:p>
          <a:p>
            <a:pPr>
              <a:buFontTx/>
              <a:buChar char="-"/>
            </a:pPr>
            <a:r>
              <a:rPr lang="de-DE" dirty="0"/>
              <a:t> Hoyer Unternehmensgruppe mittelständisches Mineralölunternehmen</a:t>
            </a:r>
          </a:p>
          <a:p>
            <a:pPr>
              <a:buFontTx/>
              <a:buChar char="-"/>
            </a:pPr>
            <a:r>
              <a:rPr lang="de-DE" dirty="0"/>
              <a:t> beschäftigt 1700 Mitarbeiter die sich auf über 100 Standorte verteilen</a:t>
            </a:r>
          </a:p>
          <a:p>
            <a:pPr>
              <a:buFontTx/>
              <a:buChar char="-"/>
            </a:pPr>
            <a:r>
              <a:rPr lang="de-DE" dirty="0"/>
              <a:t> Zentrale und Hauptverwaltung des Unternehmens in </a:t>
            </a:r>
            <a:r>
              <a:rPr lang="de-DE" dirty="0" err="1" smtClean="0"/>
              <a:t>Visselhövede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Unternehmensgruppe wird in  vierten Generation geleitet (Familienbetrieb)</a:t>
            </a:r>
          </a:p>
          <a:p>
            <a:pPr>
              <a:buFontTx/>
              <a:buChar char="-"/>
            </a:pPr>
            <a:r>
              <a:rPr lang="de-DE" dirty="0" smtClean="0"/>
              <a:t> Brüder Thomas, Markus und Stefan Hoyer, Eltern Heinz-Wilhelm Hoyer Ulrike Hoyer</a:t>
            </a:r>
          </a:p>
          <a:p>
            <a:pPr>
              <a:buFontTx/>
              <a:buChar char="-"/>
            </a:pPr>
            <a:r>
              <a:rPr lang="de-DE" dirty="0" smtClean="0"/>
              <a:t> zusätzlich sechs angestellte Geschäftsführern und zwölf Prokuristen</a:t>
            </a:r>
          </a:p>
          <a:p>
            <a:pPr>
              <a:buFontTx/>
              <a:buChar char="-"/>
            </a:pPr>
            <a:r>
              <a:rPr lang="de-DE" dirty="0" smtClean="0"/>
              <a:t> versorgt über 250.000 Kunden mit Mineralölprodukten und Flüssiggas</a:t>
            </a:r>
          </a:p>
          <a:p>
            <a:pPr>
              <a:buFontTx/>
              <a:buChar char="-"/>
            </a:pPr>
            <a:r>
              <a:rPr lang="de-DE" dirty="0" smtClean="0"/>
              <a:t> Fuhrpark von mehr als 1.000 Fahrzeugen für  Transport, Kran- und Pritschenfahrzeugen     </a:t>
            </a:r>
          </a:p>
          <a:p>
            <a:r>
              <a:rPr lang="de-DE" dirty="0" smtClean="0"/>
              <a:t>  mobile Tankanlagen und Service sowie Kundendienst- und Montagefahrzeuge</a:t>
            </a:r>
          </a:p>
          <a:p>
            <a:r>
              <a:rPr lang="de-DE" dirty="0" smtClean="0"/>
              <a:t>- 10 eigene Autohöfe und 200 eigene Tankstellen</a:t>
            </a:r>
            <a:endParaRPr lang="de-DE" dirty="0"/>
          </a:p>
        </p:txBody>
      </p:sp>
      <p:pic>
        <p:nvPicPr>
          <p:cNvPr id="7" name="Picture 2" descr="D:\Schule\BWP\250px-Hoyer_Unternehmensgruppe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58"/>
            <a:ext cx="2286016" cy="896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chule\BWP\250px-Hoyer_Unternehmensgruppe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58"/>
            <a:ext cx="2286016" cy="89611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0" y="1214428"/>
            <a:ext cx="9144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pc="-1" dirty="0" smtClean="0">
                <a:solidFill>
                  <a:srgbClr val="003259"/>
                </a:solidFill>
                <a:latin typeface="Arial"/>
                <a:ea typeface="DejaVu Sans"/>
              </a:rPr>
              <a:t>Unternehmensbericht </a:t>
            </a:r>
            <a:r>
              <a:rPr lang="de-DE" sz="2800" b="1" spc="-1" dirty="0" smtClean="0">
                <a:solidFill>
                  <a:srgbClr val="003259"/>
                </a:solidFill>
                <a:latin typeface="Arial"/>
                <a:ea typeface="DejaVu Sans"/>
              </a:rPr>
              <a:t>2018</a:t>
            </a:r>
            <a:endParaRPr lang="de-DE" b="1" spc="-1" dirty="0" smtClean="0">
              <a:solidFill>
                <a:srgbClr val="003259"/>
              </a:solidFill>
              <a:latin typeface="Arial"/>
              <a:ea typeface="DejaVu Sans"/>
            </a:endParaRP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Umsatz</a:t>
            </a:r>
            <a:r>
              <a:rPr lang="de-DE" dirty="0" smtClean="0"/>
              <a:t>: </a:t>
            </a:r>
            <a:r>
              <a:rPr lang="de-DE" dirty="0" smtClean="0"/>
              <a:t>1.166.869 €                                                </a:t>
            </a:r>
          </a:p>
          <a:p>
            <a:r>
              <a:rPr lang="de-DE" dirty="0" smtClean="0"/>
              <a:t>Ergebnis vor Ertragssteuer(EBT): 40.218 €          </a:t>
            </a:r>
          </a:p>
          <a:p>
            <a:r>
              <a:rPr lang="de-DE" dirty="0" smtClean="0"/>
              <a:t>EBIT: 45.387 €                                                        </a:t>
            </a:r>
          </a:p>
          <a:p>
            <a:r>
              <a:rPr lang="de-DE" dirty="0" smtClean="0"/>
              <a:t>EBITDA: 106.675 €</a:t>
            </a:r>
          </a:p>
          <a:p>
            <a:endParaRPr lang="de-DE" dirty="0" smtClean="0"/>
          </a:p>
          <a:p>
            <a:pPr algn="ctr"/>
            <a:r>
              <a:rPr lang="de-DE" dirty="0" smtClean="0"/>
              <a:t>Umsatzrentabilität (vor Steuer): 3,4 %</a:t>
            </a:r>
          </a:p>
          <a:p>
            <a:pPr algn="ctr"/>
            <a:r>
              <a:rPr lang="de-DE" dirty="0" smtClean="0"/>
              <a:t>Gesamtkapitalrentabilität (ROCE): 7,6 %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5929322" y="2143122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Eigenkapital: 355.360 €</a:t>
            </a:r>
          </a:p>
          <a:p>
            <a:r>
              <a:rPr lang="de-DE" dirty="0" smtClean="0"/>
              <a:t>Eigenkapitalquote: 44 %</a:t>
            </a:r>
          </a:p>
          <a:p>
            <a:r>
              <a:rPr lang="de-DE" dirty="0" smtClean="0"/>
              <a:t>Bilanzsumme: 816.160 €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chule\BWP\250px-Hoyer_Unternehmensgruppe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58"/>
            <a:ext cx="2286016" cy="896118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0" y="114299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spc="-1" dirty="0" smtClean="0">
                <a:solidFill>
                  <a:srgbClr val="000000"/>
                </a:solidFill>
              </a:rPr>
              <a:t>Komplementär:                                                                </a:t>
            </a:r>
            <a:r>
              <a:rPr lang="de-DE" b="1" spc="-1" dirty="0" smtClean="0">
                <a:solidFill>
                  <a:srgbClr val="000000"/>
                </a:solidFill>
                <a:ea typeface="Droid Sans Fallback"/>
              </a:rPr>
              <a:t>Kommanditisten:</a:t>
            </a:r>
          </a:p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Heinz-Wilhelm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Hoyer                                                         </a:t>
            </a:r>
            <a:r>
              <a:rPr lang="de-DE" dirty="0" smtClean="0"/>
              <a:t>Thomas Hoyer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de-DE" b="1" spc="-1" dirty="0" smtClean="0">
                <a:solidFill>
                  <a:srgbClr val="000000"/>
                </a:solidFill>
              </a:rPr>
              <a:t>                                                                                           </a:t>
            </a:r>
            <a:r>
              <a:rPr lang="de-DE" dirty="0" smtClean="0"/>
              <a:t>Markus Hoyer</a:t>
            </a:r>
          </a:p>
          <a:p>
            <a:r>
              <a:rPr lang="de-DE" b="1" spc="-1" dirty="0" smtClean="0">
                <a:solidFill>
                  <a:srgbClr val="000000"/>
                </a:solidFill>
              </a:rPr>
              <a:t>Umsatz 2018:</a:t>
            </a:r>
          </a:p>
          <a:p>
            <a:r>
              <a:rPr lang="de-DE" dirty="0" smtClean="0"/>
              <a:t>1.166.869</a:t>
            </a:r>
            <a:r>
              <a:rPr lang="de-DE" dirty="0" smtClean="0"/>
              <a:t> Euro</a:t>
            </a:r>
            <a:endParaRPr lang="de-DE" dirty="0" smtClean="0"/>
          </a:p>
          <a:p>
            <a:endParaRPr lang="de-DE" b="1" spc="-1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300037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pc="-1" dirty="0" smtClean="0">
                <a:solidFill>
                  <a:srgbClr val="000000"/>
                </a:solidFill>
              </a:rPr>
              <a:t>Beispiel bei </a:t>
            </a:r>
            <a:r>
              <a:rPr lang="de-DE" b="1" spc="-1" dirty="0" smtClean="0">
                <a:solidFill>
                  <a:srgbClr val="000000"/>
                </a:solidFill>
              </a:rPr>
              <a:t>355.360 € und 7,6 </a:t>
            </a:r>
            <a:r>
              <a:rPr lang="de-DE" b="1" spc="-1" dirty="0" smtClean="0">
                <a:solidFill>
                  <a:srgbClr val="000000"/>
                </a:solidFill>
              </a:rPr>
              <a:t>% Gewinnverteilung:</a:t>
            </a:r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dirty="0" smtClean="0"/>
              <a:t>00.000 </a:t>
            </a:r>
            <a:r>
              <a:rPr lang="de-DE" dirty="0" smtClean="0"/>
              <a:t>€ Kapitaleinlage                                                  </a:t>
            </a:r>
            <a:r>
              <a:rPr lang="de-DE" dirty="0" smtClean="0"/>
              <a:t>77</a:t>
            </a:r>
            <a:r>
              <a:rPr lang="de-DE" dirty="0" smtClean="0"/>
              <a:t>.680 </a:t>
            </a:r>
            <a:r>
              <a:rPr lang="de-DE" dirty="0" smtClean="0"/>
              <a:t>€ Kapitaleinlage</a:t>
            </a:r>
          </a:p>
          <a:p>
            <a:r>
              <a:rPr lang="de-DE" dirty="0" smtClean="0"/>
              <a:t>Gehalt: 50.000 €                                                               </a:t>
            </a:r>
            <a:r>
              <a:rPr lang="de-DE" dirty="0" smtClean="0"/>
              <a:t>77.680 </a:t>
            </a:r>
            <a:r>
              <a:rPr lang="de-DE" dirty="0" smtClean="0"/>
              <a:t>€ Kapitaleinlage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chule\BWP\250px-Hoyer_Unternehmensgruppe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58"/>
            <a:ext cx="2286016" cy="896118"/>
          </a:xfrm>
          <a:prstGeom prst="rect">
            <a:avLst/>
          </a:prstGeom>
          <a:noFill/>
        </p:spPr>
      </p:pic>
      <p:sp>
        <p:nvSpPr>
          <p:cNvPr id="3" name="CustomShape 7"/>
          <p:cNvSpPr/>
          <p:nvPr/>
        </p:nvSpPr>
        <p:spPr>
          <a:xfrm>
            <a:off x="822960" y="1188720"/>
            <a:ext cx="7130520" cy="270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7,6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200.000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15.200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7,6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77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.680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 5.903,68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35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5.360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.200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11.807,36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328.352,64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328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.352,64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.000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278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.352,64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chule\BWP\250px-Hoyer_Unternehmensgruppe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42858"/>
            <a:ext cx="2286016" cy="896118"/>
          </a:xfrm>
          <a:prstGeom prst="rect">
            <a:avLst/>
          </a:prstGeom>
          <a:noFill/>
        </p:spPr>
      </p:pic>
      <p:sp>
        <p:nvSpPr>
          <p:cNvPr id="3" name="CustomShape 7"/>
          <p:cNvSpPr/>
          <p:nvPr/>
        </p:nvSpPr>
        <p:spPr>
          <a:xfrm>
            <a:off x="214282" y="1214428"/>
            <a:ext cx="8929718" cy="26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278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.352,64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0,2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.670,53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278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.352,64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0,078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.711,51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15.200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+ 50.000 € +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.670,53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120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.870,53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€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de-DE" sz="2000" spc="-1" dirty="0">
                <a:solidFill>
                  <a:srgbClr val="000000"/>
                </a:solidFill>
              </a:rPr>
              <a:t>Heinz-Wilhelm </a:t>
            </a:r>
            <a:r>
              <a:rPr lang="de-DE" sz="2000" spc="-1" dirty="0" smtClean="0">
                <a:solidFill>
                  <a:srgbClr val="000000"/>
                </a:solidFill>
              </a:rPr>
              <a:t>Hoyer) </a:t>
            </a:r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5.903,68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.711,51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27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.615,19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€ (</a:t>
            </a:r>
            <a:r>
              <a:rPr lang="de-DE" sz="2000" dirty="0" smtClean="0"/>
              <a:t>Thomas Hoyer, Markus Hoyer)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20"/>
              </a:lnSpc>
            </a:pPr>
            <a:r>
              <a:rPr lang="de-DE" sz="2800" b="1" strike="noStrike" spc="-1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14348" y="1285866"/>
            <a:ext cx="7643866" cy="18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de-DE" sz="1800" b="0" strike="noStrike" spc="-1" dirty="0">
                <a:latin typeface="Arial"/>
              </a:rPr>
              <a:t>- https://www.gesetze-im-internet.de/hgb</a:t>
            </a:r>
          </a:p>
          <a:p>
            <a:r>
              <a:rPr lang="de-DE" sz="1800" b="0" strike="noStrike" spc="-1" dirty="0">
                <a:latin typeface="Arial"/>
              </a:rPr>
              <a:t>- https://de.wikipedia.org/wiki/Kommanditgesellschaft_(Deutschland)</a:t>
            </a:r>
          </a:p>
          <a:p>
            <a:pPr>
              <a:buFontTx/>
              <a:buChar char="-"/>
            </a:pPr>
            <a:r>
              <a:rPr lang="de-DE" sz="1800" b="0" strike="noStrike" spc="-1" dirty="0" smtClean="0">
                <a:latin typeface="Arial"/>
              </a:rPr>
              <a:t>https</a:t>
            </a:r>
            <a:r>
              <a:rPr lang="de-DE" sz="1800" b="0" strike="noStrike" spc="-1" dirty="0">
                <a:latin typeface="Arial"/>
              </a:rPr>
              <a:t>://</a:t>
            </a:r>
            <a:r>
              <a:rPr lang="de-DE" sz="1800" b="0" strike="noStrike" spc="-1" dirty="0" smtClean="0">
                <a:latin typeface="Arial"/>
              </a:rPr>
              <a:t>www.gmbh-guide.de/kg-haftung-und-vorteile.html</a:t>
            </a:r>
          </a:p>
          <a:p>
            <a:pPr>
              <a:buFontTx/>
              <a:buChar char="-"/>
            </a:pPr>
            <a:r>
              <a:rPr lang="de-DE" spc="-1" dirty="0"/>
              <a:t>https://</a:t>
            </a:r>
            <a:r>
              <a:rPr lang="de-DE" spc="-1" dirty="0" smtClean="0"/>
              <a:t>de.wikipedia.org/wiki/Hoyer_Unternehmensgruppe</a:t>
            </a:r>
          </a:p>
          <a:p>
            <a:pPr>
              <a:buFontTx/>
              <a:buChar char="-"/>
            </a:pPr>
            <a:r>
              <a:rPr lang="de-DE" spc="-1" dirty="0" smtClean="0"/>
              <a:t>https://</a:t>
            </a:r>
            <a:r>
              <a:rPr lang="de-DE" spc="-1" dirty="0" smtClean="0"/>
              <a:t>www.hoyer-group.com/fileadmin/user_upload/</a:t>
            </a:r>
          </a:p>
          <a:p>
            <a:r>
              <a:rPr lang="de-DE" spc="-1" dirty="0" smtClean="0"/>
              <a:t> HOYER_Unternehmensbericht_2018.pdf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0</TotalTime>
  <Words>340</Words>
  <Application>LibreOffice/6.3.3.2.0$Linux_X86_64 LibreOffice_project/30$Build-2</Application>
  <PresentationFormat>Bildschirmpräsentation (16:9)</PresentationFormat>
  <Paragraphs>73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Folie 1</vt:lpstr>
      <vt:lpstr>Firmen Beispiel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Austin Johnson</dc:creator>
  <dc:description/>
  <cp:lastModifiedBy>Vaio</cp:lastModifiedBy>
  <cp:revision>145</cp:revision>
  <dcterms:created xsi:type="dcterms:W3CDTF">2019-07-22T16:48:18Z</dcterms:created>
  <dcterms:modified xsi:type="dcterms:W3CDTF">2019-12-10T19:43:45Z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