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2.png" ContentType="image/png"/>
  <Override PartName="/ppt/media/image3.jpeg" ContentType="image/jpeg"/>
  <Override PartName="/ppt/media/image1.png" ContentType="image/png"/>
  <Override PartName="/ppt/media/image5.jpeg" ContentType="image/jpeg"/>
  <Override PartName="/ppt/media/image4.png" ContentType="image/png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38600" cy="313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6480" cy="186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D0060F0E-F015-47FF-863B-64BEF4792615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38600" cy="513792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1920" cy="5277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38600" cy="313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6480" cy="186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9D9EC450-A937-4BAC-9984-C7ED0F3D9FB8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4360"/>
            <a:ext cx="9140400" cy="3153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714160" y="4897080"/>
            <a:ext cx="188280" cy="1882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9BD50CF-7FD8-4923-9212-DD0AD054BC7E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4824360"/>
            <a:ext cx="9140400" cy="3153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8714160" y="4897080"/>
            <a:ext cx="188280" cy="1882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8E8AF083-7A54-4984-8446-E85EEF5283E5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4824360"/>
            <a:ext cx="9140400" cy="3153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8714160" y="4897080"/>
            <a:ext cx="188280" cy="1882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3658AE5B-FFBA-4EE1-8A08-78DE7CAA33C7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4824360"/>
            <a:ext cx="9140400" cy="3153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8714160" y="4897080"/>
            <a:ext cx="188280" cy="1882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75E47B3D-5C75-4227-A929-4868C8750D06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4824360"/>
            <a:ext cx="9138240" cy="31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8714160" y="4897080"/>
            <a:ext cx="186120" cy="186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FD9ED42C-05D3-4F35-B919-0657EF41D3C7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867960" y="1080360"/>
            <a:ext cx="7399080" cy="17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67960" y="2926800"/>
            <a:ext cx="739908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867960" y="4218840"/>
            <a:ext cx="3248640" cy="6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7223760" y="274320"/>
            <a:ext cx="1276920" cy="819720"/>
          </a:xfrm>
          <a:prstGeom prst="rect">
            <a:avLst/>
          </a:prstGeom>
          <a:solidFill>
            <a:srgbClr val="02d35f"/>
          </a:solidFill>
          <a:ln>
            <a:solidFill>
              <a:srgbClr val="02d35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Mai 1861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5256000" y="1211040"/>
            <a:ext cx="3869640" cy="2914920"/>
          </a:xfrm>
          <a:prstGeom prst="rect">
            <a:avLst/>
          </a:prstGeom>
          <a:ln>
            <a:noFill/>
          </a:ln>
        </p:spPr>
      </p:pic>
      <p:sp>
        <p:nvSpPr>
          <p:cNvPr id="321" name="CustomShape 2"/>
          <p:cNvSpPr/>
          <p:nvPr/>
        </p:nvSpPr>
        <p:spPr>
          <a:xfrm>
            <a:off x="376200" y="1193040"/>
            <a:ext cx="4733640" cy="29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Kommanditgesellschaft wird in das Allgemeines Deutsches Handelsgesetzbuch aufgenommen.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360000" y="4248000"/>
            <a:ext cx="8638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 wie läuft es heute ab?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5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"/>
          <p:cNvSpPr/>
          <p:nvPr/>
        </p:nvSpPr>
        <p:spPr>
          <a:xfrm>
            <a:off x="874800" y="1428480"/>
            <a:ext cx="7961040" cy="31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Gründung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822960" y="1188720"/>
            <a:ext cx="712944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-Abschluss eines Gesellschaftsvertrages zwischen Komplementär und Kommanditisten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-Wird beim Handelsregister, Gewerbeamt Finanzamt angemeldet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-In der Regel auch bei der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Industrie- und Handelskammer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"/>
          <p:cNvSpPr/>
          <p:nvPr/>
        </p:nvSpPr>
        <p:spPr>
          <a:xfrm>
            <a:off x="874800" y="1428480"/>
            <a:ext cx="7961040" cy="31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Haftung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822960" y="1188720"/>
            <a:ext cx="712944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-Nur Vollhafter mit Geschäfts- und Privatvermögen werden für die Verbindlichkeiten gegenüber Dritten herangezogen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-Wenn es mehrere Komplementäre gibt haftet jeder für die gesammte Gesellschaft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874800" y="343080"/>
            <a:ext cx="7959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"/>
          <p:cNvSpPr/>
          <p:nvPr/>
        </p:nvSpPr>
        <p:spPr>
          <a:xfrm>
            <a:off x="874800" y="1428480"/>
            <a:ext cx="7959960" cy="31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"/>
          <p:cNvSpPr/>
          <p:nvPr/>
        </p:nvSpPr>
        <p:spPr>
          <a:xfrm>
            <a:off x="874800" y="343080"/>
            <a:ext cx="7959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Finanzierungsmöglichkeiten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822960" y="1188720"/>
            <a:ext cx="712836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Kein gesetzliches Mindeskapital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Kapitalbeschaffung erfolgt aus Privatvermögen der Gesellschafter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Anzahl der Gesellschafter nicht begrenzt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874800" y="343080"/>
            <a:ext cx="7959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"/>
          <p:cNvSpPr/>
          <p:nvPr/>
        </p:nvSpPr>
        <p:spPr>
          <a:xfrm>
            <a:off x="874800" y="1381680"/>
            <a:ext cx="3890880" cy="32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"/>
          <p:cNvSpPr/>
          <p:nvPr/>
        </p:nvSpPr>
        <p:spPr>
          <a:xfrm>
            <a:off x="874800" y="990360"/>
            <a:ext cx="389088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"/>
          <p:cNvSpPr/>
          <p:nvPr/>
        </p:nvSpPr>
        <p:spPr>
          <a:xfrm>
            <a:off x="4943520" y="1382400"/>
            <a:ext cx="3894480" cy="32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5"/>
          <p:cNvSpPr/>
          <p:nvPr/>
        </p:nvSpPr>
        <p:spPr>
          <a:xfrm>
            <a:off x="4943520" y="990360"/>
            <a:ext cx="389448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6"/>
          <p:cNvSpPr/>
          <p:nvPr/>
        </p:nvSpPr>
        <p:spPr>
          <a:xfrm>
            <a:off x="874800" y="343080"/>
            <a:ext cx="7959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1" name="CustomShape 7"/>
          <p:cNvSpPr/>
          <p:nvPr/>
        </p:nvSpPr>
        <p:spPr>
          <a:xfrm>
            <a:off x="822960" y="1188720"/>
            <a:ext cx="7128360" cy="31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KG gilt als Mitunternehmerschaft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Gewerbesteuer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Keine Betriebsausgabe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Wird teilweise auf die Einkommensteuer angerechnet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KG ist Unernehmer im Sinne des Umsatzsteuergesetzes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muss Umsätze versteuern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62" dur="indefinite" restart="never" nodeType="tmRoot">
          <p:childTnLst>
            <p:seq>
              <p:cTn id="163" dur="indefinite" nodeType="mainSeq">
                <p:childTnLst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874800" y="343080"/>
            <a:ext cx="7959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"/>
          <p:cNvSpPr/>
          <p:nvPr/>
        </p:nvSpPr>
        <p:spPr>
          <a:xfrm>
            <a:off x="874800" y="1381680"/>
            <a:ext cx="3890880" cy="32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"/>
          <p:cNvSpPr/>
          <p:nvPr/>
        </p:nvSpPr>
        <p:spPr>
          <a:xfrm>
            <a:off x="874800" y="990360"/>
            <a:ext cx="389088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4"/>
          <p:cNvSpPr/>
          <p:nvPr/>
        </p:nvSpPr>
        <p:spPr>
          <a:xfrm>
            <a:off x="4943520" y="1382400"/>
            <a:ext cx="3894480" cy="32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5"/>
          <p:cNvSpPr/>
          <p:nvPr/>
        </p:nvSpPr>
        <p:spPr>
          <a:xfrm>
            <a:off x="4943520" y="990360"/>
            <a:ext cx="389448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6"/>
          <p:cNvSpPr/>
          <p:nvPr/>
        </p:nvSpPr>
        <p:spPr>
          <a:xfrm>
            <a:off x="874800" y="343080"/>
            <a:ext cx="7959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8" name="CustomShape 7"/>
          <p:cNvSpPr/>
          <p:nvPr/>
        </p:nvSpPr>
        <p:spPr>
          <a:xfrm>
            <a:off x="822960" y="1188720"/>
            <a:ext cx="7128360" cy="31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Einkommensteuer</a:t>
            </a:r>
            <a:endParaRPr b="0" lang="en-US" sz="20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Einkommensteuerpflichtig ist jeder einzelne Gesellschafter, nicht die KG.</a:t>
            </a:r>
            <a:endParaRPr b="0" lang="en-US" sz="20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Gewinne werden einheitlich und gesondert festgestellt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"/>
          <p:cNvSpPr/>
          <p:nvPr/>
        </p:nvSpPr>
        <p:spPr>
          <a:xfrm>
            <a:off x="874800" y="1428480"/>
            <a:ext cx="7960320" cy="31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Publizität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822960" y="1028520"/>
            <a:ext cx="712872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KGs sind buchführungspflichtig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keine Publiszitätspflicht außer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-bei Mischformen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KgaA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Gmbh &amp; Co. KG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oder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 mindestens 2 von 3 Kriterien innerhalb 3 Jahren erfüllt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Bilanzsumme über 65 Millionen Euro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Umsatz über 130 Millionen Euro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durchschnittlich über 5.000 Beschäftigte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veröffentlichte Jahresabschlüsse sind unter bundesanzeiger.de zu    finden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720000" y="42624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"/>
          <p:cNvSpPr/>
          <p:nvPr/>
        </p:nvSpPr>
        <p:spPr>
          <a:xfrm>
            <a:off x="720000" y="1211400"/>
            <a:ext cx="7960320" cy="31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"/>
          <p:cNvSpPr/>
          <p:nvPr/>
        </p:nvSpPr>
        <p:spPr>
          <a:xfrm>
            <a:off x="864000" y="35424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789840" y="1099800"/>
            <a:ext cx="712872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vom lateinischen bilancia: doppelt Schale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ausgleichende Gegenüberstellung von Wertekategorien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Konzernbilanz bildet zusammen mit der Gewinn und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Verlustverteilung den Jahresabschlusses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20000" y="42624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"/>
          <p:cNvSpPr/>
          <p:nvPr/>
        </p:nvSpPr>
        <p:spPr>
          <a:xfrm>
            <a:off x="720000" y="1211400"/>
            <a:ext cx="7960320" cy="31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"/>
          <p:cNvSpPr/>
          <p:nvPr/>
        </p:nvSpPr>
        <p:spPr>
          <a:xfrm>
            <a:off x="864000" y="35424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Bilanz: Aktiva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ts val="252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822960" y="1188720"/>
            <a:ext cx="712872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stellt Mittelverwendung dar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Anlagevermögen: immaterielle Vermögensgegenstände,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Sachanlagen, Finanzlagen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Umlaufvermögen: Vorräte, Forderungen, Wertpapiere,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 Kassenbestand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720000" y="42624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"/>
          <p:cNvSpPr/>
          <p:nvPr/>
        </p:nvSpPr>
        <p:spPr>
          <a:xfrm>
            <a:off x="720000" y="1211400"/>
            <a:ext cx="7960320" cy="31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"/>
          <p:cNvSpPr/>
          <p:nvPr/>
        </p:nvSpPr>
        <p:spPr>
          <a:xfrm>
            <a:off x="864000" y="35424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Bilanz: Passiva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ts val="252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822960" y="1188720"/>
            <a:ext cx="712872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stellt Mittelherkunft her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Eigenkapital (Kapital, Rücklagen, Gewinn)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Rückstellungen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Verbindlichkeiten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74800" y="937080"/>
            <a:ext cx="7962480" cy="4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en-US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74800" y="1428480"/>
            <a:ext cx="7962480" cy="31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3259"/>
                </a:solidFill>
                <a:latin typeface="Arial"/>
                <a:ea typeface="DejaVu Sans"/>
              </a:rPr>
              <a:t>Defenition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3259"/>
                </a:solidFill>
                <a:latin typeface="Arial"/>
                <a:ea typeface="DejaVu Sans"/>
              </a:rPr>
              <a:t>Geschichte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3259"/>
                </a:solidFill>
                <a:latin typeface="Arial"/>
                <a:ea typeface="DejaVu Sans"/>
              </a:rPr>
              <a:t>Gründung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3259"/>
                </a:solidFill>
                <a:latin typeface="Arial"/>
                <a:ea typeface="DejaVu Sans"/>
              </a:rPr>
              <a:t>Haftung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3259"/>
                </a:solidFill>
                <a:latin typeface="Arial"/>
                <a:ea typeface="DejaVu Sans"/>
              </a:rPr>
              <a:t>Finanzierungsmöglichkeiten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"/>
          <p:cNvSpPr/>
          <p:nvPr/>
        </p:nvSpPr>
        <p:spPr>
          <a:xfrm>
            <a:off x="874800" y="1428480"/>
            <a:ext cx="7960320" cy="31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Leitungsbefugnis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822960" y="1188720"/>
            <a:ext cx="712872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persönlich haftende Gesellschafter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als Geschäftsführer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alleinige Vertretung der Gesellschaft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sind von Führung ausgeschlossen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Erteilung von Rechten möglich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Kontrollbefugnis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96" dur="indefinite" restart="never" nodeType="tmRoot">
          <p:childTnLst>
            <p:seq>
              <p:cTn id="197" dur="indefinite" nodeType="mainSeq">
                <p:childTnLst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2"/>
          <p:cNvSpPr/>
          <p:nvPr/>
        </p:nvSpPr>
        <p:spPr>
          <a:xfrm>
            <a:off x="874800" y="1381680"/>
            <a:ext cx="38912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"/>
          <p:cNvSpPr/>
          <p:nvPr/>
        </p:nvSpPr>
        <p:spPr>
          <a:xfrm>
            <a:off x="874800" y="990360"/>
            <a:ext cx="38912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"/>
          <p:cNvSpPr/>
          <p:nvPr/>
        </p:nvSpPr>
        <p:spPr>
          <a:xfrm>
            <a:off x="4943520" y="1382400"/>
            <a:ext cx="38948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"/>
          <p:cNvSpPr/>
          <p:nvPr/>
        </p:nvSpPr>
        <p:spPr>
          <a:xfrm>
            <a:off x="4943520" y="990360"/>
            <a:ext cx="38948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6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Gewinnverteilung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CustomShape 7"/>
          <p:cNvSpPr/>
          <p:nvPr/>
        </p:nvSpPr>
        <p:spPr>
          <a:xfrm>
            <a:off x="822960" y="1188720"/>
            <a:ext cx="7128720" cy="31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Nach dem Gesellschaftsvertrag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Gestaltung nach eigenem Interesse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Höhe der Kapitaleinlagen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Pflicht: Beteiligung an der Gesellschaft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55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Nach dem Handelsgesetzbuch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angemessene Verteilung (Höhe Kapitaleinlage)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festgelegter Gewinn: 4 % Verzinsung Kapitaleinlagen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Gewinn = Gewinn - Zinssumme - Gehalt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18" dur="indefinite" restart="never" nodeType="tmRoot">
          <p:childTnLst>
            <p:seq>
              <p:cTn id="219" dur="indefinite" nodeType="mainSeq">
                <p:childTnLst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"/>
          <p:cNvSpPr/>
          <p:nvPr/>
        </p:nvSpPr>
        <p:spPr>
          <a:xfrm>
            <a:off x="874800" y="1381680"/>
            <a:ext cx="38912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>
            <a:off x="874800" y="990360"/>
            <a:ext cx="38912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"/>
          <p:cNvSpPr/>
          <p:nvPr/>
        </p:nvSpPr>
        <p:spPr>
          <a:xfrm>
            <a:off x="4943520" y="1382400"/>
            <a:ext cx="38948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"/>
          <p:cNvSpPr/>
          <p:nvPr/>
        </p:nvSpPr>
        <p:spPr>
          <a:xfrm>
            <a:off x="4943520" y="990360"/>
            <a:ext cx="38948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6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2" name="CustomShape 7"/>
          <p:cNvSpPr/>
          <p:nvPr/>
        </p:nvSpPr>
        <p:spPr>
          <a:xfrm>
            <a:off x="822960" y="1188720"/>
            <a:ext cx="7128720" cy="31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Annahme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Gewinn: 200.000 €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- 2 Komplementäre (KT)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400.000 € Kapitaleinlage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50.000 € Gehalt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- 1 Kommanditist (KD)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Kapitaleinlage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40" dur="indefinite" restart="never" nodeType="tmRoot">
          <p:childTnLst>
            <p:seq>
              <p:cTn id="241" dur="indefinite" nodeType="mainSeq">
                <p:childTnLst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"/>
          <p:cNvSpPr/>
          <p:nvPr/>
        </p:nvSpPr>
        <p:spPr>
          <a:xfrm>
            <a:off x="874800" y="1381680"/>
            <a:ext cx="38912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"/>
          <p:cNvSpPr/>
          <p:nvPr/>
        </p:nvSpPr>
        <p:spPr>
          <a:xfrm>
            <a:off x="874800" y="990360"/>
            <a:ext cx="38912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4"/>
          <p:cNvSpPr/>
          <p:nvPr/>
        </p:nvSpPr>
        <p:spPr>
          <a:xfrm>
            <a:off x="4943520" y="1382400"/>
            <a:ext cx="38948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5"/>
          <p:cNvSpPr/>
          <p:nvPr/>
        </p:nvSpPr>
        <p:spPr>
          <a:xfrm>
            <a:off x="4943520" y="990360"/>
            <a:ext cx="38948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6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9" name="CustomShape 7"/>
          <p:cNvSpPr/>
          <p:nvPr/>
        </p:nvSpPr>
        <p:spPr>
          <a:xfrm>
            <a:off x="822960" y="1188720"/>
            <a:ext cx="7128720" cy="27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4 % von 400.000 € = 16.000 €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4 % von 200.000 € = 8.000 €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- 32.000 € - 8.000 € = 160.000 €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160.000 € - 100.000 € = 60.000 €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0" name="CustomShape 8"/>
          <p:cNvSpPr/>
          <p:nvPr/>
        </p:nvSpPr>
        <p:spPr>
          <a:xfrm>
            <a:off x="930960" y="2952000"/>
            <a:ext cx="398520" cy="213840"/>
          </a:xfrm>
          <a:custGeom>
            <a:avLst/>
            <a:gdLst/>
            <a:ahLst/>
            <a:rect l="l" t="t" r="r" b="b"/>
            <a:pathLst>
              <a:path w="1116" h="402">
                <a:moveTo>
                  <a:pt x="0" y="100"/>
                </a:moveTo>
                <a:lnTo>
                  <a:pt x="836" y="100"/>
                </a:lnTo>
                <a:lnTo>
                  <a:pt x="836" y="0"/>
                </a:lnTo>
                <a:lnTo>
                  <a:pt x="1115" y="200"/>
                </a:lnTo>
                <a:lnTo>
                  <a:pt x="836" y="401"/>
                </a:lnTo>
                <a:lnTo>
                  <a:pt x="836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60" dur="indefinite" restart="never" nodeType="tmRoot">
          <p:childTnLst>
            <p:seq>
              <p:cTn id="261" dur="indefinite" nodeType="mainSeq">
                <p:childTnLst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"/>
          <p:cNvSpPr/>
          <p:nvPr/>
        </p:nvSpPr>
        <p:spPr>
          <a:xfrm>
            <a:off x="874800" y="1381680"/>
            <a:ext cx="38912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"/>
          <p:cNvSpPr/>
          <p:nvPr/>
        </p:nvSpPr>
        <p:spPr>
          <a:xfrm>
            <a:off x="874800" y="990360"/>
            <a:ext cx="38912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"/>
          <p:cNvSpPr/>
          <p:nvPr/>
        </p:nvSpPr>
        <p:spPr>
          <a:xfrm>
            <a:off x="4943520" y="1382400"/>
            <a:ext cx="38948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5"/>
          <p:cNvSpPr/>
          <p:nvPr/>
        </p:nvSpPr>
        <p:spPr>
          <a:xfrm>
            <a:off x="4943520" y="990360"/>
            <a:ext cx="38948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6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7" name="CustomShape 7"/>
          <p:cNvSpPr/>
          <p:nvPr/>
        </p:nvSpPr>
        <p:spPr>
          <a:xfrm>
            <a:off x="822960" y="1188720"/>
            <a:ext cx="7128720" cy="26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60.000 € * 0,4 = 24.000 €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60.000 € * 0,2 = 12.000 €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16.000 € + 50.000 € + 24.000 € = 90.000 €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8.000 € + 12.000 € = 20.000 €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84" dur="indefinite" restart="never" nodeType="tmRoot">
          <p:childTnLst>
            <p:seq>
              <p:cTn id="285" dur="indefinite" nodeType="mainSeq">
                <p:childTnLst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"/>
          <p:cNvSpPr/>
          <p:nvPr/>
        </p:nvSpPr>
        <p:spPr>
          <a:xfrm>
            <a:off x="874800" y="1381680"/>
            <a:ext cx="38912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"/>
          <p:cNvSpPr/>
          <p:nvPr/>
        </p:nvSpPr>
        <p:spPr>
          <a:xfrm>
            <a:off x="874800" y="990360"/>
            <a:ext cx="38912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"/>
          <p:cNvSpPr/>
          <p:nvPr/>
        </p:nvSpPr>
        <p:spPr>
          <a:xfrm>
            <a:off x="4943520" y="1382400"/>
            <a:ext cx="38948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5"/>
          <p:cNvSpPr/>
          <p:nvPr/>
        </p:nvSpPr>
        <p:spPr>
          <a:xfrm>
            <a:off x="4943520" y="990360"/>
            <a:ext cx="38948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6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Verlustverteilung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4" name="CustomShape 7"/>
          <p:cNvSpPr/>
          <p:nvPr/>
        </p:nvSpPr>
        <p:spPr>
          <a:xfrm>
            <a:off x="822960" y="1188720"/>
            <a:ext cx="7128720" cy="187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Verluste werden wie Gewinne verteilt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Komplementäre haften unbeschränkt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Kommanditisten haften maximal mit Höhe ihrer Kapitaleinlagen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Weitere Verluste → Verrechnung mit Gewinnen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5" name="CustomShape 8"/>
          <p:cNvSpPr/>
          <p:nvPr/>
        </p:nvSpPr>
        <p:spPr>
          <a:xfrm>
            <a:off x="1008000" y="3456000"/>
            <a:ext cx="562680" cy="213480"/>
          </a:xfrm>
          <a:custGeom>
            <a:avLst/>
            <a:gdLst/>
            <a:ahLst/>
            <a:rect l="l" t="t" r="r" b="b"/>
            <a:pathLst>
              <a:path w="1572" h="602">
                <a:moveTo>
                  <a:pt x="0" y="150"/>
                </a:moveTo>
                <a:lnTo>
                  <a:pt x="1178" y="150"/>
                </a:lnTo>
                <a:lnTo>
                  <a:pt x="1178" y="0"/>
                </a:lnTo>
                <a:lnTo>
                  <a:pt x="1571" y="300"/>
                </a:lnTo>
                <a:lnTo>
                  <a:pt x="1178" y="601"/>
                </a:lnTo>
                <a:lnTo>
                  <a:pt x="117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9"/>
          <p:cNvSpPr/>
          <p:nvPr/>
        </p:nvSpPr>
        <p:spPr>
          <a:xfrm>
            <a:off x="1728000" y="3384000"/>
            <a:ext cx="4029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Oft GmbH als Komplementär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Firmen Beispiel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08" name="Picture 2" descr=""/>
          <p:cNvPicPr/>
          <p:nvPr/>
        </p:nvPicPr>
        <p:blipFill>
          <a:blip r:embed="rId1"/>
          <a:stretch/>
        </p:blipFill>
        <p:spPr>
          <a:xfrm>
            <a:off x="1928880" y="1071720"/>
            <a:ext cx="5283000" cy="2070000"/>
          </a:xfrm>
          <a:prstGeom prst="rect">
            <a:avLst/>
          </a:prstGeom>
          <a:ln>
            <a:noFill/>
          </a:ln>
        </p:spPr>
      </p:pic>
      <p:sp>
        <p:nvSpPr>
          <p:cNvPr id="409" name="CustomShape 2"/>
          <p:cNvSpPr/>
          <p:nvPr/>
        </p:nvSpPr>
        <p:spPr>
          <a:xfrm>
            <a:off x="0" y="3429000"/>
            <a:ext cx="8999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Firmengründung: 1924 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Hoyer Unternehmensgruppe mittelständisches Mineralölunternehmen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beschäftigt 1700 Mitarbeiter die sich auf über 100 Standorte verteilen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Zentrale und Hauptverwaltung des Unternehmens in Visselhövede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2" dur="indefinite" restart="never" nodeType="tmRoot">
          <p:childTnLst>
            <p:seq>
              <p:cTn id="303" dur="indefinite" nodeType="mainSeq">
                <p:childTnLst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Picture 2" descr=""/>
          <p:cNvPicPr/>
          <p:nvPr/>
        </p:nvPicPr>
        <p:blipFill>
          <a:blip r:embed="rId1"/>
          <a:stretch/>
        </p:blipFill>
        <p:spPr>
          <a:xfrm>
            <a:off x="3500280" y="142920"/>
            <a:ext cx="2284200" cy="894240"/>
          </a:xfrm>
          <a:prstGeom prst="rect">
            <a:avLst/>
          </a:prstGeom>
          <a:ln>
            <a:noFill/>
          </a:ln>
        </p:spPr>
      </p:pic>
      <p:sp>
        <p:nvSpPr>
          <p:cNvPr id="411" name="CustomShape 1"/>
          <p:cNvSpPr/>
          <p:nvPr/>
        </p:nvSpPr>
        <p:spPr>
          <a:xfrm>
            <a:off x="0" y="1143000"/>
            <a:ext cx="914220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Komplementär:                                                    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Heinz-Wilhelm Hoyer                                                         Thomas Hoyer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Markus Hoyer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Umsatz 2018: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2,95 Mrd. Euro (Beispiel 295.000 €)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0" y="3000240"/>
            <a:ext cx="91422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Beispiel bei 4 % Gewinnverteilung: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400.000 € Kapitaleinlage                                                  200.000 € Kapitaleinlage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Gehalt: 50.000 €                                                               200.000 € Kapitaleinlage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6" dur="indefinite" restart="never" nodeType="tmRoot">
          <p:childTnLst>
            <p:seq>
              <p:cTn id="317" dur="indefinite" nodeType="mainSeq">
                <p:childTnLst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Picture 2" descr=""/>
          <p:cNvPicPr/>
          <p:nvPr/>
        </p:nvPicPr>
        <p:blipFill>
          <a:blip r:embed="rId1"/>
          <a:stretch/>
        </p:blipFill>
        <p:spPr>
          <a:xfrm>
            <a:off x="3500280" y="142920"/>
            <a:ext cx="2284200" cy="894240"/>
          </a:xfrm>
          <a:prstGeom prst="rect">
            <a:avLst/>
          </a:prstGeom>
          <a:ln>
            <a:noFill/>
          </a:ln>
        </p:spPr>
      </p:pic>
      <p:sp>
        <p:nvSpPr>
          <p:cNvPr id="414" name="CustomShape 1"/>
          <p:cNvSpPr/>
          <p:nvPr/>
        </p:nvSpPr>
        <p:spPr>
          <a:xfrm>
            <a:off x="822960" y="1188720"/>
            <a:ext cx="7128720" cy="27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4 % von 400.000 € = 16.000 €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4 % von 200.000 € = 8.000 €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295.000 € - 16.000 € - 16.000 € = 263.000 €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263.000 € - 100.000 € = 163.000 €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6" dur="indefinite" restart="never" nodeType="tmRoot">
          <p:childTnLst>
            <p:seq>
              <p:cTn id="327" dur="indefinite" nodeType="mainSeq">
                <p:childTnLst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Picture 2" descr=""/>
          <p:cNvPicPr/>
          <p:nvPr/>
        </p:nvPicPr>
        <p:blipFill>
          <a:blip r:embed="rId1"/>
          <a:stretch/>
        </p:blipFill>
        <p:spPr>
          <a:xfrm>
            <a:off x="3500280" y="142920"/>
            <a:ext cx="2284200" cy="894240"/>
          </a:xfrm>
          <a:prstGeom prst="rect">
            <a:avLst/>
          </a:prstGeom>
          <a:ln>
            <a:noFill/>
          </a:ln>
        </p:spPr>
      </p:pic>
      <p:sp>
        <p:nvSpPr>
          <p:cNvPr id="416" name="CustomShape 1"/>
          <p:cNvSpPr/>
          <p:nvPr/>
        </p:nvSpPr>
        <p:spPr>
          <a:xfrm>
            <a:off x="822960" y="1188720"/>
            <a:ext cx="8319240" cy="26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163.000 € * 0,4 = 65.200 €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163.000 € * 0,2 = 32.600 €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16.000 € + 50.000 € + 65.200 € = 131.200 € (Heinz-Wilhelm Hoyer)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8.000 € + 32.600 € = 40.600 € (Thomas Hoyer, Markus Hoyer)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6" dur="indefinite" restart="never" nodeType="tmRoot">
          <p:childTnLst>
            <p:seq>
              <p:cTn id="347" dur="indefinite" nodeType="mainSeq">
                <p:childTnLst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874800" y="937080"/>
            <a:ext cx="7962480" cy="4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en-US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874800" y="1428480"/>
            <a:ext cx="7962480" cy="31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3259"/>
                </a:solidFill>
                <a:latin typeface="Arial"/>
                <a:ea typeface="DejaVu Sans"/>
              </a:rPr>
              <a:t>Publiszität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3259"/>
                </a:solidFill>
                <a:latin typeface="Arial"/>
                <a:ea typeface="DejaVu Sans"/>
              </a:rPr>
              <a:t>Bilanz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3259"/>
                </a:solidFill>
                <a:latin typeface="Arial"/>
                <a:ea typeface="DejaVu Sans"/>
              </a:rPr>
              <a:t>Leitung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3259"/>
                </a:solidFill>
                <a:latin typeface="Arial"/>
                <a:ea typeface="DejaVu Sans"/>
              </a:rPr>
              <a:t>Gewinn und Verlustverteilung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3259"/>
                </a:solidFill>
                <a:latin typeface="Arial"/>
                <a:ea typeface="DejaVu Sans"/>
              </a:rPr>
              <a:t>Beispiel: hoyer GmbH &amp; Co. KG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"/>
          <p:cNvSpPr/>
          <p:nvPr/>
        </p:nvSpPr>
        <p:spPr>
          <a:xfrm>
            <a:off x="874800" y="1381680"/>
            <a:ext cx="389016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"/>
          <p:cNvSpPr/>
          <p:nvPr/>
        </p:nvSpPr>
        <p:spPr>
          <a:xfrm>
            <a:off x="874800" y="990360"/>
            <a:ext cx="389016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4"/>
          <p:cNvSpPr/>
          <p:nvPr/>
        </p:nvSpPr>
        <p:spPr>
          <a:xfrm>
            <a:off x="4943520" y="1382400"/>
            <a:ext cx="389376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5"/>
          <p:cNvSpPr/>
          <p:nvPr/>
        </p:nvSpPr>
        <p:spPr>
          <a:xfrm>
            <a:off x="4943520" y="990360"/>
            <a:ext cx="389376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6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3" name="CustomShape 7"/>
          <p:cNvSpPr/>
          <p:nvPr/>
        </p:nvSpPr>
        <p:spPr>
          <a:xfrm>
            <a:off x="792000" y="990360"/>
            <a:ext cx="7127640" cy="34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https://www.gesetze-im-internet.de/hgb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https://de.wikipedia.org/wiki/Kommanditgesellschaft_(Deutschland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https://www.clever-selbstaendig.de/rechtsform/kommanditgesellschaft.php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https://www.gmbh-guide.de/kg-haftung-und-vorteile.html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https://www.gevestor.de/details/kommanditgesellschaft-grundung-eines-flexiblen-unternehmens-644156.html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https://wirtschaftslexikon.gabler.de/definition/kommanditgesellschaft-kg-40085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http://www.payer.de/arbeitkapital/arbeitkapital0301.htm#2.3.2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-https://www.bundesjustizamt.de/DE/Themen/Ordnungs_Bussgeld_Vollstreckung/Jahresabschluesse/Offenlegung/Offenlegungspflichten/Offenlegungspflichten_node.html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https://de.wikipedia.org/wiki/Hoyer_Unternehmensgruppe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874800" y="937080"/>
            <a:ext cx="7962480" cy="4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3"/>
          <p:cNvSpPr/>
          <p:nvPr/>
        </p:nvSpPr>
        <p:spPr>
          <a:xfrm>
            <a:off x="874800" y="1428480"/>
            <a:ext cx="7962480" cy="31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"/>
          <p:cNvSpPr/>
          <p:nvPr/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Definition der KG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457560" y="1080000"/>
            <a:ext cx="8612280" cy="15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Die Abkürzung KG = Kommanditgesellschaft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457200" y="2321280"/>
            <a:ext cx="8227080" cy="13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Gewerbe  das auf Handel ausgerichtet ist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Mindestens zwei Personen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"/>
          <p:cNvSpPr/>
          <p:nvPr/>
        </p:nvSpPr>
        <p:spPr>
          <a:xfrm>
            <a:off x="874800" y="937080"/>
            <a:ext cx="7962480" cy="4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"/>
          <p:cNvSpPr/>
          <p:nvPr/>
        </p:nvSpPr>
        <p:spPr>
          <a:xfrm>
            <a:off x="874800" y="1428480"/>
            <a:ext cx="7962480" cy="31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4"/>
          <p:cNvSpPr/>
          <p:nvPr/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Die KG besteht aus: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288000" y="1224000"/>
            <a:ext cx="8227080" cy="29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Komplementär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Ist ein persönlich haftender Gesellschafter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 Kommanditisten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Steuern nur einen gewissen Geldbetrag bei.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57200" y="9360"/>
            <a:ext cx="8227080" cy="12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Wie kamm es zu unseren moderen KG?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288000" y="2461680"/>
            <a:ext cx="8565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 1072 in Venedig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"/>
          <p:cNvSpPr/>
          <p:nvPr/>
        </p:nvSpPr>
        <p:spPr>
          <a:xfrm>
            <a:off x="874800" y="1381680"/>
            <a:ext cx="38934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"/>
          <p:cNvSpPr/>
          <p:nvPr/>
        </p:nvSpPr>
        <p:spPr>
          <a:xfrm>
            <a:off x="874800" y="990360"/>
            <a:ext cx="3893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4"/>
          <p:cNvSpPr/>
          <p:nvPr/>
        </p:nvSpPr>
        <p:spPr>
          <a:xfrm>
            <a:off x="4943520" y="1382400"/>
            <a:ext cx="38970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5"/>
          <p:cNvSpPr/>
          <p:nvPr/>
        </p:nvSpPr>
        <p:spPr>
          <a:xfrm>
            <a:off x="4943520" y="990360"/>
            <a:ext cx="38970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1840" cy="482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Komturei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Anerkannt im Jahr 1166 in Pisa und Florenz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Mindestens zwei Kaufleute 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Vereinigung des Kapitals für den Zweck des Seehandels 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Entwicklung weiterer Formen der Komturei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 gibt viele Belege ab dem Jahr 1408 in Florenz für die verschieden Formen der KG. → Verbreitung im Mittelmeerraum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März 1673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88200" y="1249200"/>
            <a:ext cx="4013640" cy="28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"/>
          <p:cNvSpPr/>
          <p:nvPr/>
        </p:nvSpPr>
        <p:spPr>
          <a:xfrm>
            <a:off x="4032000" y="1152000"/>
            <a:ext cx="4893840" cy="29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Commenda als Kommanditgesellschaft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1807 wurde die KG als Rechtsform aufgenommen.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79200" y="1296000"/>
            <a:ext cx="4022640" cy="266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378</TotalTime>
  <Application>LibreOffice/6.2.8.2$Linux_X86_64 LibreOffice_project/20$Build-2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2019-12-15T15:28:24Z</dcterms:modified>
  <cp:revision>137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