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2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9.png" ContentType="image/png"/>
  <Override PartName="/ppt/media/image10.jpeg" ContentType="image/jpeg"/>
  <Override PartName="/ppt/media/image7.png" ContentType="image/png"/>
  <Override PartName="/ppt/media/image2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328CEFE-844E-40FE-8315-D816483031A2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52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5520" cy="5313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CF7099B-AD99-4AB7-87BF-E47052679F8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A5E3EC3-C4C6-4C05-B901-1EF381CBCD78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F549E2D-13DE-466B-8B25-C39BC140EEDC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1CED393-A0C5-483E-BC86-9A23535F7BE8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8CAB1BF-B898-4C4B-886E-B143F0AF22C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 hidden="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 hidden="1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8631ACF-4967-4E15-B4E9-09F223433AB1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46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520"/>
          </a:xfrm>
          <a:prstGeom prst="rect">
            <a:avLst/>
          </a:prstGeom>
          <a:ln>
            <a:noFill/>
          </a:ln>
        </p:spPr>
      </p:pic>
      <p:pic>
        <p:nvPicPr>
          <p:cNvPr id="247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5520" cy="531360"/>
          </a:xfrm>
          <a:prstGeom prst="rect">
            <a:avLst/>
          </a:prstGeom>
          <a:ln>
            <a:noFill/>
          </a:ln>
        </p:spPr>
      </p:pic>
      <p:sp>
        <p:nvSpPr>
          <p:cNvPr id="24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 hidden="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 hidden="1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8A08254-2818-44C5-A9B3-5FFC1D58A3E4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88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748900E-9783-4F94-AD36-0F0D155F747E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7984107-B4D2-48F9-8205-55412D2D1A6C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33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520"/>
          </a:xfrm>
          <a:prstGeom prst="rect">
            <a:avLst/>
          </a:prstGeom>
          <a:ln>
            <a:noFill/>
          </a:ln>
        </p:spPr>
      </p:pic>
      <p:sp>
        <p:nvSpPr>
          <p:cNvPr id="331" name="CustomShape 3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C6F056F-4CAE-4CF2-9BEE-978FF40FBADC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867960" y="1080360"/>
            <a:ext cx="7402680" cy="17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867960" y="2926800"/>
            <a:ext cx="74026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867960" y="4218840"/>
            <a:ext cx="325224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762120" y="1665000"/>
            <a:ext cx="7618320" cy="18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Section Title (28pt)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816120" y="849240"/>
            <a:ext cx="7422840" cy="32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74800" y="343080"/>
            <a:ext cx="79642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874800" y="937080"/>
            <a:ext cx="79642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874800" y="1428480"/>
            <a:ext cx="7964280" cy="31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Holzwerk Schilling KG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874800" y="343080"/>
            <a:ext cx="79642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874800" y="937080"/>
            <a:ext cx="79642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874800" y="1428480"/>
            <a:ext cx="7964280" cy="31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Definition der KG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457560" y="1728000"/>
            <a:ext cx="86140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Die Abkürzung KG = Kommanditgesellschaft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81" name="CustomShape 6"/>
          <p:cNvSpPr/>
          <p:nvPr/>
        </p:nvSpPr>
        <p:spPr>
          <a:xfrm>
            <a:off x="457200" y="2321280"/>
            <a:ext cx="8228880" cy="13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Gewerbe  das auf Handel ausgerichtet ist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Mindestens zwei Personen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874800" y="343080"/>
            <a:ext cx="79642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"/>
          <p:cNvSpPr/>
          <p:nvPr/>
        </p:nvSpPr>
        <p:spPr>
          <a:xfrm>
            <a:off x="874800" y="937080"/>
            <a:ext cx="79642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"/>
          <p:cNvSpPr/>
          <p:nvPr/>
        </p:nvSpPr>
        <p:spPr>
          <a:xfrm>
            <a:off x="874800" y="1428480"/>
            <a:ext cx="7964280" cy="31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Die KG besteht aus: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288000" y="1224000"/>
            <a:ext cx="8228880" cy="35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- </a:t>
            </a:r>
            <a:r>
              <a:rPr b="0" lang="de-DE" sz="3200" spc="-1" strike="noStrike">
                <a:latin typeface="Arial"/>
                <a:ea typeface="Droid Sans Fallback"/>
              </a:rPr>
              <a:t> Komplementär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  <a:ea typeface="Droid Sans Fallback"/>
              </a:rPr>
              <a:t>→</a:t>
            </a:r>
            <a:r>
              <a:rPr b="0" lang="de-DE" sz="3200" spc="-1" strike="noStrike">
                <a:latin typeface="Arial"/>
                <a:ea typeface="Droid Sans Fallback"/>
              </a:rPr>
              <a:t>Persönlich haftender Gesellschafter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  <a:ea typeface="Droid Sans Fallback"/>
              </a:rPr>
              <a:t>-  Kommanditist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  <a:ea typeface="Droid Sans Fallback"/>
              </a:rPr>
              <a:t>→</a:t>
            </a:r>
            <a:r>
              <a:rPr b="0" lang="de-DE" sz="3200" spc="-1" strike="noStrike">
                <a:latin typeface="Arial"/>
                <a:ea typeface="Droid Sans Fallback"/>
              </a:rPr>
              <a:t>Beschränkt haftender Gesellschafter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Die Wurzel der Kommanditgesellschaft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88000" y="2461680"/>
            <a:ext cx="85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                                            </a:t>
            </a:r>
            <a:r>
              <a:rPr b="0" lang="de-DE" sz="2400" spc="-1" strike="noStrike">
                <a:latin typeface="Arial"/>
              </a:rPr>
              <a:t>Mai 1072 in Venedig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874800" y="343080"/>
            <a:ext cx="79642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"/>
          <p:cNvSpPr/>
          <p:nvPr/>
        </p:nvSpPr>
        <p:spPr>
          <a:xfrm>
            <a:off x="874800" y="1381680"/>
            <a:ext cx="3895200" cy="32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"/>
          <p:cNvSpPr/>
          <p:nvPr/>
        </p:nvSpPr>
        <p:spPr>
          <a:xfrm>
            <a:off x="874800" y="990360"/>
            <a:ext cx="389520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"/>
          <p:cNvSpPr/>
          <p:nvPr/>
        </p:nvSpPr>
        <p:spPr>
          <a:xfrm>
            <a:off x="4943520" y="1382400"/>
            <a:ext cx="3898800" cy="32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5"/>
          <p:cNvSpPr/>
          <p:nvPr/>
        </p:nvSpPr>
        <p:spPr>
          <a:xfrm>
            <a:off x="4943520" y="990360"/>
            <a:ext cx="389880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48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Komturei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Anerkannt im Jahr 1166 in Pisa und Florenz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Mindestens zwei Kaufleute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Vereinigung des Kapitals  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Verbreitung im Mittelmeerraum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März 1673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88200" y="1249200"/>
            <a:ext cx="4015440" cy="28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4032000" y="1152000"/>
            <a:ext cx="48956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1807 wurde die KG als Rechtsform im Handelsregister aufgenommen.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4440" cy="26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Mai 1861 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5976000" y="1224000"/>
            <a:ext cx="3007440" cy="291672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432000" y="1224000"/>
            <a:ext cx="53276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Kommanditgesellschaft wird in das „Allgemeines Deutsches Handelsgesetzbuch“ aufgenommen.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Abkürzung ADHGB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133</TotalTime>
  <Application>LibreOffice/6.3.3.2.0$Linux_X86_64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2019-12-15T19:57:20Z</dcterms:modified>
  <cp:revision>33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