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media/image1.png" ContentType="image/png"/>
  <Override PartName="/ppt/media/image2.png" ContentType="image/png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0" y="4824360"/>
            <a:ext cx="9140760" cy="3157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8714160" y="4897080"/>
            <a:ext cx="188640" cy="1886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>
              <a:lnSpc>
                <a:spcPct val="100000"/>
              </a:lnSpc>
            </a:pPr>
            <a:fld id="{D26003A3-34C5-41FD-9C8F-A24214E079C8}" type="slidenum">
              <a:rPr b="0" lang="de-DE" sz="680" spc="-1" strike="noStrike">
                <a:solidFill>
                  <a:srgbClr val="02d35f"/>
                </a:solidFill>
                <a:latin typeface="Arial"/>
                <a:ea typeface="DejaVu Sans"/>
              </a:rPr>
              <a:t>&lt;Foliennummer&gt;</a:t>
            </a:fld>
            <a:endParaRPr b="0" lang="de-DE" sz="680" spc="-1" strike="noStrike">
              <a:latin typeface="Arial"/>
            </a:endParaRPr>
          </a:p>
        </p:txBody>
      </p:sp>
      <p:pic>
        <p:nvPicPr>
          <p:cNvPr id="2" name="Picture 1472" descr=""/>
          <p:cNvPicPr/>
          <p:nvPr/>
        </p:nvPicPr>
        <p:blipFill>
          <a:blip r:embed="rId2"/>
          <a:stretch/>
        </p:blipFill>
        <p:spPr>
          <a:xfrm>
            <a:off x="0" y="0"/>
            <a:ext cx="9140760" cy="5140080"/>
          </a:xfrm>
          <a:prstGeom prst="rect">
            <a:avLst/>
          </a:prstGeom>
          <a:ln>
            <a:noFill/>
          </a:ln>
        </p:spPr>
      </p:pic>
      <p:pic>
        <p:nvPicPr>
          <p:cNvPr id="3" name="Picture 6" descr=""/>
          <p:cNvPicPr/>
          <p:nvPr/>
        </p:nvPicPr>
        <p:blipFill>
          <a:blip r:embed="rId3"/>
          <a:stretch/>
        </p:blipFill>
        <p:spPr>
          <a:xfrm>
            <a:off x="7395120" y="486360"/>
            <a:ext cx="874080" cy="529920"/>
          </a:xfrm>
          <a:prstGeom prst="rect">
            <a:avLst/>
          </a:prstGeom>
          <a:ln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de-DE" sz="4400" spc="-1" strike="noStrike">
                <a:latin typeface="Arial"/>
              </a:rPr>
              <a:t>Format des Titeltextes durch Klicken bearbeiten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 fontScale="8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Format des Gliederungstextes durch Klicken bearbeiten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Zweite Gliederungsebene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Dritte Gliederungsebene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Vierte Gliederungsebene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Fünfte Gliederungsebene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Sechste Gliederungsebene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Siebte Gliederungsebene</a:t>
            </a:r>
            <a:endParaRPr b="0" lang="de-D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0" y="4824360"/>
            <a:ext cx="9140760" cy="3157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de-DE" sz="1300" spc="-1" strike="noStrike">
                <a:solidFill>
                  <a:srgbClr val="003259"/>
                </a:solidFill>
                <a:latin typeface="Arial"/>
                <a:ea typeface="DejaVu Sans"/>
              </a:rPr>
              <a:t>Die Kommanditgesellschaft</a:t>
            </a:r>
            <a:endParaRPr b="0" lang="de-DE" sz="1300" spc="-1" strike="noStrike">
              <a:latin typeface="Arial"/>
            </a:endParaRPr>
          </a:p>
        </p:txBody>
      </p:sp>
      <p:sp>
        <p:nvSpPr>
          <p:cNvPr id="43" name="CustomShape 2"/>
          <p:cNvSpPr/>
          <p:nvPr/>
        </p:nvSpPr>
        <p:spPr>
          <a:xfrm>
            <a:off x="8714160" y="4897080"/>
            <a:ext cx="188640" cy="1886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>
              <a:lnSpc>
                <a:spcPct val="100000"/>
              </a:lnSpc>
            </a:pPr>
            <a:fld id="{CA00A763-679B-4D94-B318-52A934CBE813}" type="slidenum">
              <a:rPr b="0" lang="de-DE" sz="680" spc="-1" strike="noStrike">
                <a:solidFill>
                  <a:srgbClr val="02d35f"/>
                </a:solidFill>
                <a:latin typeface="Arial"/>
                <a:ea typeface="DejaVu Sans"/>
              </a:rPr>
              <a:t>&lt;Foliennummer&gt;</a:t>
            </a:fld>
            <a:endParaRPr b="0" lang="de-DE" sz="680" spc="-1" strike="noStrike"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de-DE" sz="4400" spc="-1" strike="noStrike">
                <a:latin typeface="Arial"/>
              </a:rPr>
              <a:t>Format des Titeltextes durch Klicken bearbeiten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Format des Gliederungstextes durch Klicken bearbeiten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Zweite Gliederungsebene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Dritte Gliederungsebene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Vierte Gliederungsebene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Fünfte Gliederungsebene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Sechste Gliederungsebene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Siebte Gliederungsebene</a:t>
            </a:r>
            <a:endParaRPr b="0" lang="de-D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874800" y="343080"/>
            <a:ext cx="7962840" cy="58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2"/>
          <p:cNvSpPr/>
          <p:nvPr/>
        </p:nvSpPr>
        <p:spPr>
          <a:xfrm>
            <a:off x="874800" y="1428480"/>
            <a:ext cx="7962840" cy="318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3"/>
          <p:cNvSpPr/>
          <p:nvPr/>
        </p:nvSpPr>
        <p:spPr>
          <a:xfrm>
            <a:off x="874800" y="343080"/>
            <a:ext cx="7962840" cy="58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ts val="2520"/>
              </a:lnSpc>
            </a:pPr>
            <a:r>
              <a:rPr b="1" lang="de-DE" sz="2800" spc="-1" strike="noStrike">
                <a:solidFill>
                  <a:srgbClr val="003259"/>
                </a:solidFill>
                <a:latin typeface="Arial"/>
                <a:ea typeface="DejaVu Sans"/>
              </a:rPr>
              <a:t>Gründung</a:t>
            </a:r>
            <a:endParaRPr b="0" lang="de-DE" sz="2800" spc="-1" strike="noStrike">
              <a:latin typeface="Arial"/>
            </a:endParaRPr>
          </a:p>
        </p:txBody>
      </p:sp>
      <p:sp>
        <p:nvSpPr>
          <p:cNvPr id="85" name="CustomShape 4"/>
          <p:cNvSpPr/>
          <p:nvPr/>
        </p:nvSpPr>
        <p:spPr>
          <a:xfrm>
            <a:off x="822960" y="1188720"/>
            <a:ext cx="7131240" cy="358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Die Gründung setzt den Abschluss eines Gesellschaftsvertrages zwischen mindestens einem Komplementär (Vollhafter) und einem Kommanditisten(Teilhafter) voraus.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 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Die KG ist zur Eintragung im Handelsregister, beim Gewerbeamt und dem Finanzamt anzumelden, in der Regel außerdem bei der Industrie- und Handelskammer. </a:t>
            </a: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874800" y="343080"/>
            <a:ext cx="7962840" cy="58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CustomShape 2"/>
          <p:cNvSpPr/>
          <p:nvPr/>
        </p:nvSpPr>
        <p:spPr>
          <a:xfrm>
            <a:off x="874800" y="1428480"/>
            <a:ext cx="7962840" cy="318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CustomShape 3"/>
          <p:cNvSpPr/>
          <p:nvPr/>
        </p:nvSpPr>
        <p:spPr>
          <a:xfrm>
            <a:off x="874800" y="343080"/>
            <a:ext cx="7962840" cy="58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ts val="2520"/>
              </a:lnSpc>
            </a:pPr>
            <a:r>
              <a:rPr b="1" lang="de-DE" sz="2800" spc="-1" strike="noStrike">
                <a:solidFill>
                  <a:srgbClr val="003259"/>
                </a:solidFill>
                <a:latin typeface="Arial"/>
                <a:ea typeface="DejaVu Sans"/>
              </a:rPr>
              <a:t>Haftung</a:t>
            </a:r>
            <a:endParaRPr b="0" lang="de-DE" sz="2800" spc="-1" strike="noStrike">
              <a:latin typeface="Arial"/>
            </a:endParaRPr>
          </a:p>
        </p:txBody>
      </p:sp>
      <p:sp>
        <p:nvSpPr>
          <p:cNvPr id="89" name="CustomShape 4"/>
          <p:cNvSpPr/>
          <p:nvPr/>
        </p:nvSpPr>
        <p:spPr>
          <a:xfrm>
            <a:off x="822960" y="1188720"/>
            <a:ext cx="7131240" cy="358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Bei der KG werden nur die die Vollhafter mit Geschäfts- und Privatvermögen für die Verbindlichkeiten gegenüber Dritten herangezogen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Besteht die KG aus mehreren Komplementären, kann jeder einzelne Vollhafter für die gesamten Verbindlichkeiten der Gesellschaft haftbar gemacht werden.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 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. </a:t>
            </a: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874800" y="343080"/>
            <a:ext cx="7962840" cy="58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CustomShape 2"/>
          <p:cNvSpPr/>
          <p:nvPr/>
        </p:nvSpPr>
        <p:spPr>
          <a:xfrm>
            <a:off x="874800" y="1381680"/>
            <a:ext cx="3893760" cy="327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CustomShape 3"/>
          <p:cNvSpPr/>
          <p:nvPr/>
        </p:nvSpPr>
        <p:spPr>
          <a:xfrm>
            <a:off x="874800" y="990360"/>
            <a:ext cx="3893760" cy="32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CustomShape 4"/>
          <p:cNvSpPr/>
          <p:nvPr/>
        </p:nvSpPr>
        <p:spPr>
          <a:xfrm>
            <a:off x="4943520" y="1382400"/>
            <a:ext cx="3897360" cy="327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CustomShape 5"/>
          <p:cNvSpPr/>
          <p:nvPr/>
        </p:nvSpPr>
        <p:spPr>
          <a:xfrm>
            <a:off x="4943520" y="990360"/>
            <a:ext cx="3897360" cy="32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CustomShape 6"/>
          <p:cNvSpPr/>
          <p:nvPr/>
        </p:nvSpPr>
        <p:spPr>
          <a:xfrm>
            <a:off x="874800" y="343080"/>
            <a:ext cx="7962840" cy="58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ts val="2520"/>
              </a:lnSpc>
            </a:pPr>
            <a:r>
              <a:rPr b="1" lang="de-DE" sz="2800" spc="-1" strike="noStrike">
                <a:solidFill>
                  <a:srgbClr val="003259"/>
                </a:solidFill>
                <a:latin typeface="Arial"/>
                <a:ea typeface="DejaVu Sans"/>
              </a:rPr>
              <a:t>Quellen</a:t>
            </a:r>
            <a:endParaRPr b="0" lang="de-DE" sz="2800" spc="-1" strike="noStrike">
              <a:latin typeface="Arial"/>
            </a:endParaRPr>
          </a:p>
        </p:txBody>
      </p:sp>
      <p:sp>
        <p:nvSpPr>
          <p:cNvPr id="96" name="CustomShape 7"/>
          <p:cNvSpPr/>
          <p:nvPr/>
        </p:nvSpPr>
        <p:spPr>
          <a:xfrm>
            <a:off x="822960" y="1188720"/>
            <a:ext cx="7131240" cy="188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Wikipedia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https://de.wikipedia.org/wiki/Kommanditgesellschaft_(Deutschland)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Clever-Selbststaendig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https://www.clever-selbstaendig.de/rechtsform/kommanditgesellschaft.php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2d35f"/>
      </a:dk2>
      <a:lt2>
        <a:srgbClr val="d9d8d6"/>
      </a:lt2>
      <a:accent1>
        <a:srgbClr val="a0ff5f"/>
      </a:accent1>
      <a:accent2>
        <a:srgbClr val="02a39c"/>
      </a:accent2>
      <a:accent3>
        <a:srgbClr val="1db0e4"/>
      </a:accent3>
      <a:accent4>
        <a:srgbClr val="1a60a9"/>
      </a:accent4>
      <a:accent5>
        <a:srgbClr val="e04786"/>
      </a:accent5>
      <a:accent6>
        <a:srgbClr val="fc5547"/>
      </a:accent6>
      <a:hlink>
        <a:srgbClr val="1aa39a"/>
      </a:hlink>
      <a:folHlink>
        <a:srgbClr val="1dafe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2d35f"/>
      </a:dk2>
      <a:lt2>
        <a:srgbClr val="d9d8d6"/>
      </a:lt2>
      <a:accent1>
        <a:srgbClr val="a0ff5f"/>
      </a:accent1>
      <a:accent2>
        <a:srgbClr val="02a39c"/>
      </a:accent2>
      <a:accent3>
        <a:srgbClr val="1db0e4"/>
      </a:accent3>
      <a:accent4>
        <a:srgbClr val="1a60a9"/>
      </a:accent4>
      <a:accent5>
        <a:srgbClr val="e04786"/>
      </a:accent5>
      <a:accent6>
        <a:srgbClr val="fc5547"/>
      </a:accent6>
      <a:hlink>
        <a:srgbClr val="1aa39a"/>
      </a:hlink>
      <a:folHlink>
        <a:srgbClr val="1dafe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SUSE_16x9_Template_2016 v7_ks</Template>
  <TotalTime>342</TotalTime>
  <Application>LibreOffice/6.3.3.2$Windows_X86_64 LibreOffice_project/a64200df03143b798afd1ec74a12ab50359878ed</Application>
  <Words>940</Words>
  <Paragraphs>164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2019-07-22T16:48:18Z</dcterms:created>
  <dc:creator>Austin Johnson</dc:creator>
  <dc:description/>
  <dc:language>en-US</dc:language>
  <cp:lastModifiedBy/>
  <dcterms:modified xsi:type="dcterms:W3CDTF">2019-12-08T12:00:44Z</dcterms:modified>
  <cp:revision>96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8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(16:9)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23</vt:i4>
  </property>
</Properties>
</file>