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6.xml.rels" ContentType="application/vnd.openxmlformats-package.relationships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8.xml" ContentType="application/vnd.openxmlformats-officedocument.presentationml.slide+xml"/>
  <Override PartName="/ppt/slides/slide6.xml" ContentType="application/vnd.openxmlformats-officedocument.presentationml.slide+xml"/>
  <Override PartName="/ppt/slides/slide1.xml" ContentType="application/vnd.openxmlformats-officedocument.presentationml.slide+xml"/>
  <Override PartName="/ppt/presentation.xml" ContentType="application/vnd.openxmlformats-officedocument.presentationml.presentation.main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7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6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7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8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c3e5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360"/>
            <a:ext cx="10077120" cy="5038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de-DE" sz="4400" spc="-1" strike="noStrike">
                <a:latin typeface="Arial"/>
              </a:rPr>
              <a:t>Click to edit the title text format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Click to edit the outline text format</a:t>
            </a:r>
            <a:endParaRPr b="0" lang="de-D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Second Outline Level</a:t>
            </a:r>
            <a:endParaRPr b="0" lang="de-DE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latin typeface="Arial"/>
              </a:rPr>
              <a:t>Third Outline Level</a:t>
            </a:r>
            <a:endParaRPr b="0" lang="de-DE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latin typeface="Arial"/>
              </a:rPr>
              <a:t>Fourth Outline Level</a:t>
            </a:r>
            <a:endParaRPr b="0" lang="de-DE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Fifth Outline Level</a:t>
            </a:r>
            <a:endParaRPr b="0" lang="de-DE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Sixth Outline Level</a:t>
            </a:r>
            <a:endParaRPr b="0" lang="de-DE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Seventh Outline Level</a:t>
            </a:r>
            <a:endParaRPr b="0" lang="de-DE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7197840"/>
            <a:ext cx="10077120" cy="358920"/>
          </a:xfrm>
          <a:prstGeom prst="rect">
            <a:avLst/>
          </a:prstGeom>
          <a:solidFill>
            <a:srgbClr val="2c3e50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CustomShape 2"/>
          <p:cNvSpPr/>
          <p:nvPr/>
        </p:nvSpPr>
        <p:spPr>
          <a:xfrm>
            <a:off x="0" y="360"/>
            <a:ext cx="10077120" cy="1618920"/>
          </a:xfrm>
          <a:prstGeom prst="rect">
            <a:avLst/>
          </a:prstGeom>
          <a:solidFill>
            <a:srgbClr val="2c3e50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PlaceHolder 3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de-DE" sz="4400" spc="-1" strike="noStrike">
                <a:latin typeface="Arial"/>
              </a:rPr>
              <a:t>Click to edit the title text format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Click to edit the outline text format</a:t>
            </a:r>
            <a:endParaRPr b="0" lang="de-D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Second Outline Level</a:t>
            </a:r>
            <a:endParaRPr b="0" lang="de-DE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latin typeface="Arial"/>
              </a:rPr>
              <a:t>Third Outline Level</a:t>
            </a:r>
            <a:endParaRPr b="0" lang="de-DE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latin typeface="Arial"/>
              </a:rPr>
              <a:t>Fourth Outline Level</a:t>
            </a:r>
            <a:endParaRPr b="0" lang="de-DE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Fifth Outline Level</a:t>
            </a:r>
            <a:endParaRPr b="0" lang="de-DE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Sixth Outline Level</a:t>
            </a:r>
            <a:endParaRPr b="0" lang="de-DE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Seventh Outline Level</a:t>
            </a:r>
            <a:endParaRPr b="0" lang="de-DE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359280" y="3778920"/>
            <a:ext cx="9357120" cy="956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>
            <a:noAutofit/>
          </a:bodyPr>
          <a:p>
            <a:pPr algn="ctr">
              <a:lnSpc>
                <a:spcPct val="100000"/>
              </a:lnSpc>
            </a:pPr>
            <a:r>
              <a:rPr b="1" lang="de-DE" sz="3600" spc="-1" strike="noStrike">
                <a:solidFill>
                  <a:srgbClr val="000000"/>
                </a:solidFill>
                <a:latin typeface="Source Sans Pro Black"/>
                <a:ea typeface="DejaVu Sans"/>
              </a:rPr>
              <a:t>Die Einführung der Gleitzeit</a:t>
            </a:r>
            <a:endParaRPr b="0" lang="de-DE" sz="3600" spc="-1" strike="noStrike">
              <a:latin typeface="Arial"/>
            </a:endParaRPr>
          </a:p>
        </p:txBody>
      </p:sp>
      <p:sp>
        <p:nvSpPr>
          <p:cNvPr id="80" name="CustomShape 2"/>
          <p:cNvSpPr/>
          <p:nvPr/>
        </p:nvSpPr>
        <p:spPr>
          <a:xfrm>
            <a:off x="359280" y="5218920"/>
            <a:ext cx="9357120" cy="197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de-DE" sz="2200" spc="-1" strike="noStrike">
                <a:solidFill>
                  <a:srgbClr val="ffffff"/>
                </a:solidFill>
                <a:latin typeface="Source Sans Pro"/>
                <a:ea typeface="DejaVu Sans"/>
              </a:rPr>
              <a:t>Mitarbeiterbindung</a:t>
            </a:r>
            <a:endParaRPr b="0" lang="de-DE" sz="2200" spc="-1" strike="noStrike">
              <a:latin typeface="Arial"/>
            </a:endParaRPr>
          </a:p>
        </p:txBody>
      </p:sp>
      <p:pic>
        <p:nvPicPr>
          <p:cNvPr id="81" name="" descr=""/>
          <p:cNvPicPr/>
          <p:nvPr/>
        </p:nvPicPr>
        <p:blipFill>
          <a:blip r:embed="rId1"/>
          <a:stretch/>
        </p:blipFill>
        <p:spPr>
          <a:xfrm>
            <a:off x="6243840" y="143280"/>
            <a:ext cx="3612960" cy="25182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359280" y="301320"/>
            <a:ext cx="9357120" cy="956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de-DE" sz="3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Gleitzeit</a:t>
            </a:r>
            <a:endParaRPr b="0" lang="de-DE" sz="3600" spc="-1" strike="noStrike"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359280" y="1978920"/>
            <a:ext cx="9357120" cy="503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560">
              <a:lnSpc>
                <a:spcPct val="100000"/>
              </a:lnSpc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de-DE" sz="3200" spc="-1" strike="noStrike">
                <a:solidFill>
                  <a:srgbClr val="2c3e50"/>
                </a:solidFill>
                <a:latin typeface="Source Sans Pro Semibold"/>
                <a:ea typeface="DejaVu Sans"/>
              </a:rPr>
              <a:t>Freie Gestaltung der Arbeitszeit</a:t>
            </a:r>
            <a:endParaRPr b="0" lang="de-DE" sz="32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de-DE" sz="3200" spc="-1" strike="noStrike">
                <a:solidFill>
                  <a:srgbClr val="2c3e50"/>
                </a:solidFill>
                <a:latin typeface="Source Sans Pro Semibold"/>
                <a:ea typeface="DejaVu Sans"/>
              </a:rPr>
              <a:t>Genau Zeiterfassung + Überstunden</a:t>
            </a:r>
            <a:endParaRPr b="0" lang="de-DE" sz="32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de-DE" sz="3200" spc="-1" strike="noStrike">
                <a:solidFill>
                  <a:srgbClr val="2c3e50"/>
                </a:solidFill>
                <a:latin typeface="Source Sans Pro Semibold"/>
                <a:ea typeface="DejaVu Sans"/>
              </a:rPr>
              <a:t>Transparenz für Mitarbeiter + Unternehmen</a:t>
            </a:r>
            <a:endParaRPr b="0" lang="de-DE" sz="32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de-DE" sz="3200" spc="-1" strike="noStrike">
                <a:solidFill>
                  <a:srgbClr val="2c3e50"/>
                </a:solidFill>
                <a:latin typeface="Source Sans Pro Semibold"/>
                <a:ea typeface="DejaVu Sans"/>
              </a:rPr>
              <a:t>Work-life balance</a:t>
            </a:r>
            <a:endParaRPr b="0" lang="de-DE" sz="3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endParaRPr b="0" lang="de-DE" sz="32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de-DE" sz="3200" spc="-1" strike="noStrike">
                <a:solidFill>
                  <a:srgbClr val="2c3e50"/>
                </a:solidFill>
                <a:latin typeface="Source Sans Pro Semibold"/>
                <a:ea typeface="DejaVu Sans"/>
              </a:rPr>
              <a:t>Kernzeit nötig</a:t>
            </a:r>
            <a:endParaRPr b="0" lang="de-DE" sz="32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de-DE" sz="3200" spc="-1" strike="noStrike">
                <a:solidFill>
                  <a:srgbClr val="2c3e50"/>
                </a:solidFill>
                <a:latin typeface="Source Sans Pro Semibold"/>
                <a:ea typeface="DejaVu Sans"/>
              </a:rPr>
              <a:t>→ </a:t>
            </a:r>
            <a:r>
              <a:rPr b="1" lang="de-DE" sz="3200" spc="-1" strike="noStrike">
                <a:solidFill>
                  <a:srgbClr val="2c3e50"/>
                </a:solidFill>
                <a:latin typeface="Source Sans Pro Semibold"/>
                <a:ea typeface="DejaVu Sans"/>
              </a:rPr>
              <a:t>Vorschlag: 10 – 15 Uhr</a:t>
            </a:r>
            <a:endParaRPr b="0" lang="de-DE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359280" y="301320"/>
            <a:ext cx="9357120" cy="956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de-DE" sz="3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PKI Karten</a:t>
            </a:r>
            <a:endParaRPr b="0" lang="de-DE" sz="3600" spc="-1" strike="noStrike"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359280" y="1978920"/>
            <a:ext cx="9357120" cy="503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560">
              <a:lnSpc>
                <a:spcPct val="100000"/>
              </a:lnSpc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de-DE" sz="3200" spc="-1" strike="noStrike">
                <a:solidFill>
                  <a:srgbClr val="2c3e50"/>
                </a:solidFill>
                <a:latin typeface="Source Sans Pro Semibold"/>
                <a:ea typeface="DejaVu Sans"/>
              </a:rPr>
              <a:t>Zeiterfassung</a:t>
            </a:r>
            <a:endParaRPr b="0" lang="de-DE" sz="32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de-DE" sz="3200" spc="-1" strike="noStrike">
                <a:solidFill>
                  <a:srgbClr val="2c3e50"/>
                </a:solidFill>
                <a:latin typeface="Source Sans Pro Semibold"/>
                <a:ea typeface="DejaVu Sans"/>
              </a:rPr>
              <a:t>1 Karte pro Mitarbeiter + Azubi</a:t>
            </a:r>
            <a:endParaRPr b="0" lang="de-DE" sz="32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de-DE" sz="3200" spc="-1" strike="noStrike">
                <a:solidFill>
                  <a:srgbClr val="2c3e50"/>
                </a:solidFill>
                <a:latin typeface="Source Sans Pro Semibold"/>
                <a:ea typeface="DejaVu Sans"/>
              </a:rPr>
              <a:t>10 Reservekarten</a:t>
            </a:r>
            <a:endParaRPr b="0" lang="de-DE" sz="3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endParaRPr b="0" lang="de-DE" sz="32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de-DE" sz="3200" spc="-1" strike="noStrike">
                <a:solidFill>
                  <a:srgbClr val="2c3e50"/>
                </a:solidFill>
                <a:latin typeface="Source Sans Pro Semibold"/>
                <a:ea typeface="DejaVu Sans"/>
              </a:rPr>
              <a:t>15 €/Karte: 15 € * 61 = </a:t>
            </a:r>
            <a:r>
              <a:rPr b="1" lang="de-DE" sz="3200" spc="-1" strike="noStrike" u="sng">
                <a:solidFill>
                  <a:srgbClr val="2c3e50"/>
                </a:solidFill>
                <a:uFillTx/>
                <a:latin typeface="Source Sans Pro Semibold"/>
                <a:ea typeface="DejaVu Sans"/>
              </a:rPr>
              <a:t>915 €</a:t>
            </a:r>
            <a:endParaRPr b="0" lang="de-DE" sz="32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de-DE" sz="3200" spc="-1" strike="noStrike">
                <a:solidFill>
                  <a:srgbClr val="2c3e50"/>
                </a:solidFill>
                <a:latin typeface="Source Sans Pro Semibold"/>
                <a:ea typeface="DejaVu Sans"/>
              </a:rPr>
              <a:t>Kartendrucker: </a:t>
            </a:r>
            <a:r>
              <a:rPr b="1" lang="de-DE" sz="3200" spc="-1" strike="noStrike" u="sng">
                <a:solidFill>
                  <a:srgbClr val="2c3e50"/>
                </a:solidFill>
                <a:uFillTx/>
                <a:latin typeface="Source Sans Pro Semibold"/>
                <a:ea typeface="DejaVu Sans"/>
              </a:rPr>
              <a:t>700 €</a:t>
            </a:r>
            <a:endParaRPr b="0" lang="de-DE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359280" y="301320"/>
            <a:ext cx="9357120" cy="956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de-DE" sz="3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Zeiterfassungsterminal</a:t>
            </a:r>
            <a:endParaRPr b="0" lang="de-DE" sz="3600" spc="-1" strike="noStrike"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359280" y="1978920"/>
            <a:ext cx="9357120" cy="503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560">
              <a:lnSpc>
                <a:spcPct val="100000"/>
              </a:lnSpc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de-DE" sz="3200" spc="-1" strike="noStrike">
                <a:solidFill>
                  <a:srgbClr val="2c3e50"/>
                </a:solidFill>
                <a:latin typeface="Source Sans Pro Semibold"/>
                <a:ea typeface="DejaVu Sans"/>
              </a:rPr>
              <a:t>Ein- und Ausstempeln</a:t>
            </a:r>
            <a:endParaRPr b="0" lang="de-DE" sz="32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de-DE" sz="3200" spc="-1" strike="noStrike">
                <a:solidFill>
                  <a:srgbClr val="2c3e50"/>
                </a:solidFill>
                <a:latin typeface="Source Sans Pro Semibold"/>
                <a:ea typeface="DejaVu Sans"/>
              </a:rPr>
              <a:t>Datenbank auf Server notwendig</a:t>
            </a:r>
            <a:endParaRPr b="0" lang="de-DE" sz="32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de-DE" sz="3200" spc="-1" strike="noStrike" u="sng">
                <a:solidFill>
                  <a:srgbClr val="2c3e50"/>
                </a:solidFill>
                <a:uFillTx/>
                <a:latin typeface="Source Sans Pro Semibold"/>
                <a:ea typeface="DejaVu Sans"/>
              </a:rPr>
              <a:t>1.400 €</a:t>
            </a:r>
            <a:r>
              <a:rPr b="1" lang="de-DE" sz="3200" spc="-1" strike="noStrike">
                <a:solidFill>
                  <a:srgbClr val="2c3e50"/>
                </a:solidFill>
                <a:latin typeface="Source Sans Pro Semibold"/>
                <a:ea typeface="DejaVu Sans"/>
              </a:rPr>
              <a:t> (800 € Terminal, 600 € Softwarelizenz)</a:t>
            </a:r>
            <a:endParaRPr b="0" lang="de-DE" sz="32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de-DE" sz="3200" spc="-1" strike="noStrike">
                <a:solidFill>
                  <a:srgbClr val="2c3e50"/>
                </a:solidFill>
                <a:latin typeface="Source Sans Pro Semibold"/>
                <a:ea typeface="DejaVu Sans"/>
              </a:rPr>
              <a:t>Verbrauch: 7 W → ~20 €/Jahr </a:t>
            </a:r>
            <a:endParaRPr b="0" lang="de-DE" sz="3200" spc="-1" strike="noStrike">
              <a:latin typeface="Arial"/>
            </a:endParaRPr>
          </a:p>
        </p:txBody>
      </p:sp>
      <p:pic>
        <p:nvPicPr>
          <p:cNvPr id="88" name="" descr=""/>
          <p:cNvPicPr/>
          <p:nvPr/>
        </p:nvPicPr>
        <p:blipFill>
          <a:blip r:embed="rId1"/>
          <a:stretch/>
        </p:blipFill>
        <p:spPr>
          <a:xfrm>
            <a:off x="5686920" y="4074480"/>
            <a:ext cx="4358520" cy="3050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359280" y="301320"/>
            <a:ext cx="9357120" cy="956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de-DE" sz="3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Montage &amp; Inbetriebnahme</a:t>
            </a:r>
            <a:endParaRPr b="0" lang="de-DE" sz="3600" spc="-1" strike="noStrike"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359280" y="1978920"/>
            <a:ext cx="9357120" cy="503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560">
              <a:lnSpc>
                <a:spcPct val="100000"/>
              </a:lnSpc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de-DE" sz="3200" spc="-1" strike="noStrike">
                <a:solidFill>
                  <a:srgbClr val="2c3e50"/>
                </a:solidFill>
                <a:latin typeface="Source Sans Pro Semibold"/>
                <a:ea typeface="DejaVu Sans"/>
              </a:rPr>
              <a:t>2 Personen (Techniker, Elektroniker)</a:t>
            </a:r>
            <a:endParaRPr b="0" lang="de-DE" sz="32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de-DE" sz="3200" spc="-1" strike="noStrike">
                <a:solidFill>
                  <a:srgbClr val="2c3e50"/>
                </a:solidFill>
                <a:latin typeface="Source Sans Pro Semibold"/>
                <a:ea typeface="DejaVu Sans"/>
              </a:rPr>
              <a:t>Montage &amp; Inbetriebnahme: ~7 Stunden </a:t>
            </a:r>
            <a:endParaRPr b="0" lang="de-DE" sz="32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de-DE" sz="3200" spc="-1" strike="noStrike">
                <a:solidFill>
                  <a:srgbClr val="2c3e50"/>
                </a:solidFill>
                <a:latin typeface="Source Sans Pro Semibold"/>
                <a:ea typeface="DejaVu Sans"/>
              </a:rPr>
              <a:t>→ </a:t>
            </a:r>
            <a:r>
              <a:rPr b="1" lang="de-DE" sz="3200" spc="-1" strike="noStrike" u="sng">
                <a:solidFill>
                  <a:srgbClr val="2c3e50"/>
                </a:solidFill>
                <a:uFillTx/>
                <a:latin typeface="Source Sans Pro Semibold"/>
                <a:ea typeface="DejaVu Sans"/>
              </a:rPr>
              <a:t>1.750 € + 100 €</a:t>
            </a:r>
            <a:r>
              <a:rPr b="1" lang="de-DE" sz="3200" spc="-1" strike="noStrike">
                <a:solidFill>
                  <a:srgbClr val="2c3e50"/>
                </a:solidFill>
                <a:latin typeface="Source Sans Pro Semibold"/>
                <a:ea typeface="DejaVu Sans"/>
              </a:rPr>
              <a:t> Material</a:t>
            </a:r>
            <a:endParaRPr b="0" lang="de-DE" sz="3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endParaRPr b="0" lang="de-DE" sz="32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de-DE" sz="3200" spc="-1" strike="noStrike">
                <a:solidFill>
                  <a:srgbClr val="2c3e50"/>
                </a:solidFill>
                <a:latin typeface="Source Sans Pro Semibold"/>
                <a:ea typeface="DejaVu Sans"/>
              </a:rPr>
              <a:t>Montage Terminal am Haupteingang </a:t>
            </a:r>
            <a:endParaRPr b="0" lang="de-DE" sz="32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de-DE" sz="3200" spc="-1" strike="noStrike">
                <a:solidFill>
                  <a:srgbClr val="2c3e50"/>
                </a:solidFill>
                <a:latin typeface="Source Sans Pro Semibold"/>
                <a:ea typeface="DejaVu Sans"/>
              </a:rPr>
              <a:t>Einrichtung Datenbank auf unserer Infrastruktur</a:t>
            </a:r>
            <a:endParaRPr b="0" lang="de-DE" sz="32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de-DE" sz="3200" spc="-1" strike="noStrike">
                <a:solidFill>
                  <a:srgbClr val="2c3e50"/>
                </a:solidFill>
                <a:latin typeface="Source Sans Pro Semibold"/>
                <a:ea typeface="DejaVu Sans"/>
              </a:rPr>
              <a:t>1 DataSol Mitarbeiter zur Unterstützung</a:t>
            </a:r>
            <a:endParaRPr b="0" lang="de-DE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359280" y="301320"/>
            <a:ext cx="9357120" cy="956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de-DE" sz="3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Wartungsvertrag - Software</a:t>
            </a:r>
            <a:endParaRPr b="0" lang="de-DE" sz="3600" spc="-1" strike="noStrike">
              <a:latin typeface="Arial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359280" y="1978920"/>
            <a:ext cx="9357120" cy="503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560">
              <a:lnSpc>
                <a:spcPct val="100000"/>
              </a:lnSpc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de-DE" sz="3200" spc="-1" strike="noStrike">
                <a:solidFill>
                  <a:srgbClr val="2c3e50"/>
                </a:solidFill>
                <a:latin typeface="Source Sans Pro Semibold"/>
                <a:ea typeface="DejaVu Sans"/>
              </a:rPr>
              <a:t>2 Jahresvertrag: </a:t>
            </a:r>
            <a:r>
              <a:rPr b="1" lang="de-DE" sz="3200" spc="-1" strike="noStrike" u="sng">
                <a:solidFill>
                  <a:srgbClr val="2c3e50"/>
                </a:solidFill>
                <a:uFillTx/>
                <a:latin typeface="Source Sans Pro Semibold"/>
                <a:ea typeface="DejaVu Sans"/>
              </a:rPr>
              <a:t>4.800 €/Jahr</a:t>
            </a:r>
            <a:endParaRPr b="0" lang="de-DE" sz="3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endParaRPr b="0" lang="de-DE" sz="32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de-DE" sz="3200" spc="-1" strike="noStrike">
                <a:solidFill>
                  <a:srgbClr val="2c3e50"/>
                </a:solidFill>
                <a:latin typeface="Source Sans Pro Semibold"/>
                <a:ea typeface="DejaVu Sans"/>
              </a:rPr>
              <a:t>Softwareupdates</a:t>
            </a:r>
            <a:endParaRPr b="0" lang="de-DE" sz="32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de-DE" sz="3200" spc="-1" strike="noStrike">
                <a:solidFill>
                  <a:srgbClr val="2c3e50"/>
                </a:solidFill>
                <a:latin typeface="Source Sans Pro Semibold"/>
                <a:ea typeface="DejaVu Sans"/>
              </a:rPr>
              <a:t>Firmwareupdates Terminal</a:t>
            </a:r>
            <a:endParaRPr b="0" lang="de-DE" sz="32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de-DE" sz="3200" spc="-1" strike="noStrike">
                <a:solidFill>
                  <a:srgbClr val="2c3e50"/>
                </a:solidFill>
                <a:latin typeface="Source Sans Pro Semibold"/>
                <a:ea typeface="DejaVu Sans"/>
              </a:rPr>
              <a:t>Support (Telefonisch, vor Ort)</a:t>
            </a:r>
            <a:endParaRPr b="0" lang="de-DE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359280" y="301320"/>
            <a:ext cx="9357120" cy="956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de-DE" sz="3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Mitarbeiterschulung - Personal</a:t>
            </a:r>
            <a:endParaRPr b="0" lang="de-DE" sz="3600" spc="-1" strike="noStrike">
              <a:latin typeface="Arial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359280" y="1978920"/>
            <a:ext cx="9357120" cy="503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560">
              <a:lnSpc>
                <a:spcPct val="100000"/>
              </a:lnSpc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de-DE" sz="3200" spc="-1" strike="noStrike">
                <a:solidFill>
                  <a:srgbClr val="2c3e50"/>
                </a:solidFill>
                <a:latin typeface="Source Sans Pro Semibold"/>
                <a:ea typeface="DejaVu Sans"/>
              </a:rPr>
              <a:t>2 Tage Schulung zur  Software</a:t>
            </a:r>
            <a:endParaRPr b="0" lang="de-DE" sz="3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endParaRPr b="0" lang="de-DE" sz="32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de-DE" sz="3200" spc="-1" strike="noStrike">
                <a:solidFill>
                  <a:srgbClr val="2c3e50"/>
                </a:solidFill>
                <a:latin typeface="Source Sans Pro Semibold"/>
                <a:ea typeface="DejaVu Sans"/>
              </a:rPr>
              <a:t>Datensätze einpflegen</a:t>
            </a:r>
            <a:endParaRPr b="0" lang="de-DE" sz="32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de-DE" sz="3200" spc="-1" strike="noStrike">
                <a:solidFill>
                  <a:srgbClr val="2c3e50"/>
                </a:solidFill>
                <a:latin typeface="Source Sans Pro Semibold"/>
                <a:ea typeface="DejaVu Sans"/>
              </a:rPr>
              <a:t>Kartenprogrammierung</a:t>
            </a:r>
            <a:endParaRPr b="0" lang="de-DE" sz="32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de-DE" sz="3200" spc="-1" strike="noStrike">
                <a:solidFill>
                  <a:srgbClr val="2c3e50"/>
                </a:solidFill>
                <a:latin typeface="Source Sans Pro Semibold"/>
                <a:ea typeface="DejaVu Sans"/>
              </a:rPr>
              <a:t>Karten bedrucken</a:t>
            </a:r>
            <a:endParaRPr b="0" lang="de-DE" sz="32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de-DE" sz="3200" spc="-1" strike="noStrike">
                <a:solidFill>
                  <a:srgbClr val="2c3e50"/>
                </a:solidFill>
                <a:latin typeface="Source Sans Pro Semibold"/>
                <a:ea typeface="DejaVu Sans"/>
              </a:rPr>
              <a:t>Umgang mit der Software</a:t>
            </a:r>
            <a:endParaRPr b="0" lang="de-DE" sz="32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de-DE" sz="3200" spc="-1" strike="noStrike">
                <a:solidFill>
                  <a:srgbClr val="2c3e50"/>
                </a:solidFill>
                <a:latin typeface="Source Sans Pro Semibold"/>
                <a:ea typeface="DejaVu Sans"/>
              </a:rPr>
              <a:t>Schulungsmitarbeiter: </a:t>
            </a:r>
            <a:r>
              <a:rPr b="1" lang="de-DE" sz="3200" spc="-1" strike="noStrike" u="sng">
                <a:solidFill>
                  <a:srgbClr val="2c3e50"/>
                </a:solidFill>
                <a:uFillTx/>
                <a:latin typeface="Source Sans Pro Semibold"/>
                <a:ea typeface="DejaVu Sans"/>
              </a:rPr>
              <a:t>1.000 €/Tag</a:t>
            </a:r>
            <a:endParaRPr b="0" lang="de-DE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359280" y="301320"/>
            <a:ext cx="9357120" cy="956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de-DE" sz="3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Zusammenfassung</a:t>
            </a:r>
            <a:endParaRPr b="0" lang="de-DE" sz="3600" spc="-1" strike="noStrike">
              <a:latin typeface="Arial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359280" y="1978920"/>
            <a:ext cx="9357120" cy="503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97000"/>
          </a:bodyPr>
          <a:p>
            <a:pPr marL="432000" indent="-322560">
              <a:lnSpc>
                <a:spcPct val="100000"/>
              </a:lnSpc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de-DE" sz="3200" spc="-1" strike="noStrike">
                <a:solidFill>
                  <a:srgbClr val="2c3e50"/>
                </a:solidFill>
                <a:latin typeface="Source Sans Pro Semibold"/>
                <a:ea typeface="DejaVu Sans"/>
              </a:rPr>
              <a:t>Flexible Arbeitszeit (Work-life balance)</a:t>
            </a:r>
            <a:endParaRPr b="0" lang="de-DE" sz="32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de-DE" sz="3200" spc="-1" strike="noStrike">
                <a:solidFill>
                  <a:srgbClr val="2c3e50"/>
                </a:solidFill>
                <a:latin typeface="Source Sans Pro Semibold"/>
                <a:ea typeface="DejaVu Sans"/>
              </a:rPr>
              <a:t>Transparenz für Mitarbeiter + Unternehmen</a:t>
            </a:r>
            <a:endParaRPr b="0" lang="de-DE" sz="3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endParaRPr b="0" lang="de-DE" sz="32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de-DE" sz="3200" spc="-1" strike="noStrike">
                <a:solidFill>
                  <a:srgbClr val="2c3e50"/>
                </a:solidFill>
                <a:latin typeface="Source Sans Pro Semibold"/>
                <a:ea typeface="DejaVu Sans"/>
              </a:rPr>
              <a:t>Einmalige Gesamtkosten: </a:t>
            </a:r>
            <a:r>
              <a:rPr b="0" lang="de-DE" sz="3200" spc="-1" strike="noStrike" u="sng">
                <a:solidFill>
                  <a:srgbClr val="2c3e50"/>
                </a:solidFill>
                <a:uFillTx/>
                <a:latin typeface="Source Sans Pro Semibold"/>
                <a:ea typeface="DejaVu Sans"/>
              </a:rPr>
              <a:t>6.865 €</a:t>
            </a:r>
            <a:endParaRPr b="0" lang="de-DE" sz="32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de-DE" sz="3200" spc="-1" strike="noStrike">
                <a:solidFill>
                  <a:srgbClr val="2c3e50"/>
                </a:solidFill>
                <a:latin typeface="Source Sans Pro Semibold"/>
                <a:ea typeface="DejaVu Sans"/>
              </a:rPr>
              <a:t>Jährliche Kosten: </a:t>
            </a:r>
            <a:r>
              <a:rPr b="0" lang="de-DE" sz="3200" spc="-1" strike="noStrike" u="sng">
                <a:solidFill>
                  <a:srgbClr val="2c3e50"/>
                </a:solidFill>
                <a:uFillTx/>
                <a:latin typeface="Source Sans Pro Semibold"/>
                <a:ea typeface="DejaVu Sans"/>
              </a:rPr>
              <a:t>4.820 €</a:t>
            </a:r>
            <a:endParaRPr b="0" lang="de-DE" sz="3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endParaRPr b="0" lang="de-DE" sz="32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de-DE" sz="3200" spc="-1" strike="noStrike">
                <a:solidFill>
                  <a:srgbClr val="2c3e50"/>
                </a:solidFill>
                <a:latin typeface="Source Sans Pro Semibold"/>
                <a:ea typeface="DejaVu Sans"/>
              </a:rPr>
              <a:t>Zukunft: Zutrittskontrolle, Bezahlsystem, E-Mails signieren/verschlüsseln </a:t>
            </a:r>
            <a:endParaRPr b="0" lang="de-DE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141</TotalTime>
  <Application>LibreOffice/6.4.0.3$Linux_X86_64 LibreOffice_project/40$Build-3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2020-02-04T20:40:20Z</dcterms:created>
  <dc:creator/>
  <dc:description/>
  <dc:language>de-DE</dc:language>
  <cp:lastModifiedBy/>
  <dcterms:modified xsi:type="dcterms:W3CDTF">2020-02-05T12:04:11Z</dcterms:modified>
  <cp:revision>102</cp:revision>
  <dc:subject>PlusD Praesentation LS4.3</dc:subject>
  <dc:title>Die Einfuehrung der Gleitzeit</dc:title>
</cp:coreProperties>
</file>