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4.png" ContentType="image/png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82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8320"/>
            <a:ext cx="9142560" cy="317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901040"/>
            <a:ext cx="190440" cy="190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36404B2-921D-4C83-965B-2302C281A05D}" type="slidenum">
              <a:rPr b="0" lang="en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en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514620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720"/>
            <a:ext cx="875880" cy="5320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8320"/>
            <a:ext cx="9142560" cy="317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714160" y="4901040"/>
            <a:ext cx="190440" cy="190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08405D1D-DCAA-4DD1-8511-0BEFF3CFDC80}" type="slidenum">
              <a:rPr b="0" lang="en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en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28320"/>
            <a:ext cx="9142560" cy="317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8714160" y="4901040"/>
            <a:ext cx="190440" cy="190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0A6A98B9-2EE1-4A4E-8657-3BB982D26D97}" type="slidenum">
              <a:rPr b="0" lang="en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en" sz="68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4828320"/>
            <a:ext cx="9142560" cy="317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8714160" y="4901040"/>
            <a:ext cx="190440" cy="190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DFA01A1A-1543-479D-B7B8-B92BFE2F0D8C}" type="slidenum">
              <a:rPr b="0" lang="en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en" sz="68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 hidden="1"/>
          <p:cNvSpPr/>
          <p:nvPr/>
        </p:nvSpPr>
        <p:spPr>
          <a:xfrm>
            <a:off x="0" y="4828320"/>
            <a:ext cx="9142560" cy="317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 hidden="1"/>
          <p:cNvSpPr/>
          <p:nvPr/>
        </p:nvSpPr>
        <p:spPr>
          <a:xfrm>
            <a:off x="8714160" y="4901040"/>
            <a:ext cx="190440" cy="190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8806A512-F220-4D37-BA5A-00EE64D5D0B8}" type="slidenum">
              <a:rPr b="0" lang="en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en" sz="680" spc="-1" strike="noStrike">
              <a:latin typeface="Arial"/>
            </a:endParaRPr>
          </a:p>
        </p:txBody>
      </p:sp>
      <p:pic>
        <p:nvPicPr>
          <p:cNvPr id="164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514656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8714160" y="4901040"/>
            <a:ext cx="190440" cy="190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0784BE5A-0A74-4639-99D6-94B8C7B0C87E}" type="slidenum">
              <a:rPr b="0" lang="en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en" sz="68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4828320"/>
            <a:ext cx="9142560" cy="317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8714160" y="4901040"/>
            <a:ext cx="190440" cy="190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651DA7CD-485A-4713-8518-34B30F676FEB}" type="slidenum">
              <a:rPr b="0" lang="en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en" sz="680" spc="-1" strike="noStrike">
              <a:latin typeface="Arial"/>
            </a:endParaRPr>
          </a:p>
        </p:txBody>
      </p:sp>
      <p:pic>
        <p:nvPicPr>
          <p:cNvPr id="206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5146200"/>
          </a:xfrm>
          <a:prstGeom prst="rect">
            <a:avLst/>
          </a:prstGeom>
          <a:ln>
            <a:noFill/>
          </a:ln>
        </p:spPr>
      </p:pic>
      <p:sp>
        <p:nvSpPr>
          <p:cNvPr id="207" name="CustomShape 3"/>
          <p:cNvSpPr/>
          <p:nvPr/>
        </p:nvSpPr>
        <p:spPr>
          <a:xfrm>
            <a:off x="8714160" y="4901040"/>
            <a:ext cx="190440" cy="190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7B8C21AE-B716-480A-8D55-56BF8FF25922}" type="slidenum">
              <a:rPr b="0" lang="en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en" sz="68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867960" y="1081080"/>
            <a:ext cx="7403040" cy="17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867960" y="2928960"/>
            <a:ext cx="74030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867960" y="4222080"/>
            <a:ext cx="325260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en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b="0" lang="en" sz="11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816120" y="849600"/>
            <a:ext cx="7423200" cy="32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74800" y="343080"/>
            <a:ext cx="7964640" cy="5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874800" y="937800"/>
            <a:ext cx="796464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en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en" sz="15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874800" y="1429560"/>
            <a:ext cx="7964640" cy="31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" sz="1800" spc="-1" strike="noStrike">
                <a:solidFill>
                  <a:srgbClr val="003259"/>
                </a:solidFill>
                <a:latin typeface="Arial"/>
                <a:ea typeface="DejaVu Sans"/>
              </a:rPr>
              <a:t>1. Grundlagen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" sz="1800" spc="-1" strike="noStrike">
                <a:solidFill>
                  <a:srgbClr val="003259"/>
                </a:solidFill>
                <a:latin typeface="Arial"/>
                <a:ea typeface="DejaVu Sans"/>
              </a:rPr>
              <a:t>2. Gründung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" sz="1800" spc="-1" strike="noStrike">
                <a:solidFill>
                  <a:srgbClr val="003259"/>
                </a:solidFill>
                <a:latin typeface="Arial"/>
                <a:ea typeface="DejaVu Sans"/>
              </a:rPr>
              <a:t>3. Haftung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" sz="1800" spc="-1" strike="noStrike">
                <a:solidFill>
                  <a:srgbClr val="003259"/>
                </a:solidFill>
                <a:latin typeface="Arial"/>
                <a:ea typeface="DejaVu Sans"/>
              </a:rPr>
              <a:t>4. Geschäftsführung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" sz="1800" spc="-1" strike="noStrike">
                <a:solidFill>
                  <a:srgbClr val="003259"/>
                </a:solidFill>
                <a:latin typeface="Arial"/>
                <a:ea typeface="DejaVu Sans"/>
              </a:rPr>
              <a:t>5. Vor- und Nachteile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" sz="1800" spc="-1" strike="noStrike">
                <a:solidFill>
                  <a:srgbClr val="003259"/>
                </a:solidFill>
                <a:latin typeface="Arial"/>
                <a:ea typeface="DejaVu Sans"/>
              </a:rPr>
              <a:t>6. Beispiel: Holzwerk Schilling KG 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74800" y="343080"/>
            <a:ext cx="7964640" cy="5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874800" y="937800"/>
            <a:ext cx="796464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874800" y="1429560"/>
            <a:ext cx="7964640" cy="31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874800" y="343080"/>
            <a:ext cx="7964640" cy="5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"/>
          <p:cNvSpPr/>
          <p:nvPr/>
        </p:nvSpPr>
        <p:spPr>
          <a:xfrm>
            <a:off x="874800" y="937800"/>
            <a:ext cx="796464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"/>
          <p:cNvSpPr/>
          <p:nvPr/>
        </p:nvSpPr>
        <p:spPr>
          <a:xfrm>
            <a:off x="874800" y="1429560"/>
            <a:ext cx="7964640" cy="31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67960" y="1081080"/>
            <a:ext cx="7403040" cy="17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"/>
          <p:cNvSpPr/>
          <p:nvPr/>
        </p:nvSpPr>
        <p:spPr>
          <a:xfrm>
            <a:off x="867960" y="2928960"/>
            <a:ext cx="74030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"/>
          <p:cNvSpPr/>
          <p:nvPr/>
        </p:nvSpPr>
        <p:spPr>
          <a:xfrm>
            <a:off x="867960" y="4222080"/>
            <a:ext cx="325260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874800" y="343080"/>
            <a:ext cx="7964640" cy="5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"/>
          <p:cNvSpPr/>
          <p:nvPr/>
        </p:nvSpPr>
        <p:spPr>
          <a:xfrm>
            <a:off x="874800" y="1128240"/>
            <a:ext cx="7964640" cy="353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TextShape 3"/>
          <p:cNvSpPr txBox="1"/>
          <p:nvPr/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" sz="4400" spc="-1" strike="noStrike">
                <a:latin typeface="Arial"/>
              </a:rPr>
              <a:t>Finanzierungsmöglichkeiten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264" name="TextShape 4"/>
          <p:cNvSpPr txBox="1"/>
          <p:nvPr/>
        </p:nvSpPr>
        <p:spPr>
          <a:xfrm>
            <a:off x="457200" y="1204200"/>
            <a:ext cx="8229240" cy="298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Kein gesetzliches Mindestkapital</a:t>
            </a:r>
            <a:endParaRPr b="0" lang="en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Kapitalbeschaffung erfolgt aus Privatvermögen der Gesellschafter</a:t>
            </a:r>
            <a:endParaRPr b="0" lang="en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Sehr flexibel und kann wachsen</a:t>
            </a:r>
            <a:endParaRPr b="0" lang="en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" sz="3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74800" y="343080"/>
            <a:ext cx="7964640" cy="5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"/>
          <p:cNvSpPr/>
          <p:nvPr/>
        </p:nvSpPr>
        <p:spPr>
          <a:xfrm>
            <a:off x="874800" y="937800"/>
            <a:ext cx="796464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874800" y="1429560"/>
            <a:ext cx="7964640" cy="31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TextShape 4"/>
          <p:cNvSpPr txBox="1"/>
          <p:nvPr/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" sz="4400" spc="-1" strike="noStrike">
                <a:latin typeface="Arial"/>
              </a:rPr>
              <a:t>Besteuerung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269" name="TextShape 5"/>
          <p:cNvSpPr txBox="1"/>
          <p:nvPr/>
        </p:nvSpPr>
        <p:spPr>
          <a:xfrm>
            <a:off x="457200" y="1204200"/>
            <a:ext cx="8229240" cy="298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KG gilt als Mitunternehmerschaft</a:t>
            </a:r>
            <a:endParaRPr b="0" lang="en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Gewerbesteuer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Keine Betriebsausgabe und wird teilweise auf die Einkommensteuer angerechnet</a:t>
            </a:r>
            <a:endParaRPr b="0" lang="en" sz="2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74800" y="343080"/>
            <a:ext cx="7964640" cy="5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"/>
          <p:cNvSpPr/>
          <p:nvPr/>
        </p:nvSpPr>
        <p:spPr>
          <a:xfrm>
            <a:off x="874800" y="1382760"/>
            <a:ext cx="3895560" cy="32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"/>
          <p:cNvSpPr/>
          <p:nvPr/>
        </p:nvSpPr>
        <p:spPr>
          <a:xfrm>
            <a:off x="874800" y="991080"/>
            <a:ext cx="389556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4"/>
          <p:cNvSpPr/>
          <p:nvPr/>
        </p:nvSpPr>
        <p:spPr>
          <a:xfrm>
            <a:off x="4943520" y="1383480"/>
            <a:ext cx="3899160" cy="32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"/>
          <p:cNvSpPr/>
          <p:nvPr/>
        </p:nvSpPr>
        <p:spPr>
          <a:xfrm>
            <a:off x="4943520" y="991080"/>
            <a:ext cx="389916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TextShape 6"/>
          <p:cNvSpPr txBox="1"/>
          <p:nvPr/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" sz="4400" spc="-1" strike="noStrike">
                <a:latin typeface="Arial"/>
              </a:rPr>
              <a:t>Besteuerung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276" name="TextShape 7"/>
          <p:cNvSpPr txBox="1"/>
          <p:nvPr/>
        </p:nvSpPr>
        <p:spPr>
          <a:xfrm>
            <a:off x="457200" y="1204200"/>
            <a:ext cx="8229240" cy="298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800" spc="-1" strike="noStrike">
                <a:latin typeface="Arial"/>
              </a:rPr>
              <a:t>Einkommensteuer</a:t>
            </a:r>
            <a:endParaRPr b="0" lang="e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400" spc="-1" strike="noStrike">
                <a:latin typeface="Arial"/>
              </a:rPr>
              <a:t>Einkommensteuerpflichtig ist jeder einzelne Gesellschafter, nicht die KG.</a:t>
            </a:r>
            <a:endParaRPr b="0" lang="e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400" spc="-1" strike="noStrike">
                <a:latin typeface="Arial"/>
              </a:rPr>
              <a:t>Gewinne werden einheitlich und gesondert festgestellt</a:t>
            </a:r>
            <a:endParaRPr b="0" lang="en" sz="24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762120" y="1666080"/>
            <a:ext cx="7618680" cy="18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DejaVu Sans"/>
              </a:rPr>
              <a:t>Section Title (28pt)</a:t>
            </a:r>
            <a:endParaRPr b="0" lang="en" sz="2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93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2019-12-07T17:16:33Z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