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5.jpeg" ContentType="image/jpeg"/>
  <Override PartName="/ppt/media/image1.png" ContentType="image/png"/>
  <Override PartName="/ppt/media/image3.jpeg" ContentType="image/jpeg"/>
  <Override PartName="/ppt/media/image8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6.xml" ContentType="application/vnd.openxmlformats-officedocument.theme+xml"/>
  <Override PartName="/ppt/theme/theme1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824360"/>
            <a:ext cx="9139680" cy="314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714160" y="4897080"/>
            <a:ext cx="187560" cy="187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3CA2899A-0F0B-49BA-BA70-9D0C727FBE73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39680" cy="513900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3000" cy="52884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39680" cy="314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714160" y="4897080"/>
            <a:ext cx="187560" cy="187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8B95FBA3-D00B-4A04-BD14-53B5D6C1D946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824360"/>
            <a:ext cx="9141480" cy="31644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8714160" y="4897080"/>
            <a:ext cx="189360" cy="1893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AF519F6D-57FD-4022-B36C-19CC633D2892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 fontScale="50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</p:spPr>
        <p:txBody>
          <a:bodyPr lIns="0" rIns="0" tIns="0" bIns="0">
            <a:normAutofit fontScale="50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4824360"/>
            <a:ext cx="9141480" cy="31644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8714160" y="4897080"/>
            <a:ext cx="189360" cy="1893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666B4E21-FE98-4E96-8EF1-D53BE58EDBCF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4824360"/>
            <a:ext cx="9141480" cy="31644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8714160" y="4897080"/>
            <a:ext cx="189360" cy="1893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3677B4FB-6BF4-4140-84AA-ACC5993F5EDA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4824360"/>
            <a:ext cx="9141480" cy="31644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>
            <a:off x="8714160" y="4897080"/>
            <a:ext cx="189360" cy="18936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3FA21234-5BC1-4EFB-98D9-81AC5D1CF0E6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0" y="4824360"/>
            <a:ext cx="9139320" cy="314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8714160" y="4897080"/>
            <a:ext cx="187200" cy="18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A00A6886-7826-430F-B5D7-0708E71FCE0D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867960" y="1080360"/>
            <a:ext cx="7400160" cy="17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Die Kommanditgesellschaft (KG)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867960" y="2926800"/>
            <a:ext cx="7400160" cy="7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Jorik Cronnenberg, Dominik Gedon, Eugen Maksymenko, Michael Muschner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Quang Tran, Daniel Yousaf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867960" y="4218840"/>
            <a:ext cx="3249720" cy="6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Klasse IF10I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10.12.2019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7223760" y="274320"/>
            <a:ext cx="1278000" cy="820800"/>
          </a:xfrm>
          <a:prstGeom prst="rect">
            <a:avLst/>
          </a:prstGeom>
          <a:solidFill>
            <a:srgbClr val="02d35f"/>
          </a:solidFill>
          <a:ln>
            <a:solidFill>
              <a:srgbClr val="02d35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874800" y="343080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"/>
          <p:cNvSpPr/>
          <p:nvPr/>
        </p:nvSpPr>
        <p:spPr>
          <a:xfrm>
            <a:off x="874800" y="1428480"/>
            <a:ext cx="7962120" cy="31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3"/>
          <p:cNvSpPr/>
          <p:nvPr/>
        </p:nvSpPr>
        <p:spPr>
          <a:xfrm>
            <a:off x="874800" y="343080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Gründung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822960" y="1188720"/>
            <a:ext cx="713052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-Abschluss eines Gesellschaftsvertrages zwischen Komplementär und Kommandisten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-Wird beim Handelsregister, Gewerbeamt Finanzamt angemeldet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-In der Regel auch bei der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Industrie- und Handelskammer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874800" y="343080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"/>
          <p:cNvSpPr/>
          <p:nvPr/>
        </p:nvSpPr>
        <p:spPr>
          <a:xfrm>
            <a:off x="874800" y="1428480"/>
            <a:ext cx="7962120" cy="31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3"/>
          <p:cNvSpPr/>
          <p:nvPr/>
        </p:nvSpPr>
        <p:spPr>
          <a:xfrm>
            <a:off x="874800" y="343080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Haftung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822960" y="1188720"/>
            <a:ext cx="713052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-Nur Vollhafter mit Geschäfts- und Privatvermögen werden für die Verbindlichkeiten gegenüber Dritten herangezogen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-Wenn es mehrere Komplementäre gibt haftet jeder für die gesammte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"/>
          <p:cNvSpPr/>
          <p:nvPr/>
        </p:nvSpPr>
        <p:spPr>
          <a:xfrm>
            <a:off x="874800" y="1428480"/>
            <a:ext cx="7961040" cy="31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3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Finanzierungsmöglichkeiten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31" name="CustomShape 4"/>
          <p:cNvSpPr/>
          <p:nvPr/>
        </p:nvSpPr>
        <p:spPr>
          <a:xfrm>
            <a:off x="822960" y="1188720"/>
            <a:ext cx="712944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Kein gesetzliches Mindeskapital</a:t>
            </a:r>
            <a:endParaRPr b="0" lang="de-DE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Kapitalbeschaffung erfolgt aus Privatvermögen der Gesellschafter</a:t>
            </a:r>
            <a:endParaRPr b="0" lang="de-DE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Sehr flexibel und kann wachsen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46" dur="indefinite" restart="never" nodeType="tmRoot">
          <p:childTnLst>
            <p:seq>
              <p:cTn id="147" dur="indefinite" nodeType="mainSeq">
                <p:childTnLst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2"/>
          <p:cNvSpPr/>
          <p:nvPr/>
        </p:nvSpPr>
        <p:spPr>
          <a:xfrm>
            <a:off x="874800" y="1381680"/>
            <a:ext cx="3891960" cy="32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3"/>
          <p:cNvSpPr/>
          <p:nvPr/>
        </p:nvSpPr>
        <p:spPr>
          <a:xfrm>
            <a:off x="874800" y="990360"/>
            <a:ext cx="389196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4"/>
          <p:cNvSpPr/>
          <p:nvPr/>
        </p:nvSpPr>
        <p:spPr>
          <a:xfrm>
            <a:off x="4943520" y="1382400"/>
            <a:ext cx="3895560" cy="32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5"/>
          <p:cNvSpPr/>
          <p:nvPr/>
        </p:nvSpPr>
        <p:spPr>
          <a:xfrm>
            <a:off x="4943520" y="990360"/>
            <a:ext cx="389556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6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Besteuerung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38" name="CustomShape 7"/>
          <p:cNvSpPr/>
          <p:nvPr/>
        </p:nvSpPr>
        <p:spPr>
          <a:xfrm>
            <a:off x="822960" y="1188720"/>
            <a:ext cx="7129440" cy="31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KG gilt als Mitunternehmerschaft</a:t>
            </a:r>
            <a:endParaRPr b="0" lang="de-DE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Gewerbesteuer</a:t>
            </a:r>
            <a:endParaRPr b="0" lang="de-DE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Keine Betriebsausgabe</a:t>
            </a:r>
            <a:endParaRPr b="0" lang="de-DE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Wird teilweise auf die Einkommensteuer angerechnet</a:t>
            </a:r>
            <a:endParaRPr b="0" lang="de-DE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KG ist Unernehmer im Sinne des Umsatzsteuergesetzes</a:t>
            </a:r>
            <a:endParaRPr b="0" lang="de-DE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muss Umsätze versteuern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62" dur="indefinite" restart="never" nodeType="tmRoot">
          <p:childTnLst>
            <p:seq>
              <p:cTn id="163" dur="indefinite" nodeType="mainSeq">
                <p:childTnLst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"/>
          <p:cNvSpPr/>
          <p:nvPr/>
        </p:nvSpPr>
        <p:spPr>
          <a:xfrm>
            <a:off x="874800" y="1381680"/>
            <a:ext cx="3891960" cy="32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3"/>
          <p:cNvSpPr/>
          <p:nvPr/>
        </p:nvSpPr>
        <p:spPr>
          <a:xfrm>
            <a:off x="874800" y="990360"/>
            <a:ext cx="389196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4"/>
          <p:cNvSpPr/>
          <p:nvPr/>
        </p:nvSpPr>
        <p:spPr>
          <a:xfrm>
            <a:off x="4943520" y="1382400"/>
            <a:ext cx="3895560" cy="32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5"/>
          <p:cNvSpPr/>
          <p:nvPr/>
        </p:nvSpPr>
        <p:spPr>
          <a:xfrm>
            <a:off x="4943520" y="990360"/>
            <a:ext cx="389556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6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Besteuerung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45" name="CustomShape 7"/>
          <p:cNvSpPr/>
          <p:nvPr/>
        </p:nvSpPr>
        <p:spPr>
          <a:xfrm>
            <a:off x="822960" y="1188720"/>
            <a:ext cx="7129440" cy="31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Einkommensteuer</a:t>
            </a:r>
            <a:endParaRPr b="0" lang="de-DE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Einkommensteuerpflichtig ist jeder einzelne Gesellschafter, nicht die KG.</a:t>
            </a:r>
            <a:endParaRPr b="0" lang="de-DE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Gewinne werden einheitlich und gesondert festgestellt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84" dur="indefinite" restart="never" nodeType="tmRoot">
          <p:childTnLst>
            <p:seq>
              <p:cTn id="185" dur="indefinite" nodeType="mainSeq">
                <p:childTnLst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"/>
          <p:cNvSpPr/>
          <p:nvPr/>
        </p:nvSpPr>
        <p:spPr>
          <a:xfrm>
            <a:off x="874800" y="1428480"/>
            <a:ext cx="7961400" cy="31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Publizität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822960" y="1028520"/>
            <a:ext cx="712980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KGs sind buchführungspflichtig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keine Publiszitätspflicht außer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-bei Mischformen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KgaA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Gmbh &amp; Co. KG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oder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 mindestens 2 von 3 Kriterien innerhalb 3 Jahren erfüllt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Bilanzsumme über 65 Millionen Euro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Umsatz über 130 Millionen Euro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durchschnittlich über 5.000 Beschäftigte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veröffentlichte Jahresabschlüsse sind unter bundesanzeiger.de zu    finden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720000" y="42624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"/>
          <p:cNvSpPr/>
          <p:nvPr/>
        </p:nvSpPr>
        <p:spPr>
          <a:xfrm>
            <a:off x="720000" y="1211400"/>
            <a:ext cx="7961400" cy="31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3"/>
          <p:cNvSpPr/>
          <p:nvPr/>
        </p:nvSpPr>
        <p:spPr>
          <a:xfrm>
            <a:off x="864000" y="35424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789840" y="1099800"/>
            <a:ext cx="712980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vom lateinischen bilancia: doppelt Schale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ausgleichende Gegenüberstellung von Wertekategorien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Konzernbilanz bildet zusammen mit der Gewinn und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Verlustverteilung den Jahresabschlusses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720000" y="42624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"/>
          <p:cNvSpPr/>
          <p:nvPr/>
        </p:nvSpPr>
        <p:spPr>
          <a:xfrm>
            <a:off x="720000" y="1211400"/>
            <a:ext cx="7961400" cy="31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"/>
          <p:cNvSpPr/>
          <p:nvPr/>
        </p:nvSpPr>
        <p:spPr>
          <a:xfrm>
            <a:off x="864000" y="35424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Bilanz: Aktiva</a:t>
            </a:r>
            <a:endParaRPr b="0" lang="de-DE" sz="2800" spc="-1" strike="noStrike">
              <a:latin typeface="Arial"/>
            </a:endParaRPr>
          </a:p>
          <a:p>
            <a:pPr>
              <a:lnSpc>
                <a:spcPts val="2520"/>
              </a:lnSpc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822960" y="1188720"/>
            <a:ext cx="712980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stellt Mittelverwendung dar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Anlagevermögen: immaterielle Vermögensgegenstände,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Sachanlagen, Finanzlagen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Umlaufvermögen: Vorräte, Forderungen, Wertpapiere, 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 Kassenbestand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720000" y="42624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2"/>
          <p:cNvSpPr/>
          <p:nvPr/>
        </p:nvSpPr>
        <p:spPr>
          <a:xfrm>
            <a:off x="720000" y="1211400"/>
            <a:ext cx="7961400" cy="31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"/>
          <p:cNvSpPr/>
          <p:nvPr/>
        </p:nvSpPr>
        <p:spPr>
          <a:xfrm>
            <a:off x="864000" y="35424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Bilanz: Passiva</a:t>
            </a:r>
            <a:endParaRPr b="0" lang="de-DE" sz="2800" spc="-1" strike="noStrike">
              <a:latin typeface="Arial"/>
            </a:endParaRPr>
          </a:p>
          <a:p>
            <a:pPr>
              <a:lnSpc>
                <a:spcPts val="2520"/>
              </a:lnSpc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822960" y="1188720"/>
            <a:ext cx="712980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stellt Mittelherkunft her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Eigenkapital (Kapital, Rücklagen, Gewinn)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Rückstellungen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Verbindlichkeiten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2"/>
          <p:cNvSpPr/>
          <p:nvPr/>
        </p:nvSpPr>
        <p:spPr>
          <a:xfrm>
            <a:off x="874800" y="1428480"/>
            <a:ext cx="7961400" cy="31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Leitungsbefugnis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822960" y="1188720"/>
            <a:ext cx="712980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Komplementäre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persönlich haftende Gesellschafter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als Geschäftsführer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alleinige Vertretung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Kommanditisten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sind von Führung ausgeschlossen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Erteilung von Rechten möglich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Kontrollbefugnis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96" dur="indefinite" restart="never" nodeType="tmRoot">
          <p:childTnLst>
            <p:seq>
              <p:cTn id="197" dur="indefinite" nodeType="mainSeq">
                <p:childTnLst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74800" y="343080"/>
            <a:ext cx="7963560" cy="5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874800" y="937080"/>
            <a:ext cx="79635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Aft>
                <a:spcPts val="400"/>
              </a:spcAft>
            </a:pPr>
            <a:r>
              <a:rPr b="1" lang="de-DE" sz="1500" spc="-1" strike="noStrike">
                <a:solidFill>
                  <a:srgbClr val="02d35f"/>
                </a:solidFill>
                <a:latin typeface="Arial"/>
                <a:ea typeface="DejaVu Sans"/>
              </a:rPr>
              <a:t>Inhaltsverzeichnis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874800" y="1428480"/>
            <a:ext cx="7963560" cy="318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1. Defenition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2. Geschichte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2. Gründung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3. Haftung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4. Geschäftsführung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5. Vor- und Nachteile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6. Beispiel: Holzwerk Schilling KG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"/>
          <p:cNvSpPr/>
          <p:nvPr/>
        </p:nvSpPr>
        <p:spPr>
          <a:xfrm>
            <a:off x="874800" y="1381680"/>
            <a:ext cx="38923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3"/>
          <p:cNvSpPr/>
          <p:nvPr/>
        </p:nvSpPr>
        <p:spPr>
          <a:xfrm>
            <a:off x="874800" y="990360"/>
            <a:ext cx="38923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4"/>
          <p:cNvSpPr/>
          <p:nvPr/>
        </p:nvSpPr>
        <p:spPr>
          <a:xfrm>
            <a:off x="4943520" y="1382400"/>
            <a:ext cx="38959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5"/>
          <p:cNvSpPr/>
          <p:nvPr/>
        </p:nvSpPr>
        <p:spPr>
          <a:xfrm>
            <a:off x="4943520" y="990360"/>
            <a:ext cx="3895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6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Gewinnverteilung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72" name="CustomShape 7"/>
          <p:cNvSpPr/>
          <p:nvPr/>
        </p:nvSpPr>
        <p:spPr>
          <a:xfrm>
            <a:off x="822960" y="1188720"/>
            <a:ext cx="7129800" cy="31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Nach dem Gesellschaftsvertrag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Gestaltung nach eigenem Interesse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Höhe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Pflicht: Beteiligung an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551"/>
              </a:spcBef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Nach dem Handelsgesetzbuch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angemessene Verteilung (Höhe Kapitaleinlage)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festgelegter Gewinn: 4 % Verzinsung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Gewinn = Gewinn - Zinssumme - Gehalt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18" dur="indefinite" restart="never" nodeType="tmRoot">
          <p:childTnLst>
            <p:seq>
              <p:cTn id="219" dur="indefinite" nodeType="mainSeq">
                <p:childTnLst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2"/>
          <p:cNvSpPr/>
          <p:nvPr/>
        </p:nvSpPr>
        <p:spPr>
          <a:xfrm>
            <a:off x="874800" y="1381680"/>
            <a:ext cx="38923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3"/>
          <p:cNvSpPr/>
          <p:nvPr/>
        </p:nvSpPr>
        <p:spPr>
          <a:xfrm>
            <a:off x="874800" y="990360"/>
            <a:ext cx="38923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4"/>
          <p:cNvSpPr/>
          <p:nvPr/>
        </p:nvSpPr>
        <p:spPr>
          <a:xfrm>
            <a:off x="4943520" y="1382400"/>
            <a:ext cx="38959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5"/>
          <p:cNvSpPr/>
          <p:nvPr/>
        </p:nvSpPr>
        <p:spPr>
          <a:xfrm>
            <a:off x="4943520" y="990360"/>
            <a:ext cx="3895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6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79" name="CustomShape 7"/>
          <p:cNvSpPr/>
          <p:nvPr/>
        </p:nvSpPr>
        <p:spPr>
          <a:xfrm>
            <a:off x="822960" y="1188720"/>
            <a:ext cx="7129800" cy="31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Annahme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Gewinn: 200.000 €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- 2 Komplementäre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 400.000 € Kapitaleinlage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 50.000 € Gehalt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- 1 Kommanditist (KD)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200.000 € Kapitaleinlage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40" dur="indefinite" restart="never" nodeType="tmRoot">
          <p:childTnLst>
            <p:seq>
              <p:cTn id="241" dur="indefinite" nodeType="mainSeq">
                <p:childTnLst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2"/>
          <p:cNvSpPr/>
          <p:nvPr/>
        </p:nvSpPr>
        <p:spPr>
          <a:xfrm>
            <a:off x="874800" y="1381680"/>
            <a:ext cx="38923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3"/>
          <p:cNvSpPr/>
          <p:nvPr/>
        </p:nvSpPr>
        <p:spPr>
          <a:xfrm>
            <a:off x="874800" y="990360"/>
            <a:ext cx="38923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4"/>
          <p:cNvSpPr/>
          <p:nvPr/>
        </p:nvSpPr>
        <p:spPr>
          <a:xfrm>
            <a:off x="4943520" y="1382400"/>
            <a:ext cx="38959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5"/>
          <p:cNvSpPr/>
          <p:nvPr/>
        </p:nvSpPr>
        <p:spPr>
          <a:xfrm>
            <a:off x="4943520" y="990360"/>
            <a:ext cx="3895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6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86" name="CustomShape 7"/>
          <p:cNvSpPr/>
          <p:nvPr/>
        </p:nvSpPr>
        <p:spPr>
          <a:xfrm>
            <a:off x="822960" y="1188720"/>
            <a:ext cx="7129800" cy="27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4 % von 400.000 € = 16.000 €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4 % von 200.000 € = 8.000 €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200.000 € - 32.000 € - 8.000 € = 160.000 €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Abzug der Gehälter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160.000 € - 100.000 € = 60.000 €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387" name="CustomShape 8"/>
          <p:cNvSpPr/>
          <p:nvPr/>
        </p:nvSpPr>
        <p:spPr>
          <a:xfrm>
            <a:off x="930960" y="2952000"/>
            <a:ext cx="399600" cy="214920"/>
          </a:xfrm>
          <a:custGeom>
            <a:avLst/>
            <a:gdLst/>
            <a:ahLst/>
            <a:rect l="l" t="t" r="r" b="b"/>
            <a:pathLst>
              <a:path w="1116" h="402">
                <a:moveTo>
                  <a:pt x="0" y="100"/>
                </a:moveTo>
                <a:lnTo>
                  <a:pt x="836" y="100"/>
                </a:lnTo>
                <a:lnTo>
                  <a:pt x="836" y="0"/>
                </a:lnTo>
                <a:lnTo>
                  <a:pt x="1115" y="200"/>
                </a:lnTo>
                <a:lnTo>
                  <a:pt x="836" y="401"/>
                </a:lnTo>
                <a:lnTo>
                  <a:pt x="836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02d35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60" dur="indefinite" restart="never" nodeType="tmRoot">
          <p:childTnLst>
            <p:seq>
              <p:cTn id="261" dur="indefinite" nodeType="mainSeq">
                <p:childTnLst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2"/>
          <p:cNvSpPr/>
          <p:nvPr/>
        </p:nvSpPr>
        <p:spPr>
          <a:xfrm>
            <a:off x="874800" y="1381680"/>
            <a:ext cx="38923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3"/>
          <p:cNvSpPr/>
          <p:nvPr/>
        </p:nvSpPr>
        <p:spPr>
          <a:xfrm>
            <a:off x="874800" y="990360"/>
            <a:ext cx="38923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4"/>
          <p:cNvSpPr/>
          <p:nvPr/>
        </p:nvSpPr>
        <p:spPr>
          <a:xfrm>
            <a:off x="4943520" y="1382400"/>
            <a:ext cx="38959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5"/>
          <p:cNvSpPr/>
          <p:nvPr/>
        </p:nvSpPr>
        <p:spPr>
          <a:xfrm>
            <a:off x="4943520" y="990360"/>
            <a:ext cx="3895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6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94" name="CustomShape 7"/>
          <p:cNvSpPr/>
          <p:nvPr/>
        </p:nvSpPr>
        <p:spPr>
          <a:xfrm>
            <a:off x="822960" y="1188720"/>
            <a:ext cx="7129800" cy="26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60.000 € * 0,4 = 24.000 €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60.000 € * 0,2 = 12.000 €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16.000 € + 50.000 € + 24.000 € = 90.000 €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8.000 € + 12.000 € = 20.000 €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84" dur="indefinite" restart="never" nodeType="tmRoot">
          <p:childTnLst>
            <p:seq>
              <p:cTn id="285" dur="indefinite" nodeType="mainSeq">
                <p:childTnLst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2"/>
          <p:cNvSpPr/>
          <p:nvPr/>
        </p:nvSpPr>
        <p:spPr>
          <a:xfrm>
            <a:off x="874800" y="1381680"/>
            <a:ext cx="38923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3"/>
          <p:cNvSpPr/>
          <p:nvPr/>
        </p:nvSpPr>
        <p:spPr>
          <a:xfrm>
            <a:off x="874800" y="990360"/>
            <a:ext cx="38923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4"/>
          <p:cNvSpPr/>
          <p:nvPr/>
        </p:nvSpPr>
        <p:spPr>
          <a:xfrm>
            <a:off x="4943520" y="1382400"/>
            <a:ext cx="3895920" cy="32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5"/>
          <p:cNvSpPr/>
          <p:nvPr/>
        </p:nvSpPr>
        <p:spPr>
          <a:xfrm>
            <a:off x="4943520" y="990360"/>
            <a:ext cx="38959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6"/>
          <p:cNvSpPr/>
          <p:nvPr/>
        </p:nvSpPr>
        <p:spPr>
          <a:xfrm>
            <a:off x="874800" y="343080"/>
            <a:ext cx="7961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Verlustverteilung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01" name="CustomShape 7"/>
          <p:cNvSpPr/>
          <p:nvPr/>
        </p:nvSpPr>
        <p:spPr>
          <a:xfrm>
            <a:off x="822960" y="1188720"/>
            <a:ext cx="7129800" cy="187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Verluste werden wie Gewinne verteilt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Komplementäre haften unbeschränkt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Kommanditisten haften maximal mit Höhe ihrer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Weitere Verluste → Verrechnung mit Gewinnen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402" name="CustomShape 8"/>
          <p:cNvSpPr/>
          <p:nvPr/>
        </p:nvSpPr>
        <p:spPr>
          <a:xfrm>
            <a:off x="1008000" y="3456000"/>
            <a:ext cx="563760" cy="214560"/>
          </a:xfrm>
          <a:custGeom>
            <a:avLst/>
            <a:gdLst/>
            <a:ahLst/>
            <a:rect l="l" t="t" r="r" b="b"/>
            <a:pathLst>
              <a:path w="1572" h="602">
                <a:moveTo>
                  <a:pt x="0" y="150"/>
                </a:moveTo>
                <a:lnTo>
                  <a:pt x="1178" y="150"/>
                </a:lnTo>
                <a:lnTo>
                  <a:pt x="1178" y="0"/>
                </a:lnTo>
                <a:lnTo>
                  <a:pt x="1571" y="300"/>
                </a:lnTo>
                <a:lnTo>
                  <a:pt x="1178" y="601"/>
                </a:lnTo>
                <a:lnTo>
                  <a:pt x="117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2d35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9"/>
          <p:cNvSpPr/>
          <p:nvPr/>
        </p:nvSpPr>
        <p:spPr>
          <a:xfrm>
            <a:off x="1728000" y="3384000"/>
            <a:ext cx="4030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Oft GmbH als Komplementär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Firmen Beispiel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405" name="Picture 2" descr="D:\Schule\BWP\250px-Hoyer_Unternehmensgruppe_Logo.svg.png"/>
          <p:cNvPicPr/>
          <p:nvPr/>
        </p:nvPicPr>
        <p:blipFill>
          <a:blip r:embed="rId1"/>
          <a:stretch/>
        </p:blipFill>
        <p:spPr>
          <a:xfrm>
            <a:off x="1928880" y="1071720"/>
            <a:ext cx="5284080" cy="2071080"/>
          </a:xfrm>
          <a:prstGeom prst="rect">
            <a:avLst/>
          </a:prstGeom>
          <a:ln>
            <a:noFill/>
          </a:ln>
        </p:spPr>
      </p:pic>
      <p:sp>
        <p:nvSpPr>
          <p:cNvPr id="406" name="CustomShape 2"/>
          <p:cNvSpPr/>
          <p:nvPr/>
        </p:nvSpPr>
        <p:spPr>
          <a:xfrm>
            <a:off x="0" y="3429000"/>
            <a:ext cx="90003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Firmengründung: 1924 </a:t>
            </a:r>
            <a:endParaRPr b="0" lang="de-DE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Hoyer Unternehmensgruppe mittelständisches Mineralölunternehmen</a:t>
            </a:r>
            <a:endParaRPr b="0" lang="de-DE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beschäftigt 1700 Mitarbeiter die sich auf über 100 Standorte verteilen</a:t>
            </a:r>
            <a:endParaRPr b="0" lang="de-DE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Zentrale und Hauptverwaltung des Unternehmens in Visselhövede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2" dur="indefinite" restart="never" nodeType="tmRoot">
          <p:childTnLst>
            <p:seq>
              <p:cTn id="303" dur="indefinite" nodeType="mainSeq">
                <p:childTnLst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Picture 2" descr="D:\Schule\BWP\250px-Hoyer_Unternehmensgruppe_Logo.svg.png"/>
          <p:cNvPicPr/>
          <p:nvPr/>
        </p:nvPicPr>
        <p:blipFill>
          <a:blip r:embed="rId1"/>
          <a:stretch/>
        </p:blipFill>
        <p:spPr>
          <a:xfrm>
            <a:off x="3500280" y="142920"/>
            <a:ext cx="2285280" cy="895320"/>
          </a:xfrm>
          <a:prstGeom prst="rect">
            <a:avLst/>
          </a:prstGeom>
          <a:ln>
            <a:noFill/>
          </a:ln>
        </p:spPr>
      </p:pic>
      <p:sp>
        <p:nvSpPr>
          <p:cNvPr id="408" name="CustomShape 1"/>
          <p:cNvSpPr/>
          <p:nvPr/>
        </p:nvSpPr>
        <p:spPr>
          <a:xfrm>
            <a:off x="0" y="1143000"/>
            <a:ext cx="9143280" cy="20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Komplementär:                                                                </a:t>
            </a: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Kommanditisten: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Heinz-Wilhelm Hoyer                                                         Thomas Hoyer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                                          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Markus Hoyer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Umsatz 2018: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2,95 Mrd. Euro (Beispiel 295.000 €)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0" y="3000240"/>
            <a:ext cx="914328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Beispiel bei 4 % Gewinnverteilung: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400.000 € Kapitaleinlage                                                  200.000 € Kapitaleinlage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Gehalt: 50.000 €                                                               200.000 € Kapitaleinlage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6" dur="indefinite" restart="never" nodeType="tmRoot">
          <p:childTnLst>
            <p:seq>
              <p:cTn id="317" dur="indefinite" nodeType="mainSeq">
                <p:childTnLst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Picture 2" descr="D:\Schule\BWP\250px-Hoyer_Unternehmensgruppe_Logo.svg.png"/>
          <p:cNvPicPr/>
          <p:nvPr/>
        </p:nvPicPr>
        <p:blipFill>
          <a:blip r:embed="rId1"/>
          <a:stretch/>
        </p:blipFill>
        <p:spPr>
          <a:xfrm>
            <a:off x="3500280" y="142920"/>
            <a:ext cx="2285280" cy="895320"/>
          </a:xfrm>
          <a:prstGeom prst="rect">
            <a:avLst/>
          </a:prstGeom>
          <a:ln>
            <a:noFill/>
          </a:ln>
        </p:spPr>
      </p:pic>
      <p:sp>
        <p:nvSpPr>
          <p:cNvPr id="411" name="CustomShape 1"/>
          <p:cNvSpPr/>
          <p:nvPr/>
        </p:nvSpPr>
        <p:spPr>
          <a:xfrm>
            <a:off x="822960" y="1188720"/>
            <a:ext cx="7129800" cy="27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4 % von 400.000 € = 16.000 €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4 % von 200.000 € = 8.000 €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295.000 € - 16.000 € - 16.000 € = 263.000 €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Abzug der Gehälter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263.000 € - 100.000 € = 163.000 €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6" dur="indefinite" restart="never" nodeType="tmRoot">
          <p:childTnLst>
            <p:seq>
              <p:cTn id="327" dur="indefinite" nodeType="mainSeq">
                <p:childTnLst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Picture 2" descr="D:\Schule\BWP\250px-Hoyer_Unternehmensgruppe_Logo.svg.png"/>
          <p:cNvPicPr/>
          <p:nvPr/>
        </p:nvPicPr>
        <p:blipFill>
          <a:blip r:embed="rId1"/>
          <a:stretch/>
        </p:blipFill>
        <p:spPr>
          <a:xfrm>
            <a:off x="3500280" y="142920"/>
            <a:ext cx="2285280" cy="895320"/>
          </a:xfrm>
          <a:prstGeom prst="rect">
            <a:avLst/>
          </a:prstGeom>
          <a:ln>
            <a:noFill/>
          </a:ln>
        </p:spPr>
      </p:pic>
      <p:sp>
        <p:nvSpPr>
          <p:cNvPr id="413" name="CustomShape 1"/>
          <p:cNvSpPr/>
          <p:nvPr/>
        </p:nvSpPr>
        <p:spPr>
          <a:xfrm>
            <a:off x="822960" y="1188720"/>
            <a:ext cx="8320320" cy="26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163.000 € * 0,4 = 65.200 €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163.000 € * 0,2 = 32.600 €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16.000 € + 50.000 € + 65.200 € = 131.200 € (Heinz-Wilhelm Hoyer) 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8.000 € + 32.600 € = 40.600 € (Thomas Hoyer, Markus Hoyer)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6" dur="indefinite" restart="never" nodeType="tmRoot">
          <p:childTnLst>
            <p:seq>
              <p:cTn id="347" dur="indefinite" nodeType="mainSeq">
                <p:childTnLst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874800" y="34308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2"/>
          <p:cNvSpPr/>
          <p:nvPr/>
        </p:nvSpPr>
        <p:spPr>
          <a:xfrm>
            <a:off x="874800" y="1381680"/>
            <a:ext cx="3891240" cy="32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3"/>
          <p:cNvSpPr/>
          <p:nvPr/>
        </p:nvSpPr>
        <p:spPr>
          <a:xfrm>
            <a:off x="874800" y="990360"/>
            <a:ext cx="38912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4"/>
          <p:cNvSpPr/>
          <p:nvPr/>
        </p:nvSpPr>
        <p:spPr>
          <a:xfrm>
            <a:off x="4943520" y="1382400"/>
            <a:ext cx="3894840" cy="32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5"/>
          <p:cNvSpPr/>
          <p:nvPr/>
        </p:nvSpPr>
        <p:spPr>
          <a:xfrm>
            <a:off x="4943520" y="990360"/>
            <a:ext cx="38948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6"/>
          <p:cNvSpPr/>
          <p:nvPr/>
        </p:nvSpPr>
        <p:spPr>
          <a:xfrm>
            <a:off x="874800" y="343080"/>
            <a:ext cx="79603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20" name="CustomShape 7"/>
          <p:cNvSpPr/>
          <p:nvPr/>
        </p:nvSpPr>
        <p:spPr>
          <a:xfrm>
            <a:off x="792000" y="990360"/>
            <a:ext cx="7128720" cy="34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https://www.gesetze-im-internet.de/hgb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</a:rPr>
              <a:t>https://de.wikipedia.org/wiki/Kommanditgesellschaft_(Deutschland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https://www.clever-selbstaendig.de/rechtsform/kommanditgesellschaft.php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</a:rPr>
              <a:t>https://www.gmbh-guide.de/kg-haftung-und-vorteile.html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</a:rPr>
              <a:t>https://www.gevestor.de/details/kommanditgesellschaft-grundung-eines-flexiblen-unternehmens-644156.html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https://wirtschaftslexikon.gabler.de/definition/kommanditgesellschaft-kg-40085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</a:rPr>
              <a:t>http://www.payer.de/arbeitkapital/arbeitkapital0301.htm#2.3.2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-https://www.bundesjustizamt.de/DE/Themen/Ordnungs_Bussgeld_Vollstreckung/Jahresabschluesse/Offenlegung/Offenlegungspflichten/Offenlegungspflichten_node.html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1600" spc="-1" strike="noStrike" u="sng">
                <a:solidFill>
                  <a:srgbClr val="1aa39a"/>
                </a:solidFill>
                <a:uFillTx/>
                <a:latin typeface="Arial"/>
                <a:ea typeface="DejaVu Sans"/>
              </a:rPr>
              <a:t>https://de.wikipedia.org/wiki/Hoyer_Unternehmensgruppe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874800" y="343080"/>
            <a:ext cx="7963560" cy="5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"/>
          <p:cNvSpPr/>
          <p:nvPr/>
        </p:nvSpPr>
        <p:spPr>
          <a:xfrm>
            <a:off x="874800" y="937080"/>
            <a:ext cx="79635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3"/>
          <p:cNvSpPr/>
          <p:nvPr/>
        </p:nvSpPr>
        <p:spPr>
          <a:xfrm>
            <a:off x="874800" y="1428480"/>
            <a:ext cx="7963560" cy="318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4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Definition der KG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457560" y="1080000"/>
            <a:ext cx="8613360" cy="15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Die Abkürzung KG = Kommanditgesellschaft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96" name="CustomShape 6"/>
          <p:cNvSpPr/>
          <p:nvPr/>
        </p:nvSpPr>
        <p:spPr>
          <a:xfrm>
            <a:off x="457200" y="2321280"/>
            <a:ext cx="8228160" cy="13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Gewerbe  das auf Handel ausgerichtet ist</a:t>
            </a:r>
            <a:endParaRPr b="0" lang="de-D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Mindestens zwei Personen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874800" y="343080"/>
            <a:ext cx="7963560" cy="5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"/>
          <p:cNvSpPr/>
          <p:nvPr/>
        </p:nvSpPr>
        <p:spPr>
          <a:xfrm>
            <a:off x="874800" y="937080"/>
            <a:ext cx="79635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3"/>
          <p:cNvSpPr/>
          <p:nvPr/>
        </p:nvSpPr>
        <p:spPr>
          <a:xfrm>
            <a:off x="874800" y="1428480"/>
            <a:ext cx="7963560" cy="318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4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Die KG besteht aus: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288000" y="1224000"/>
            <a:ext cx="822816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 Komplementär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Ist ein persönlich haftender Gesellschafter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 Kommanditisten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Steuern nur einen gewissen Geldbetrag bei.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57200" y="9360"/>
            <a:ext cx="82281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Wie kamm es zu unseren moderen KG?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288000" y="2461680"/>
            <a:ext cx="8566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 1072 in Venedig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874800" y="343080"/>
            <a:ext cx="7963560" cy="5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"/>
          <p:cNvSpPr/>
          <p:nvPr/>
        </p:nvSpPr>
        <p:spPr>
          <a:xfrm>
            <a:off x="874800" y="1381680"/>
            <a:ext cx="3894480" cy="32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3"/>
          <p:cNvSpPr/>
          <p:nvPr/>
        </p:nvSpPr>
        <p:spPr>
          <a:xfrm>
            <a:off x="874800" y="990360"/>
            <a:ext cx="3894480" cy="3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4"/>
          <p:cNvSpPr/>
          <p:nvPr/>
        </p:nvSpPr>
        <p:spPr>
          <a:xfrm>
            <a:off x="4943520" y="1382400"/>
            <a:ext cx="3898080" cy="32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5"/>
          <p:cNvSpPr/>
          <p:nvPr/>
        </p:nvSpPr>
        <p:spPr>
          <a:xfrm>
            <a:off x="4943520" y="990360"/>
            <a:ext cx="3898080" cy="3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482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Komturei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Anerkannt im Jahr 1166 in Pisa und Florenz</a:t>
            </a:r>
            <a:endParaRPr b="0" lang="de-D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Mindestens zwei Kaufleute </a:t>
            </a:r>
            <a:endParaRPr b="0" lang="de-D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Vereinigung des Kapitals für den Zweck des Seehandels </a:t>
            </a:r>
            <a:endParaRPr b="0" lang="de-D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Entwicklung weiterer Formen der Komturei</a:t>
            </a:r>
            <a:endParaRPr b="0" lang="de-D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Es gibt viele Belege ab dem Jahr 1408 in Florenz für die verschieden Formen der KG. → Verbreitung im Mittelmeerraum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März 1673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88200" y="1249200"/>
            <a:ext cx="4014720" cy="289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"/>
          <p:cNvSpPr/>
          <p:nvPr/>
        </p:nvSpPr>
        <p:spPr>
          <a:xfrm>
            <a:off x="4032000" y="1152000"/>
            <a:ext cx="489492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Commenda als Kommanditgesellschaft</a:t>
            </a:r>
            <a:endParaRPr b="0" lang="de-D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1807 wurde die KG als Rechtsform aufgenommen.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79200" y="1296000"/>
            <a:ext cx="4023720" cy="266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Mai 1861 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5256000" y="1211040"/>
            <a:ext cx="3870720" cy="2916000"/>
          </a:xfrm>
          <a:prstGeom prst="rect">
            <a:avLst/>
          </a:prstGeom>
          <a:ln>
            <a:noFill/>
          </a:ln>
        </p:spPr>
      </p:pic>
      <p:sp>
        <p:nvSpPr>
          <p:cNvPr id="318" name="CustomShape 2"/>
          <p:cNvSpPr/>
          <p:nvPr/>
        </p:nvSpPr>
        <p:spPr>
          <a:xfrm>
            <a:off x="376200" y="1193040"/>
            <a:ext cx="473472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Kommanditgesellschaft wird in das Allgemeines Deutsches Handelsgesetzbuch aufgenommen. 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360000" y="4248000"/>
            <a:ext cx="863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Und wie läuft es heute ab?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5" dur="5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369</TotalTime>
  <Application>LibreOffice/6.3.3.2.0$Linux_X86_64 LibreOffice_project/30$Build-2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2019-12-08T23:05:34Z</dcterms:modified>
  <cp:revision>133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